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265" r:id="rId3"/>
    <p:sldId id="259" r:id="rId4"/>
    <p:sldId id="258" r:id="rId5"/>
    <p:sldId id="260" r:id="rId6"/>
    <p:sldId id="264" r:id="rId7"/>
    <p:sldId id="257" r:id="rId8"/>
    <p:sldId id="261" r:id="rId9"/>
    <p:sldId id="262" r:id="rId10"/>
    <p:sldId id="263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92" r:id="rId19"/>
    <p:sldId id="276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2" r:id="rId54"/>
    <p:sldId id="323" r:id="rId55"/>
    <p:sldId id="324" r:id="rId56"/>
    <p:sldId id="327" r:id="rId57"/>
    <p:sldId id="328" r:id="rId58"/>
    <p:sldId id="329" r:id="rId59"/>
    <p:sldId id="330" r:id="rId60"/>
    <p:sldId id="331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293" r:id="rId8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9D063-EF4F-46DD-A448-2BC27C95780C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46B54-37E9-4A5F-ACA8-5F2EE778611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93653-BF2E-4F5A-BF1C-DA32E30708C5}" type="datetimeFigureOut">
              <a:rPr lang="th-TH" smtClean="0"/>
              <a:pPr/>
              <a:t>17/12/60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F8107-9DAB-49AC-98C6-B90E481AC8B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8107-9DAB-49AC-98C6-B90E481AC8B0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 txBox="1">
            <a:spLocks noGrp="1" noChangeArrowheads="1"/>
          </p:cNvSpPr>
          <p:nvPr/>
        </p:nvSpPr>
        <p:spPr bwMode="auto">
          <a:xfrm>
            <a:off x="3861012" y="9444198"/>
            <a:ext cx="2952538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FFDCD6-DBA7-4F3C-BA06-C33AC14D2898}" type="slidenum">
              <a:rPr kumimoji="0" lang="en-US" sz="1200">
                <a:latin typeface="Arial" pitchFamily="34" charset="0"/>
              </a:rPr>
              <a:pPr algn="r"/>
              <a:t>36</a:t>
            </a:fld>
            <a:endParaRPr kumimoji="0" lang="th-TH" sz="1200">
              <a:latin typeface="Arial" pitchFamily="34" charset="0"/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356" y="4722893"/>
            <a:ext cx="5452427" cy="4473734"/>
          </a:xfrm>
          <a:noFill/>
          <a:ln/>
        </p:spPr>
        <p:txBody>
          <a:bodyPr/>
          <a:lstStyle/>
          <a:p>
            <a:pPr eaLnBrk="1" hangingPunct="1"/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3710238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/>
              <a:t>การจัดระบบการควบคุมภายใน</a:t>
            </a:r>
          </a:p>
        </p:txBody>
      </p:sp>
      <p:sp>
        <p:nvSpPr>
          <p:cNvPr id="283651" name="Rectangle 6"/>
          <p:cNvSpPr txBox="1">
            <a:spLocks noGrp="1" noChangeArrowheads="1"/>
          </p:cNvSpPr>
          <p:nvPr/>
        </p:nvSpPr>
        <p:spPr bwMode="auto">
          <a:xfrm>
            <a:off x="0" y="9445783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283652" name="Rectangle 7"/>
          <p:cNvSpPr txBox="1">
            <a:spLocks noGrp="1" noChangeArrowheads="1"/>
          </p:cNvSpPr>
          <p:nvPr/>
        </p:nvSpPr>
        <p:spPr bwMode="auto">
          <a:xfrm>
            <a:off x="3862600" y="9445783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1F7F6-352F-4927-BDC2-2565C38218C0}" type="slidenum">
              <a:rPr lang="en-US" sz="1200"/>
              <a:pPr algn="r"/>
              <a:t>37</a:t>
            </a:fld>
            <a:endParaRPr lang="th-TH" sz="1200"/>
          </a:p>
        </p:txBody>
      </p:sp>
      <p:sp>
        <p:nvSpPr>
          <p:cNvPr id="283653" name="Rectangle 7"/>
          <p:cNvSpPr txBox="1">
            <a:spLocks noGrp="1" noChangeArrowheads="1"/>
          </p:cNvSpPr>
          <p:nvPr/>
        </p:nvSpPr>
        <p:spPr bwMode="auto">
          <a:xfrm>
            <a:off x="3862600" y="9445783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912813"/>
            <a:fld id="{E4A7C108-0D70-40FF-BC46-83359EE2AA30}" type="slidenum">
              <a:rPr kumimoji="0" lang="en-US" sz="1200">
                <a:latin typeface="Arial" pitchFamily="34" charset="0"/>
                <a:cs typeface="Arial" pitchFamily="34" charset="0"/>
              </a:rPr>
              <a:pPr algn="r" defTabSz="912813"/>
              <a:t>37</a:t>
            </a:fld>
            <a:endParaRPr kumimoji="0" lang="th-TH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0" tIns="45715" rIns="91430" bIns="45715"/>
          <a:lstStyle/>
          <a:p>
            <a:endParaRPr lang="th-TH" sz="1800" smtClean="0"/>
          </a:p>
        </p:txBody>
      </p:sp>
    </p:spTree>
    <p:extLst>
      <p:ext uri="{BB962C8B-B14F-4D97-AF65-F5344CB8AC3E}">
        <p14:creationId xmlns:p14="http://schemas.microsoft.com/office/powerpoint/2010/main" xmlns="" val="1076177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/>
              <a:t>การจัดระบบการควบคุมภายใน</a:t>
            </a:r>
          </a:p>
        </p:txBody>
      </p:sp>
      <p:sp>
        <p:nvSpPr>
          <p:cNvPr id="283651" name="Rectangle 6"/>
          <p:cNvSpPr txBox="1">
            <a:spLocks noGrp="1" noChangeArrowheads="1"/>
          </p:cNvSpPr>
          <p:nvPr/>
        </p:nvSpPr>
        <p:spPr bwMode="auto">
          <a:xfrm>
            <a:off x="0" y="9445783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200"/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283652" name="Rectangle 7"/>
          <p:cNvSpPr txBox="1">
            <a:spLocks noGrp="1" noChangeArrowheads="1"/>
          </p:cNvSpPr>
          <p:nvPr/>
        </p:nvSpPr>
        <p:spPr bwMode="auto">
          <a:xfrm>
            <a:off x="3862600" y="9445783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231F7F6-352F-4927-BDC2-2565C38218C0}" type="slidenum">
              <a:rPr lang="en-US" sz="1200"/>
              <a:pPr algn="r"/>
              <a:t>38</a:t>
            </a:fld>
            <a:endParaRPr lang="th-TH" sz="1200"/>
          </a:p>
        </p:txBody>
      </p:sp>
      <p:sp>
        <p:nvSpPr>
          <p:cNvPr id="283653" name="Rectangle 7"/>
          <p:cNvSpPr txBox="1">
            <a:spLocks noGrp="1" noChangeArrowheads="1"/>
          </p:cNvSpPr>
          <p:nvPr/>
        </p:nvSpPr>
        <p:spPr bwMode="auto">
          <a:xfrm>
            <a:off x="3862600" y="9445783"/>
            <a:ext cx="2952539" cy="4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912813"/>
            <a:fld id="{E4A7C108-0D70-40FF-BC46-83359EE2AA30}" type="slidenum">
              <a:rPr kumimoji="0" lang="en-US" sz="1200">
                <a:latin typeface="Arial" pitchFamily="34" charset="0"/>
                <a:cs typeface="Arial" pitchFamily="34" charset="0"/>
              </a:rPr>
              <a:pPr algn="r" defTabSz="912813"/>
              <a:t>38</a:t>
            </a:fld>
            <a:endParaRPr kumimoji="0" lang="th-TH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36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0" tIns="45715" rIns="91430" bIns="45715"/>
          <a:lstStyle/>
          <a:p>
            <a:endParaRPr lang="th-TH" sz="1800" smtClean="0"/>
          </a:p>
        </p:txBody>
      </p:sp>
    </p:spTree>
    <p:extLst>
      <p:ext uri="{BB962C8B-B14F-4D97-AF65-F5344CB8AC3E}">
        <p14:creationId xmlns:p14="http://schemas.microsoft.com/office/powerpoint/2010/main" xmlns="" val="13734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3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</a:pPr>
            <a:fld id="{B378A3CC-A1D1-480E-9C7E-4053B2F8472E}" type="slidenum">
              <a:rPr lang="en-US" altLang="en-US"/>
              <a:pPr eaLnBrk="1" hangingPunct="1"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682891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2FA474-3977-443D-AA21-39635412B240}" type="slidenum">
              <a:rPr lang="th-TH" smtClean="0"/>
              <a:pPr>
                <a:defRPr/>
              </a:pPr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84361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5D001-43B5-4C7E-9CC3-B921667D3035}" type="slidenum">
              <a:rPr lang="th-TH" smtClean="0"/>
              <a:pPr/>
              <a:t>68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8107-9DAB-49AC-98C6-B90E481AC8B0}" type="slidenum">
              <a:rPr lang="th-TH" smtClean="0"/>
              <a:pPr/>
              <a:t>81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D8FD3F-21A0-4952-BB17-C5505D27FF63}" type="slidenum">
              <a:rPr lang="en-US"/>
              <a:pPr/>
              <a:t>4</a:t>
            </a:fld>
            <a:endParaRPr lang="th-TH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3400"/>
            <a:ext cx="5483225" cy="4116388"/>
          </a:xfrm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F8107-9DAB-49AC-98C6-B90E481AC8B0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pitchFamily="34" charset="0"/>
            </a:endParaRPr>
          </a:p>
        </p:txBody>
      </p:sp>
      <p:sp>
        <p:nvSpPr>
          <p:cNvPr id="37892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FF4E5-6710-402C-98E0-127DF247FDB6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ตัวยึดบันทึกย่อ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smtClean="0">
              <a:latin typeface="Arial" pitchFamily="34" charset="0"/>
            </a:endParaRPr>
          </a:p>
        </p:txBody>
      </p:sp>
      <p:sp>
        <p:nvSpPr>
          <p:cNvPr id="3891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43C7F-239F-438C-A0F7-05E5A4D14A46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การวางแผนการปฏิบัติงาน</a:t>
            </a:r>
          </a:p>
        </p:txBody>
      </p:sp>
      <p:sp>
        <p:nvSpPr>
          <p:cNvPr id="157699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สำนักกำกับและพัฒนาการตรวจสอบภาครัฐ  กรมบัญชีกลาง</a:t>
            </a:r>
          </a:p>
        </p:txBody>
      </p:sp>
      <p:sp>
        <p:nvSpPr>
          <p:cNvPr id="15770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0B286-1D14-47A2-BA4E-52EC8AC3E648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6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75" y="773113"/>
            <a:ext cx="500697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8685" y="4750312"/>
            <a:ext cx="4997768" cy="441889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xmlns="" val="15379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B3C612-DE46-494D-B0E2-657FF40C547F}" type="slidenum">
              <a:rPr lang="th-TH"/>
              <a:pPr>
                <a:defRPr/>
              </a:pPr>
              <a:t>32</a:t>
            </a:fld>
            <a:endParaRPr lang="th-TH"/>
          </a:p>
        </p:txBody>
      </p:sp>
      <p:sp>
        <p:nvSpPr>
          <p:cNvPr id="4" name="ตัวยึดหมายเลขภาพนิ่ง 6"/>
          <p:cNvSpPr txBox="1">
            <a:spLocks noGrp="1"/>
          </p:cNvSpPr>
          <p:nvPr/>
        </p:nvSpPr>
        <p:spPr>
          <a:xfrm>
            <a:off x="3860800" y="9444038"/>
            <a:ext cx="295275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4AEB2E-B41E-4D05-83F9-43B36BE54226}" type="slidenum">
              <a:rPr lang="th-TH" sz="1200" b="0">
                <a:effectLst/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th-TH" sz="1200" b="0">
              <a:effectLst/>
              <a:latin typeface="+mn-lt"/>
              <a:cs typeface="+mn-cs"/>
            </a:endParaRPr>
          </a:p>
        </p:txBody>
      </p:sp>
      <p:sp>
        <p:nvSpPr>
          <p:cNvPr id="1474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075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329226-723C-485A-B6F3-C05EC29043D9}" type="slidenum">
              <a:rPr lang="th-TH"/>
              <a:pPr>
                <a:defRPr/>
              </a:pPr>
              <a:t>33</a:t>
            </a:fld>
            <a:endParaRPr lang="th-TH"/>
          </a:p>
        </p:txBody>
      </p:sp>
      <p:sp>
        <p:nvSpPr>
          <p:cNvPr id="4" name="ตัวยึดหมายเลขภาพนิ่ง 6"/>
          <p:cNvSpPr txBox="1">
            <a:spLocks noGrp="1"/>
          </p:cNvSpPr>
          <p:nvPr/>
        </p:nvSpPr>
        <p:spPr>
          <a:xfrm>
            <a:off x="3860800" y="9444038"/>
            <a:ext cx="295275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AD28866-6136-4B7D-A900-5EA9BE2357DA}" type="slidenum">
              <a:rPr lang="th-TH" sz="1200" b="0">
                <a:effectLst/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th-TH" sz="1200" b="0">
              <a:effectLst/>
              <a:latin typeface="+mn-lt"/>
              <a:cs typeface="+mn-cs"/>
            </a:endParaRPr>
          </a:p>
        </p:txBody>
      </p:sp>
      <p:sp>
        <p:nvSpPr>
          <p:cNvPr id="14848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22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E52135-2D4F-44D2-801F-ABA9A666EADF}" type="slidenum">
              <a:rPr lang="th-TH"/>
              <a:pPr>
                <a:defRPr/>
              </a:pPr>
              <a:t>35</a:t>
            </a:fld>
            <a:endParaRPr lang="th-TH"/>
          </a:p>
        </p:txBody>
      </p:sp>
      <p:sp>
        <p:nvSpPr>
          <p:cNvPr id="4" name="ตัวยึดหมายเลขภาพนิ่ง 6"/>
          <p:cNvSpPr txBox="1">
            <a:spLocks noGrp="1"/>
          </p:cNvSpPr>
          <p:nvPr/>
        </p:nvSpPr>
        <p:spPr>
          <a:xfrm>
            <a:off x="3860800" y="9444038"/>
            <a:ext cx="2952750" cy="496887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078AD66-1852-4C4B-8AE7-B66D897D7B1D}" type="slidenum">
              <a:rPr lang="th-TH" sz="1200" b="0">
                <a:effectLst/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th-TH" sz="1200" b="0">
              <a:effectLst/>
              <a:latin typeface="+mn-lt"/>
              <a:cs typeface="+mn-cs"/>
            </a:endParaRPr>
          </a:p>
        </p:txBody>
      </p:sp>
      <p:sp>
        <p:nvSpPr>
          <p:cNvPr id="15053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7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D2E6-4113-4446-9893-C39030626F85}" type="datetime1">
              <a:rPr lang="th-TH" smtClean="0"/>
              <a:t>17/12/60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69B27-E1EA-402B-AA21-D7DF1499D308}" type="datetime1">
              <a:rPr lang="th-TH" smtClean="0"/>
              <a:t>17/12/60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FF40-C2E6-441B-AAEA-AF799FBC8E77}" type="datetime1">
              <a:rPr lang="th-TH" smtClean="0"/>
              <a:t>17/12/60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ชื่อเรื่องและเนื้อหา 4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1ECAF-180C-435D-9513-EF3813CF006C}" type="datetime1">
              <a:rPr lang="th-TH" altLang="th-TH" smtClean="0"/>
              <a:t>17/12/60</a:t>
            </a:fld>
            <a:endParaRPr lang="th-TH" alt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101B51-935C-45F3-963F-1364094B10B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xmlns="" val="210606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FFF7-72B1-41DB-BFD6-2E9A79BD3057}" type="datetime1">
              <a:rPr lang="th-TH" smtClean="0"/>
              <a:t>17/12/60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C4937-1033-46B9-9973-508969F5A215}" type="datetime1">
              <a:rPr lang="th-TH" smtClean="0"/>
              <a:t>17/12/60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30E6D-D1E6-4CF3-8F1B-4D973E1B24D5}" type="datetime1">
              <a:rPr lang="th-TH" smtClean="0"/>
              <a:t>17/12/60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CFFDB-BC81-4DBF-86CC-3A1712D433E7}" type="datetime1">
              <a:rPr lang="th-TH" smtClean="0"/>
              <a:t>17/12/60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94F5-119F-4983-911B-8E178A281578}" type="datetime1">
              <a:rPr lang="th-TH" smtClean="0"/>
              <a:t>17/12/60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9B2B-9595-4FD9-AD99-62F2BB975B1D}" type="datetime1">
              <a:rPr lang="th-TH" smtClean="0"/>
              <a:t>17/12/60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4E45-17A9-4775-8081-7EC5BF88DE86}" type="datetime1">
              <a:rPr lang="th-TH" smtClean="0"/>
              <a:t>17/12/60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E8719-AD9B-4F86-B4A3-0AC0A92DF379}" type="datetime1">
              <a:rPr lang="th-TH" smtClean="0"/>
              <a:t>17/12/60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C73D7-E706-4072-892F-8D6C8686A0C1}" type="datetime1">
              <a:rPr lang="th-TH" smtClean="0"/>
              <a:t>17/12/60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41B2D-0DC9-4924-B792-7F28F4BDF496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0.wmf"/><Relationship Id="rId7" Type="http://schemas.openxmlformats.org/officeDocument/2006/relationships/image" Target="../media/image33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5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32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wmf"/><Relationship Id="rId5" Type="http://schemas.openxmlformats.org/officeDocument/2006/relationships/image" Target="../media/image31.wmf"/><Relationship Id="rId4" Type="http://schemas.openxmlformats.org/officeDocument/2006/relationships/image" Target="../media/image38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ผลการค้นหารูปภาพสำหรับ ด้านความเสี่ย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28" name="AutoShape 4" descr="ผลการค้นหารูปภาพสำหรับ ด้านความเสี่ย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0" name="AutoShape 6" descr="ผลการค้นหารูปภาพสำหรับ ด้านความเสี่ย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314"/>
            <a:ext cx="9144000" cy="404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669956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2" tIns="46777" rIns="91392" bIns="45697" anchor="ctr"/>
          <a:lstStyle/>
          <a:p>
            <a:pPr algn="ctr">
              <a:lnSpc>
                <a:spcPct val="70000"/>
              </a:lnSpc>
            </a:pPr>
            <a:r>
              <a:rPr lang="th-TH" sz="9600" b="1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การบริหารความเสี่ยง</a:t>
            </a:r>
          </a:p>
          <a:p>
            <a:pPr algn="ctr">
              <a:lnSpc>
                <a:spcPct val="70000"/>
              </a:lnSpc>
            </a:pPr>
            <a:r>
              <a:rPr lang="th-TH" sz="9600" b="1" dirty="0" smtClean="0">
                <a:solidFill>
                  <a:srgbClr val="0000CC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itchFamily="18" charset="-34"/>
                <a:cs typeface="DilleniaUPC" pitchFamily="18" charset="-34"/>
              </a:rPr>
              <a:t>และการควบคุมภายใน</a:t>
            </a:r>
            <a:endParaRPr lang="th-TH" sz="9600" b="1" dirty="0">
              <a:solidFill>
                <a:srgbClr val="0000CC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15" name="ตัวยึดหมายเลขภาพนิ่ง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Risk 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–</a:t>
            </a:r>
            <a:r>
              <a:rPr lang="en-US" sz="40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Control 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-</a:t>
            </a:r>
            <a:r>
              <a:rPr lang="en-US" sz="4000" b="1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Internal Auditing</a:t>
            </a:r>
            <a:endParaRPr lang="th-TH" sz="40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960120" y="3505200"/>
            <a:ext cx="7696200" cy="3071834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เป้าประสงค์ 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ที่ปราศจาก </a:t>
            </a: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การควบคุม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ทำให้ยากที่จะบรรลุ</a:t>
            </a:r>
            <a:r>
              <a:rPr lang="th-TH" sz="2800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เป้าหมาย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ได้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การควบคุม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โดยปราศจาก </a:t>
            </a: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ความเสี่ยง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คือความสูญเสียด้านทรัพยากร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ความเสี่ยง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ที่ปราศจาก </a:t>
            </a: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การควบคุม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เป็นเรื่องที่ยอมรับไม่ได้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</a:pP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การตรวจสอบภายใน ที่ไม่ครอบคลุมทั้ง </a:t>
            </a: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ความเสี่ยง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และ</a:t>
            </a:r>
            <a:r>
              <a:rPr lang="th-TH" sz="2800" u="sng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การควบคุม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   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  เป็นเรื่องที่เสียเวลา </a:t>
            </a:r>
            <a:r>
              <a:rPr lang="en-US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=</a:t>
            </a:r>
            <a:r>
              <a:rPr lang="th-TH" sz="2800" b="1" dirty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 รายงานสิ่ง</a:t>
            </a:r>
            <a:r>
              <a:rPr lang="th-TH" sz="2800" b="1" dirty="0" smtClean="0">
                <a:solidFill>
                  <a:srgbClr val="993300"/>
                </a:solidFill>
                <a:latin typeface="FreesiaUPC" pitchFamily="34" charset="-34"/>
                <a:cs typeface="FreesiaUPC" pitchFamily="34" charset="-34"/>
              </a:rPr>
              <a:t>ผิดปกติ</a:t>
            </a:r>
            <a:endParaRPr lang="en-US" sz="28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1500166" y="1285860"/>
            <a:ext cx="1027095" cy="5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4400" b="1" dirty="0">
                <a:solidFill>
                  <a:srgbClr val="FF5050"/>
                </a:solidFill>
                <a:latin typeface="FreesiaUPC" pitchFamily="34" charset="-34"/>
                <a:cs typeface="FreesiaUPC" pitchFamily="34" charset="-34"/>
              </a:rPr>
              <a:t>Risk</a:t>
            </a: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3357554" y="1071546"/>
            <a:ext cx="142876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r>
              <a:rPr lang="en-US" sz="4400" b="1" dirty="0">
                <a:solidFill>
                  <a:srgbClr val="3333FF"/>
                </a:solidFill>
                <a:latin typeface="FreesiaUPC" pitchFamily="34" charset="-34"/>
                <a:cs typeface="FreesiaUPC" pitchFamily="34" charset="-34"/>
              </a:rPr>
              <a:t>Control</a:t>
            </a:r>
          </a:p>
        </p:txBody>
      </p:sp>
      <p:sp>
        <p:nvSpPr>
          <p:cNvPr id="35" name="Text Box 24"/>
          <p:cNvSpPr txBox="1">
            <a:spLocks noChangeArrowheads="1"/>
          </p:cNvSpPr>
          <p:nvPr/>
        </p:nvSpPr>
        <p:spPr bwMode="auto">
          <a:xfrm>
            <a:off x="1116013" y="1916113"/>
            <a:ext cx="6983412" cy="641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Bermuda Solid" pitchFamily="2" charset="0"/>
                <a:cs typeface="Angsana New" pitchFamily="18" charset="-34"/>
              </a:rPr>
              <a:t>Wastes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1116013" y="2667000"/>
            <a:ext cx="7056437" cy="6413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8000"/>
                </a:solidFill>
                <a:latin typeface="EraserDust" pitchFamily="34" charset="0"/>
                <a:cs typeface="DSN Erawan Hollow" pitchFamily="2" charset="-34"/>
              </a:rPr>
              <a:t>Unacceptable</a:t>
            </a:r>
          </a:p>
        </p:txBody>
      </p:sp>
      <p:grpSp>
        <p:nvGrpSpPr>
          <p:cNvPr id="37" name="Group 26"/>
          <p:cNvGrpSpPr>
            <a:grpSpLocks/>
          </p:cNvGrpSpPr>
          <p:nvPr/>
        </p:nvGrpSpPr>
        <p:grpSpPr bwMode="auto">
          <a:xfrm>
            <a:off x="1763713" y="2060575"/>
            <a:ext cx="576262" cy="288925"/>
            <a:chOff x="476" y="2341"/>
            <a:chExt cx="363" cy="182"/>
          </a:xfrm>
        </p:grpSpPr>
        <p:sp>
          <p:nvSpPr>
            <p:cNvPr id="60" name="Line 27"/>
            <p:cNvSpPr>
              <a:spLocks noChangeShapeType="1"/>
            </p:cNvSpPr>
            <p:nvPr/>
          </p:nvSpPr>
          <p:spPr bwMode="auto">
            <a:xfrm flipV="1">
              <a:off x="476" y="2341"/>
              <a:ext cx="363" cy="18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61" name="Line 28"/>
            <p:cNvSpPr>
              <a:spLocks noChangeShapeType="1"/>
            </p:cNvSpPr>
            <p:nvPr/>
          </p:nvSpPr>
          <p:spPr bwMode="auto">
            <a:xfrm flipH="1" flipV="1">
              <a:off x="476" y="2341"/>
              <a:ext cx="363" cy="18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4000496" y="2786058"/>
            <a:ext cx="576263" cy="288925"/>
            <a:chOff x="476" y="2341"/>
            <a:chExt cx="363" cy="182"/>
          </a:xfrm>
        </p:grpSpPr>
        <p:sp>
          <p:nvSpPr>
            <p:cNvPr id="58" name="Line 30"/>
            <p:cNvSpPr>
              <a:spLocks noChangeShapeType="1"/>
            </p:cNvSpPr>
            <p:nvPr/>
          </p:nvSpPr>
          <p:spPr bwMode="auto">
            <a:xfrm flipV="1">
              <a:off x="476" y="2341"/>
              <a:ext cx="363" cy="18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9" name="Line 31"/>
            <p:cNvSpPr>
              <a:spLocks noChangeShapeType="1"/>
            </p:cNvSpPr>
            <p:nvPr/>
          </p:nvSpPr>
          <p:spPr bwMode="auto">
            <a:xfrm flipH="1" flipV="1">
              <a:off x="476" y="2341"/>
              <a:ext cx="363" cy="182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3987800" y="2060575"/>
            <a:ext cx="617538" cy="288925"/>
            <a:chOff x="1765" y="2432"/>
            <a:chExt cx="389" cy="182"/>
          </a:xfrm>
        </p:grpSpPr>
        <p:sp>
          <p:nvSpPr>
            <p:cNvPr id="56" name="Line 33"/>
            <p:cNvSpPr>
              <a:spLocks noChangeShapeType="1"/>
            </p:cNvSpPr>
            <p:nvPr/>
          </p:nvSpPr>
          <p:spPr bwMode="auto">
            <a:xfrm flipV="1">
              <a:off x="1791" y="2432"/>
              <a:ext cx="363" cy="182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 flipH="1" flipV="1">
              <a:off x="1765" y="2514"/>
              <a:ext cx="45" cy="91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3" name="Group 35"/>
          <p:cNvGrpSpPr>
            <a:grpSpLocks/>
          </p:cNvGrpSpPr>
          <p:nvPr/>
        </p:nvGrpSpPr>
        <p:grpSpPr bwMode="auto">
          <a:xfrm>
            <a:off x="1785918" y="2786058"/>
            <a:ext cx="617537" cy="288925"/>
            <a:chOff x="1765" y="2432"/>
            <a:chExt cx="389" cy="182"/>
          </a:xfrm>
        </p:grpSpPr>
        <p:sp>
          <p:nvSpPr>
            <p:cNvPr id="54" name="Line 36"/>
            <p:cNvSpPr>
              <a:spLocks noChangeShapeType="1"/>
            </p:cNvSpPr>
            <p:nvPr/>
          </p:nvSpPr>
          <p:spPr bwMode="auto">
            <a:xfrm flipV="1">
              <a:off x="1791" y="2432"/>
              <a:ext cx="363" cy="182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" name="Line 37"/>
            <p:cNvSpPr>
              <a:spLocks noChangeShapeType="1"/>
            </p:cNvSpPr>
            <p:nvPr/>
          </p:nvSpPr>
          <p:spPr bwMode="auto">
            <a:xfrm flipH="1" flipV="1">
              <a:off x="1765" y="2514"/>
              <a:ext cx="45" cy="91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2" name="ตัวยึดหมายเลขภาพนิ่ง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0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ความเสี่ยงของหน่วยงาน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ltGray">
          <a:xfrm>
            <a:off x="2014538" y="1292225"/>
            <a:ext cx="5895975" cy="68580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196" name="TextBox 14"/>
          <p:cNvSpPr txBox="1">
            <a:spLocks noChangeArrowheads="1"/>
          </p:cNvSpPr>
          <p:nvPr/>
        </p:nvSpPr>
        <p:spPr bwMode="auto">
          <a:xfrm>
            <a:off x="2133600" y="1331913"/>
            <a:ext cx="586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การไม่บรรลุวัตถุประสงค์และเป้าหมาย</a:t>
            </a:r>
          </a:p>
        </p:txBody>
      </p:sp>
      <p:sp>
        <p:nvSpPr>
          <p:cNvPr id="11" name="ดาว 7 แฉก 10"/>
          <p:cNvSpPr/>
          <p:nvPr/>
        </p:nvSpPr>
        <p:spPr>
          <a:xfrm>
            <a:off x="1752600" y="1292225"/>
            <a:ext cx="533400" cy="6223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ltGray">
          <a:xfrm>
            <a:off x="1974850" y="2216150"/>
            <a:ext cx="5895975" cy="68580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8199" name="TextBox 14"/>
          <p:cNvSpPr txBox="1">
            <a:spLocks noChangeArrowheads="1"/>
          </p:cNvSpPr>
          <p:nvPr/>
        </p:nvSpPr>
        <p:spPr bwMode="auto">
          <a:xfrm>
            <a:off x="2093913" y="2255838"/>
            <a:ext cx="586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การบริหารงานไม่มีประสิทธิภาพ</a:t>
            </a:r>
          </a:p>
        </p:txBody>
      </p:sp>
      <p:sp>
        <p:nvSpPr>
          <p:cNvPr id="14" name="ดาว 7 แฉก 13"/>
          <p:cNvSpPr/>
          <p:nvPr/>
        </p:nvSpPr>
        <p:spPr>
          <a:xfrm>
            <a:off x="1712913" y="2216150"/>
            <a:ext cx="533400" cy="6223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ltGray">
          <a:xfrm>
            <a:off x="1962150" y="3114675"/>
            <a:ext cx="5895975" cy="68580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2" name="TextBox 14"/>
          <p:cNvSpPr txBox="1">
            <a:spLocks noChangeArrowheads="1"/>
          </p:cNvSpPr>
          <p:nvPr/>
        </p:nvSpPr>
        <p:spPr bwMode="auto">
          <a:xfrm>
            <a:off x="2081213" y="3154363"/>
            <a:ext cx="586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ผลการดำเนินงานมีข้อบกพร่องผิดพลาด</a:t>
            </a:r>
          </a:p>
        </p:txBody>
      </p:sp>
      <p:sp>
        <p:nvSpPr>
          <p:cNvPr id="17" name="ดาว 7 แฉก 16"/>
          <p:cNvSpPr/>
          <p:nvPr/>
        </p:nvSpPr>
        <p:spPr>
          <a:xfrm>
            <a:off x="1700213" y="3114675"/>
            <a:ext cx="533400" cy="6223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ltGray">
          <a:xfrm>
            <a:off x="1981200" y="4025900"/>
            <a:ext cx="5895975" cy="68580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205" name="TextBox 14"/>
          <p:cNvSpPr txBox="1">
            <a:spLocks noChangeArrowheads="1"/>
          </p:cNvSpPr>
          <p:nvPr/>
        </p:nvSpPr>
        <p:spPr bwMode="auto">
          <a:xfrm>
            <a:off x="2112963" y="4065588"/>
            <a:ext cx="586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การใช้จ่ายเงินไม่ประหยัดและไม่คุ้มค่า</a:t>
            </a:r>
          </a:p>
        </p:txBody>
      </p:sp>
      <p:sp>
        <p:nvSpPr>
          <p:cNvPr id="20" name="ดาว 7 แฉก 19"/>
          <p:cNvSpPr/>
          <p:nvPr/>
        </p:nvSpPr>
        <p:spPr>
          <a:xfrm>
            <a:off x="1719263" y="4025900"/>
            <a:ext cx="533400" cy="6223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ltGray">
          <a:xfrm>
            <a:off x="1951038" y="4953000"/>
            <a:ext cx="5895975" cy="685800"/>
          </a:xfrm>
          <a:prstGeom prst="roundRect">
            <a:avLst>
              <a:gd name="adj" fmla="val 16449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208" name="TextBox 14"/>
          <p:cNvSpPr txBox="1">
            <a:spLocks noChangeArrowheads="1"/>
          </p:cNvSpPr>
          <p:nvPr/>
        </p:nvSpPr>
        <p:spPr bwMode="auto">
          <a:xfrm>
            <a:off x="2070100" y="4992688"/>
            <a:ext cx="5867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มีปัญหาการทุจริต</a:t>
            </a:r>
          </a:p>
        </p:txBody>
      </p:sp>
      <p:sp>
        <p:nvSpPr>
          <p:cNvPr id="23" name="ดาว 7 แฉก 22"/>
          <p:cNvSpPr/>
          <p:nvPr/>
        </p:nvSpPr>
        <p:spPr>
          <a:xfrm>
            <a:off x="1689100" y="4953000"/>
            <a:ext cx="533400" cy="622300"/>
          </a:xfrm>
          <a:prstGeom prst="star7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ตัวยึดหมายเลขภาพนิ่ง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ระบบการควบคุมภายใน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000108"/>
            <a:ext cx="82153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หน่วยงานภาครัฐจะต้องจัดวางระบบการควบคุมภายในตามระเบียบคณะกรรมการตรวจเงินแผ่นดินว่าด้วยการกำหนดมาตรฐานการควบคุมภายใน พ.ศ.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2544 </a:t>
            </a:r>
            <a:r>
              <a:rPr lang="th-TH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เพื่อให้มีการควบคุมกำกับดูแลที่ดีและลดปัญหาความเสี่ยงภายในหน่วยงาน ซึ่งเป็นการสร้างวัฒนธรรม</a:t>
            </a:r>
          </a:p>
          <a:p>
            <a:pPr algn="thaiDist"/>
            <a:r>
              <a:rPr lang="th-TH" sz="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องค์กร</a:t>
            </a:r>
            <a:endParaRPr lang="th-TH" sz="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4578" name="Picture 2" descr="ผลการค้นหารูปภาพสำหรับ รูปควบคุมภายใ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22" y="4500570"/>
            <a:ext cx="2214578" cy="2113534"/>
          </a:xfrm>
          <a:prstGeom prst="rect">
            <a:avLst/>
          </a:prstGeom>
          <a:noFill/>
        </p:spPr>
      </p:pic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/>
          <a:lstStyle/>
          <a:p>
            <a:pPr algn="thaiDist" eaLnBrk="1" hangingPunct="1">
              <a:buFontTx/>
              <a:buNone/>
            </a:pPr>
            <a:r>
              <a:rPr lang="th-TH" sz="44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       </a:t>
            </a:r>
            <a:r>
              <a:rPr lang="th-TH" sz="44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หมายถึง  </a:t>
            </a:r>
            <a:r>
              <a:rPr lang="th-TH" sz="4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กระบวนการที่ผู้กำกับดูแล    ฝ่ายบริหารและบุคลากรทุกระดับของ         หน่วยรับตรวจ กำหนดให้มีขึ้นเพื่อให้มีความมั่นใจอย่างสมเหตุสมผลว่าการดำเนินงาน      จะบรรลุผลสำเร็จตามวัตถุประสงค์ </a:t>
            </a:r>
          </a:p>
        </p:txBody>
      </p:sp>
      <p:pic>
        <p:nvPicPr>
          <p:cNvPr id="13316" name="Picture 4" descr="http://www.vettech.ku.ac.th/wordpress/wp-content/uploads/2010/08/meeting_cartoon-300x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876800"/>
            <a:ext cx="28575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การควบคุมภายใน (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Internal Control)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2750" y="2747963"/>
            <a:ext cx="8274050" cy="1101725"/>
            <a:chOff x="2736" y="1803"/>
            <a:chExt cx="2552" cy="576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2736" y="1803"/>
              <a:ext cx="255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65" name="Rectangle 8"/>
            <p:cNvSpPr>
              <a:spLocks noChangeArrowheads="1"/>
            </p:cNvSpPr>
            <p:nvPr/>
          </p:nvSpPr>
          <p:spPr bwMode="gray">
            <a:xfrm>
              <a:off x="2743" y="1809"/>
              <a:ext cx="2536" cy="26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gray">
            <a:xfrm>
              <a:off x="2744" y="2059"/>
              <a:ext cx="2535" cy="3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0" name="Text Box 17"/>
          <p:cNvSpPr txBox="1">
            <a:spLocks noChangeArrowheads="1"/>
          </p:cNvSpPr>
          <p:nvPr/>
        </p:nvSpPr>
        <p:spPr bwMode="black">
          <a:xfrm>
            <a:off x="1752600" y="4953000"/>
            <a:ext cx="24320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FFFFFF"/>
                </a:solidFill>
              </a:rPr>
              <a:t>Title in here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934200" y="5486400"/>
            <a:ext cx="1765300" cy="1157288"/>
            <a:chOff x="357" y="1193"/>
            <a:chExt cx="1784" cy="1497"/>
          </a:xfrm>
        </p:grpSpPr>
        <p:sp>
          <p:nvSpPr>
            <p:cNvPr id="14358" name="Freeform 19"/>
            <p:cNvSpPr>
              <a:spLocks/>
            </p:cNvSpPr>
            <p:nvPr/>
          </p:nvSpPr>
          <p:spPr bwMode="gray">
            <a:xfrm flipH="1">
              <a:off x="1156" y="2240"/>
              <a:ext cx="841" cy="432"/>
            </a:xfrm>
            <a:custGeom>
              <a:avLst/>
              <a:gdLst>
                <a:gd name="T0" fmla="*/ 0 w 335"/>
                <a:gd name="T1" fmla="*/ 152067902 h 173"/>
                <a:gd name="T2" fmla="*/ 57710012 w 335"/>
                <a:gd name="T3" fmla="*/ 158353984 h 173"/>
                <a:gd name="T4" fmla="*/ 294635762 w 335"/>
                <a:gd name="T5" fmla="*/ 29329354 h 173"/>
                <a:gd name="T6" fmla="*/ 286802847 w 335"/>
                <a:gd name="T7" fmla="*/ 7342661 h 173"/>
                <a:gd name="T8" fmla="*/ 221207642 w 335"/>
                <a:gd name="T9" fmla="*/ 23801753 h 173"/>
                <a:gd name="T10" fmla="*/ 0 w 335"/>
                <a:gd name="T11" fmla="*/ 152067902 h 1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5"/>
                <a:gd name="T19" fmla="*/ 0 h 173"/>
                <a:gd name="T20" fmla="*/ 335 w 335"/>
                <a:gd name="T21" fmla="*/ 173 h 1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59" name="Freeform 20"/>
            <p:cNvSpPr>
              <a:spLocks/>
            </p:cNvSpPr>
            <p:nvPr/>
          </p:nvSpPr>
          <p:spPr bwMode="gray">
            <a:xfrm>
              <a:off x="663" y="2133"/>
              <a:ext cx="882" cy="418"/>
            </a:xfrm>
            <a:custGeom>
              <a:avLst/>
              <a:gdLst>
                <a:gd name="T0" fmla="*/ 882 w 882"/>
                <a:gd name="T1" fmla="*/ 292 h 425"/>
                <a:gd name="T2" fmla="*/ 719 w 882"/>
                <a:gd name="T3" fmla="*/ 330 h 425"/>
                <a:gd name="T4" fmla="*/ 88 w 882"/>
                <a:gd name="T5" fmla="*/ 77 h 425"/>
                <a:gd name="T6" fmla="*/ 188 w 882"/>
                <a:gd name="T7" fmla="*/ 3 h 425"/>
                <a:gd name="T8" fmla="*/ 343 w 882"/>
                <a:gd name="T9" fmla="*/ 58 h 425"/>
                <a:gd name="T10" fmla="*/ 882 w 882"/>
                <a:gd name="T11" fmla="*/ 292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2"/>
                <a:gd name="T19" fmla="*/ 0 h 425"/>
                <a:gd name="T20" fmla="*/ 882 w 882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2" h="425">
                  <a:moveTo>
                    <a:pt x="882" y="374"/>
                  </a:moveTo>
                  <a:lnTo>
                    <a:pt x="719" y="425"/>
                  </a:lnTo>
                  <a:lnTo>
                    <a:pt x="88" y="93"/>
                  </a:lnTo>
                  <a:cubicBezTo>
                    <a:pt x="0" y="23"/>
                    <a:pt x="145" y="5"/>
                    <a:pt x="188" y="3"/>
                  </a:cubicBezTo>
                  <a:cubicBezTo>
                    <a:pt x="218" y="0"/>
                    <a:pt x="221" y="8"/>
                    <a:pt x="343" y="73"/>
                  </a:cubicBezTo>
                  <a:lnTo>
                    <a:pt x="882" y="37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gray">
            <a:xfrm>
              <a:off x="357" y="2336"/>
              <a:ext cx="748" cy="354"/>
            </a:xfrm>
            <a:custGeom>
              <a:avLst/>
              <a:gdLst>
                <a:gd name="T0" fmla="*/ 748 w 748"/>
                <a:gd name="T1" fmla="*/ 320 h 354"/>
                <a:gd name="T2" fmla="*/ 604 w 748"/>
                <a:gd name="T3" fmla="*/ 354 h 354"/>
                <a:gd name="T4" fmla="*/ 63 w 748"/>
                <a:gd name="T5" fmla="*/ 84 h 354"/>
                <a:gd name="T6" fmla="*/ 221 w 748"/>
                <a:gd name="T7" fmla="*/ 39 h 354"/>
                <a:gd name="T8" fmla="*/ 748 w 748"/>
                <a:gd name="T9" fmla="*/ 32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354"/>
                <a:gd name="T17" fmla="*/ 748 w 748"/>
                <a:gd name="T18" fmla="*/ 354 h 3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354">
                  <a:moveTo>
                    <a:pt x="748" y="320"/>
                  </a:moveTo>
                  <a:lnTo>
                    <a:pt x="604" y="354"/>
                  </a:lnTo>
                  <a:lnTo>
                    <a:pt x="63" y="84"/>
                  </a:lnTo>
                  <a:cubicBezTo>
                    <a:pt x="0" y="31"/>
                    <a:pt x="107" y="0"/>
                    <a:pt x="221" y="39"/>
                  </a:cubicBezTo>
                  <a:lnTo>
                    <a:pt x="748" y="32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0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827" y="1193"/>
              <a:ext cx="1314" cy="1490"/>
              <a:chOff x="313" y="2400"/>
              <a:chExt cx="1349" cy="1534"/>
            </a:xfrm>
          </p:grpSpPr>
          <p:sp>
            <p:nvSpPr>
              <p:cNvPr id="14362" name="Freeform 23"/>
              <p:cNvSpPr>
                <a:spLocks/>
              </p:cNvSpPr>
              <p:nvPr/>
            </p:nvSpPr>
            <p:spPr bwMode="gray">
              <a:xfrm flipH="1">
                <a:off x="1229" y="2814"/>
                <a:ext cx="433" cy="1097"/>
              </a:xfrm>
              <a:custGeom>
                <a:avLst/>
                <a:gdLst>
                  <a:gd name="T0" fmla="*/ 2025081 w 224"/>
                  <a:gd name="T1" fmla="*/ 1912182 h 569"/>
                  <a:gd name="T2" fmla="*/ 1453167 w 224"/>
                  <a:gd name="T3" fmla="*/ 940622 h 569"/>
                  <a:gd name="T4" fmla="*/ 2378185 w 224"/>
                  <a:gd name="T5" fmla="*/ 20589 h 569"/>
                  <a:gd name="T6" fmla="*/ 3366795 w 224"/>
                  <a:gd name="T7" fmla="*/ 980317 h 569"/>
                  <a:gd name="T8" fmla="*/ 2657505 w 224"/>
                  <a:gd name="T9" fmla="*/ 1912182 h 569"/>
                  <a:gd name="T10" fmla="*/ 2634913 w 224"/>
                  <a:gd name="T11" fmla="*/ 2344175 h 569"/>
                  <a:gd name="T12" fmla="*/ 4110710 w 224"/>
                  <a:gd name="T13" fmla="*/ 2745010 h 569"/>
                  <a:gd name="T14" fmla="*/ 4341715 w 224"/>
                  <a:gd name="T15" fmla="*/ 3853211 h 569"/>
                  <a:gd name="T16" fmla="*/ 4281605 w 224"/>
                  <a:gd name="T17" fmla="*/ 6065283 h 569"/>
                  <a:gd name="T18" fmla="*/ 4110710 w 224"/>
                  <a:gd name="T19" fmla="*/ 6899585 h 569"/>
                  <a:gd name="T20" fmla="*/ 3857029 w 224"/>
                  <a:gd name="T21" fmla="*/ 5819841 h 569"/>
                  <a:gd name="T22" fmla="*/ 3672095 w 224"/>
                  <a:gd name="T23" fmla="*/ 3813532 h 569"/>
                  <a:gd name="T24" fmla="*/ 3345544 w 224"/>
                  <a:gd name="T25" fmla="*/ 6065283 h 569"/>
                  <a:gd name="T26" fmla="*/ 2824801 w 224"/>
                  <a:gd name="T27" fmla="*/ 10753630 h 569"/>
                  <a:gd name="T28" fmla="*/ 1534857 w 224"/>
                  <a:gd name="T29" fmla="*/ 10677877 h 569"/>
                  <a:gd name="T30" fmla="*/ 988342 w 224"/>
                  <a:gd name="T31" fmla="*/ 6146959 h 569"/>
                  <a:gd name="T32" fmla="*/ 653509 w 224"/>
                  <a:gd name="T33" fmla="*/ 3929956 h 569"/>
                  <a:gd name="T34" fmla="*/ 490313 w 224"/>
                  <a:gd name="T35" fmla="*/ 5862614 h 569"/>
                  <a:gd name="T36" fmla="*/ 231065 w 224"/>
                  <a:gd name="T37" fmla="*/ 6899585 h 569"/>
                  <a:gd name="T38" fmla="*/ 21086 w 224"/>
                  <a:gd name="T39" fmla="*/ 5763896 h 569"/>
                  <a:gd name="T40" fmla="*/ 142119 w 224"/>
                  <a:gd name="T41" fmla="*/ 3478760 h 569"/>
                  <a:gd name="T42" fmla="*/ 446657 w 224"/>
                  <a:gd name="T43" fmla="*/ 2647819 h 569"/>
                  <a:gd name="T44" fmla="*/ 2004104 w 224"/>
                  <a:gd name="T45" fmla="*/ 2344175 h 569"/>
                  <a:gd name="T46" fmla="*/ 2025081 w 224"/>
                  <a:gd name="T47" fmla="*/ 1912182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2009997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  <p:sp>
            <p:nvSpPr>
              <p:cNvPr id="14363" name="Freeform 24"/>
              <p:cNvSpPr>
                <a:spLocks/>
              </p:cNvSpPr>
              <p:nvPr/>
            </p:nvSpPr>
            <p:spPr bwMode="gray">
              <a:xfrm flipH="1">
                <a:off x="700" y="2400"/>
                <a:ext cx="545" cy="1380"/>
              </a:xfrm>
              <a:custGeom>
                <a:avLst/>
                <a:gdLst>
                  <a:gd name="T0" fmla="*/ 63990827 w 224"/>
                  <a:gd name="T1" fmla="*/ 59684523 h 569"/>
                  <a:gd name="T2" fmla="*/ 45875771 w 224"/>
                  <a:gd name="T3" fmla="*/ 29440767 h 569"/>
                  <a:gd name="T4" fmla="*/ 74865520 w 224"/>
                  <a:gd name="T5" fmla="*/ 493174 h 569"/>
                  <a:gd name="T6" fmla="*/ 105940458 w 224"/>
                  <a:gd name="T7" fmla="*/ 30744282 h 569"/>
                  <a:gd name="T8" fmla="*/ 83565800 w 224"/>
                  <a:gd name="T9" fmla="*/ 59684523 h 569"/>
                  <a:gd name="T10" fmla="*/ 82998456 w 224"/>
                  <a:gd name="T11" fmla="*/ 73315949 h 569"/>
                  <a:gd name="T12" fmla="*/ 129603651 w 224"/>
                  <a:gd name="T13" fmla="*/ 85780065 h 569"/>
                  <a:gd name="T14" fmla="*/ 137051152 w 224"/>
                  <a:gd name="T15" fmla="*/ 120657757 h 569"/>
                  <a:gd name="T16" fmla="*/ 135068131 w 224"/>
                  <a:gd name="T17" fmla="*/ 189734794 h 569"/>
                  <a:gd name="T18" fmla="*/ 129603651 w 224"/>
                  <a:gd name="T19" fmla="*/ 215592054 h 569"/>
                  <a:gd name="T20" fmla="*/ 121554159 w 224"/>
                  <a:gd name="T21" fmla="*/ 182031245 h 569"/>
                  <a:gd name="T22" fmla="*/ 115877051 w 224"/>
                  <a:gd name="T23" fmla="*/ 119325507 h 569"/>
                  <a:gd name="T24" fmla="*/ 105423564 w 224"/>
                  <a:gd name="T25" fmla="*/ 189734794 h 569"/>
                  <a:gd name="T26" fmla="*/ 89206860 w 224"/>
                  <a:gd name="T27" fmla="*/ 336246203 h 569"/>
                  <a:gd name="T28" fmla="*/ 48367160 w 224"/>
                  <a:gd name="T29" fmla="*/ 333804288 h 569"/>
                  <a:gd name="T30" fmla="*/ 31110742 w 224"/>
                  <a:gd name="T31" fmla="*/ 191973216 h 569"/>
                  <a:gd name="T32" fmla="*/ 20390639 w 224"/>
                  <a:gd name="T33" fmla="*/ 122776816 h 569"/>
                  <a:gd name="T34" fmla="*/ 15490954 w 224"/>
                  <a:gd name="T35" fmla="*/ 183248477 h 569"/>
                  <a:gd name="T36" fmla="*/ 7442895 w 224"/>
                  <a:gd name="T37" fmla="*/ 215592054 h 569"/>
                  <a:gd name="T38" fmla="*/ 516769 w 224"/>
                  <a:gd name="T39" fmla="*/ 180292785 h 569"/>
                  <a:gd name="T40" fmla="*/ 4296486 w 224"/>
                  <a:gd name="T41" fmla="*/ 108686677 h 569"/>
                  <a:gd name="T42" fmla="*/ 14239265 w 224"/>
                  <a:gd name="T43" fmla="*/ 82879321 h 569"/>
                  <a:gd name="T44" fmla="*/ 63123732 w 224"/>
                  <a:gd name="T45" fmla="*/ 73315949 h 569"/>
                  <a:gd name="T46" fmla="*/ 63990827 w 224"/>
                  <a:gd name="T47" fmla="*/ 59684523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A4A4A4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19799980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  <p:sp>
            <p:nvSpPr>
              <p:cNvPr id="14364" name="Freeform 25"/>
              <p:cNvSpPr>
                <a:spLocks/>
              </p:cNvSpPr>
              <p:nvPr/>
            </p:nvSpPr>
            <p:spPr bwMode="gray">
              <a:xfrm flipH="1">
                <a:off x="313" y="2837"/>
                <a:ext cx="433" cy="1097"/>
              </a:xfrm>
              <a:custGeom>
                <a:avLst/>
                <a:gdLst>
                  <a:gd name="T0" fmla="*/ 2025081 w 224"/>
                  <a:gd name="T1" fmla="*/ 1912182 h 569"/>
                  <a:gd name="T2" fmla="*/ 1453167 w 224"/>
                  <a:gd name="T3" fmla="*/ 940622 h 569"/>
                  <a:gd name="T4" fmla="*/ 2378185 w 224"/>
                  <a:gd name="T5" fmla="*/ 20589 h 569"/>
                  <a:gd name="T6" fmla="*/ 3366795 w 224"/>
                  <a:gd name="T7" fmla="*/ 980317 h 569"/>
                  <a:gd name="T8" fmla="*/ 2657505 w 224"/>
                  <a:gd name="T9" fmla="*/ 1912182 h 569"/>
                  <a:gd name="T10" fmla="*/ 2634913 w 224"/>
                  <a:gd name="T11" fmla="*/ 2344175 h 569"/>
                  <a:gd name="T12" fmla="*/ 4110710 w 224"/>
                  <a:gd name="T13" fmla="*/ 2745010 h 569"/>
                  <a:gd name="T14" fmla="*/ 4341715 w 224"/>
                  <a:gd name="T15" fmla="*/ 3853211 h 569"/>
                  <a:gd name="T16" fmla="*/ 4281605 w 224"/>
                  <a:gd name="T17" fmla="*/ 6065283 h 569"/>
                  <a:gd name="T18" fmla="*/ 4110710 w 224"/>
                  <a:gd name="T19" fmla="*/ 6899585 h 569"/>
                  <a:gd name="T20" fmla="*/ 3857029 w 224"/>
                  <a:gd name="T21" fmla="*/ 5819841 h 569"/>
                  <a:gd name="T22" fmla="*/ 3672095 w 224"/>
                  <a:gd name="T23" fmla="*/ 3813532 h 569"/>
                  <a:gd name="T24" fmla="*/ 3345544 w 224"/>
                  <a:gd name="T25" fmla="*/ 6065283 h 569"/>
                  <a:gd name="T26" fmla="*/ 2824801 w 224"/>
                  <a:gd name="T27" fmla="*/ 10753630 h 569"/>
                  <a:gd name="T28" fmla="*/ 1534857 w 224"/>
                  <a:gd name="T29" fmla="*/ 10677877 h 569"/>
                  <a:gd name="T30" fmla="*/ 988342 w 224"/>
                  <a:gd name="T31" fmla="*/ 6146959 h 569"/>
                  <a:gd name="T32" fmla="*/ 653509 w 224"/>
                  <a:gd name="T33" fmla="*/ 3929956 h 569"/>
                  <a:gd name="T34" fmla="*/ 490313 w 224"/>
                  <a:gd name="T35" fmla="*/ 5862614 h 569"/>
                  <a:gd name="T36" fmla="*/ 231065 w 224"/>
                  <a:gd name="T37" fmla="*/ 6899585 h 569"/>
                  <a:gd name="T38" fmla="*/ 21086 w 224"/>
                  <a:gd name="T39" fmla="*/ 5763896 h 569"/>
                  <a:gd name="T40" fmla="*/ 142119 w 224"/>
                  <a:gd name="T41" fmla="*/ 3478760 h 569"/>
                  <a:gd name="T42" fmla="*/ 446657 w 224"/>
                  <a:gd name="T43" fmla="*/ 2647819 h 569"/>
                  <a:gd name="T44" fmla="*/ 2004104 w 224"/>
                  <a:gd name="T45" fmla="*/ 2344175 h 569"/>
                  <a:gd name="T46" fmla="*/ 2025081 w 224"/>
                  <a:gd name="T47" fmla="*/ 1912182 h 5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4"/>
                  <a:gd name="T73" fmla="*/ 0 h 569"/>
                  <a:gd name="T74" fmla="*/ 224 w 224"/>
                  <a:gd name="T75" fmla="*/ 569 h 56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4" h="569">
                    <a:moveTo>
                      <a:pt x="103" y="101"/>
                    </a:moveTo>
                    <a:cubicBezTo>
                      <a:pt x="87" y="94"/>
                      <a:pt x="75" y="75"/>
                      <a:pt x="74" y="50"/>
                    </a:cubicBezTo>
                    <a:cubicBezTo>
                      <a:pt x="72" y="26"/>
                      <a:pt x="90" y="0"/>
                      <a:pt x="121" y="1"/>
                    </a:cubicBezTo>
                    <a:cubicBezTo>
                      <a:pt x="152" y="2"/>
                      <a:pt x="172" y="18"/>
                      <a:pt x="171" y="52"/>
                    </a:cubicBezTo>
                    <a:cubicBezTo>
                      <a:pt x="170" y="85"/>
                      <a:pt x="151" y="96"/>
                      <a:pt x="135" y="101"/>
                    </a:cubicBezTo>
                    <a:cubicBezTo>
                      <a:pt x="132" y="111"/>
                      <a:pt x="132" y="118"/>
                      <a:pt x="134" y="124"/>
                    </a:cubicBezTo>
                    <a:cubicBezTo>
                      <a:pt x="151" y="131"/>
                      <a:pt x="194" y="132"/>
                      <a:pt x="209" y="145"/>
                    </a:cubicBezTo>
                    <a:cubicBezTo>
                      <a:pt x="224" y="156"/>
                      <a:pt x="219" y="175"/>
                      <a:pt x="221" y="204"/>
                    </a:cubicBezTo>
                    <a:lnTo>
                      <a:pt x="218" y="321"/>
                    </a:lnTo>
                    <a:cubicBezTo>
                      <a:pt x="216" y="348"/>
                      <a:pt x="212" y="367"/>
                      <a:pt x="209" y="365"/>
                    </a:cubicBezTo>
                    <a:cubicBezTo>
                      <a:pt x="199" y="370"/>
                      <a:pt x="200" y="335"/>
                      <a:pt x="196" y="308"/>
                    </a:cubicBezTo>
                    <a:lnTo>
                      <a:pt x="187" y="202"/>
                    </a:lnTo>
                    <a:cubicBezTo>
                      <a:pt x="182" y="204"/>
                      <a:pt x="177" y="260"/>
                      <a:pt x="170" y="321"/>
                    </a:cubicBezTo>
                    <a:lnTo>
                      <a:pt x="144" y="569"/>
                    </a:lnTo>
                    <a:lnTo>
                      <a:pt x="78" y="565"/>
                    </a:lnTo>
                    <a:lnTo>
                      <a:pt x="50" y="325"/>
                    </a:lnTo>
                    <a:cubicBezTo>
                      <a:pt x="39" y="255"/>
                      <a:pt x="37" y="211"/>
                      <a:pt x="33" y="208"/>
                    </a:cubicBezTo>
                    <a:lnTo>
                      <a:pt x="25" y="310"/>
                    </a:lnTo>
                    <a:cubicBezTo>
                      <a:pt x="22" y="336"/>
                      <a:pt x="16" y="366"/>
                      <a:pt x="12" y="365"/>
                    </a:cubicBezTo>
                    <a:cubicBezTo>
                      <a:pt x="4" y="365"/>
                      <a:pt x="2" y="335"/>
                      <a:pt x="1" y="305"/>
                    </a:cubicBezTo>
                    <a:cubicBezTo>
                      <a:pt x="0" y="275"/>
                      <a:pt x="3" y="212"/>
                      <a:pt x="7" y="184"/>
                    </a:cubicBezTo>
                    <a:cubicBezTo>
                      <a:pt x="12" y="157"/>
                      <a:pt x="7" y="150"/>
                      <a:pt x="23" y="140"/>
                    </a:cubicBezTo>
                    <a:cubicBezTo>
                      <a:pt x="39" y="131"/>
                      <a:pt x="89" y="131"/>
                      <a:pt x="102" y="124"/>
                    </a:cubicBezTo>
                    <a:cubicBezTo>
                      <a:pt x="106" y="120"/>
                      <a:pt x="108" y="108"/>
                      <a:pt x="103" y="10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9C9C9C"/>
                  </a:gs>
                  <a:gs pos="100000">
                    <a:srgbClr val="EAEAEA"/>
                  </a:gs>
                </a:gsLst>
                <a:lin ang="18900000" scaled="1"/>
              </a:gradFill>
              <a:ln w="9525">
                <a:miter lim="800000"/>
                <a:headEnd/>
                <a:tailEnd/>
              </a:ln>
              <a:scene3d>
                <a:camera prst="legacyPerspectiveTopLeft">
                  <a:rot lat="0" lon="20099973" rev="0"/>
                </a:camera>
                <a:lightRig rig="legacyFlat3" dir="t"/>
              </a:scene3d>
              <a:sp3d extrusionH="36500" prstMaterial="legacyPlastic">
                <a:bevelT w="13500" h="13500" prst="angle"/>
                <a:bevelB w="13500" h="13500" prst="angle"/>
                <a:extrusionClr>
                  <a:srgbClr val="5F5F5F"/>
                </a:extrusionClr>
              </a:sp3d>
            </p:spPr>
            <p:txBody>
              <a:bodyPr>
                <a:flatTx/>
              </a:bodyPr>
              <a:lstStyle/>
              <a:p>
                <a:endParaRPr lang="th-TH"/>
              </a:p>
            </p:txBody>
          </p:sp>
        </p:grpSp>
      </p:grpSp>
      <p:sp>
        <p:nvSpPr>
          <p:cNvPr id="14343" name="Text Box 30"/>
          <p:cNvSpPr txBox="1">
            <a:spLocks noChangeArrowheads="1"/>
          </p:cNvSpPr>
          <p:nvPr/>
        </p:nvSpPr>
        <p:spPr bwMode="black">
          <a:xfrm>
            <a:off x="533400" y="1752600"/>
            <a:ext cx="80010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FreesiaUPC" pitchFamily="34" charset="-34"/>
                <a:cs typeface="FreesiaUPC" pitchFamily="34" charset="-34"/>
              </a:rPr>
              <a:t>(Operation objectives  = O)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black">
          <a:xfrm>
            <a:off x="500034" y="1219200"/>
            <a:ext cx="8046776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32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เพื่อให้เกิดประสิทธิผลและประสิทธิภาพของการดำเนินงาน</a:t>
            </a:r>
            <a:endParaRPr lang="en-US" sz="32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black">
          <a:xfrm>
            <a:off x="498475" y="2782888"/>
            <a:ext cx="7980363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32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เพื่อให้เกิดความเชื่อถือได้ของการรายงานทางการเงิน</a:t>
            </a:r>
            <a:endParaRPr lang="en-US" sz="32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4346" name="Text Box 30"/>
          <p:cNvSpPr txBox="1">
            <a:spLocks noChangeArrowheads="1"/>
          </p:cNvSpPr>
          <p:nvPr/>
        </p:nvSpPr>
        <p:spPr bwMode="black">
          <a:xfrm>
            <a:off x="457200" y="3284538"/>
            <a:ext cx="8153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(Financial Reporting Objectives = F)</a:t>
            </a:r>
          </a:p>
        </p:txBody>
      </p:sp>
      <p:sp>
        <p:nvSpPr>
          <p:cNvPr id="44" name="Text Box 31"/>
          <p:cNvSpPr txBox="1">
            <a:spLocks noChangeArrowheads="1"/>
          </p:cNvSpPr>
          <p:nvPr/>
        </p:nvSpPr>
        <p:spPr bwMode="black">
          <a:xfrm>
            <a:off x="990600" y="4648200"/>
            <a:ext cx="6172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2800" b="1" dirty="0">
                <a:solidFill>
                  <a:srgbClr val="000000"/>
                </a:solidFill>
                <a:latin typeface="+mj-lt"/>
                <a:cs typeface="TH NiramitIT๙" pitchFamily="2" charset="-34"/>
              </a:rPr>
              <a:t>๓</a:t>
            </a:r>
            <a:r>
              <a:rPr lang="en-US" sz="2800" b="1" dirty="0">
                <a:solidFill>
                  <a:srgbClr val="000000"/>
                </a:solidFill>
                <a:latin typeface="TH NiramitIT๙" pitchFamily="2" charset="-34"/>
                <a:cs typeface="TH NiramitIT๙" pitchFamily="2" charset="-34"/>
              </a:rPr>
              <a:t>. </a:t>
            </a:r>
            <a:r>
              <a:rPr lang="th-TH" sz="2200" b="1" dirty="0">
                <a:solidFill>
                  <a:srgbClr val="000000"/>
                </a:solidFill>
                <a:latin typeface="TH NiramitIT๙" pitchFamily="2" charset="-34"/>
                <a:cs typeface="TH NiramitIT๙" pitchFamily="2" charset="-34"/>
              </a:rPr>
              <a:t>เพื่อให้เกิดการปฏิบัติตามกฎหมายและระเบียบข้อบังคับที่เกี่ยวข้อง</a:t>
            </a:r>
            <a:endParaRPr lang="en-US" sz="2200" b="1" dirty="0">
              <a:solidFill>
                <a:srgbClr val="000000"/>
              </a:solidFill>
              <a:latin typeface="TH NiramitIT๙" pitchFamily="2" charset="-34"/>
              <a:cs typeface="TH NiramitIT๙" pitchFamily="2" charset="-34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57200" y="4267200"/>
            <a:ext cx="8229600" cy="1066800"/>
            <a:chOff x="2728" y="2640"/>
            <a:chExt cx="2552" cy="576"/>
          </a:xfrm>
        </p:grpSpPr>
        <p:sp>
          <p:nvSpPr>
            <p:cNvPr id="34" name="Rectangle 12"/>
            <p:cNvSpPr>
              <a:spLocks noChangeArrowheads="1"/>
            </p:cNvSpPr>
            <p:nvPr/>
          </p:nvSpPr>
          <p:spPr bwMode="gray">
            <a:xfrm>
              <a:off x="2728" y="2640"/>
              <a:ext cx="2552" cy="57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52" name="Rectangle 13"/>
            <p:cNvSpPr>
              <a:spLocks noChangeArrowheads="1"/>
            </p:cNvSpPr>
            <p:nvPr/>
          </p:nvSpPr>
          <p:spPr bwMode="gray">
            <a:xfrm>
              <a:off x="2742" y="2646"/>
              <a:ext cx="2529" cy="2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gray">
            <a:xfrm>
              <a:off x="2736" y="2896"/>
              <a:ext cx="2535" cy="31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7" name="Text Box 31"/>
          <p:cNvSpPr txBox="1">
            <a:spLocks noChangeArrowheads="1"/>
          </p:cNvSpPr>
          <p:nvPr/>
        </p:nvSpPr>
        <p:spPr bwMode="black">
          <a:xfrm>
            <a:off x="457200" y="4267200"/>
            <a:ext cx="84582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30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เพื่อให้เกิดการปฏิบัติตามกฎหมายและระเบียบข้อบังคับที่เกี่ยวข้อง</a:t>
            </a:r>
            <a:endParaRPr lang="en-US" sz="30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4350" name="Text Box 30"/>
          <p:cNvSpPr txBox="1">
            <a:spLocks noChangeArrowheads="1"/>
          </p:cNvSpPr>
          <p:nvPr/>
        </p:nvSpPr>
        <p:spPr bwMode="black">
          <a:xfrm>
            <a:off x="609600" y="4791075"/>
            <a:ext cx="8153400" cy="585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(Compliance Objectives = C)</a:t>
            </a:r>
          </a:p>
        </p:txBody>
      </p:sp>
      <p:sp>
        <p:nvSpPr>
          <p:cNvPr id="14351" name="ตัวยึดหมายเลขภาพนิ่ง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F8B877-DF2A-4A41-88B0-1BC4E0B1D68F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วัตถุประสงค์ของการควบคุมภายใน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1097280" y="1143000"/>
            <a:ext cx="7010400" cy="5141913"/>
            <a:chOff x="990600" y="1524000"/>
            <a:chExt cx="7010400" cy="5141913"/>
          </a:xfrm>
        </p:grpSpPr>
        <p:sp>
          <p:nvSpPr>
            <p:cNvPr id="15363" name="AutoShape 5"/>
            <p:cNvSpPr>
              <a:spLocks noChangeArrowheads="1"/>
            </p:cNvSpPr>
            <p:nvPr/>
          </p:nvSpPr>
          <p:spPr bwMode="gray">
            <a:xfrm rot="5400000">
              <a:off x="3944143" y="2609057"/>
              <a:ext cx="1560513" cy="6553200"/>
            </a:xfrm>
            <a:prstGeom prst="roundRect">
              <a:avLst>
                <a:gd name="adj" fmla="val 9523"/>
              </a:avLst>
            </a:prstGeom>
            <a:solidFill>
              <a:schemeClr val="folHlink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5364" name="AutoShape 6"/>
            <p:cNvSpPr>
              <a:spLocks noChangeArrowheads="1"/>
            </p:cNvSpPr>
            <p:nvPr/>
          </p:nvSpPr>
          <p:spPr bwMode="gray">
            <a:xfrm rot="5400000">
              <a:off x="3944143" y="856457"/>
              <a:ext cx="1560513" cy="6553200"/>
            </a:xfrm>
            <a:prstGeom prst="roundRect">
              <a:avLst>
                <a:gd name="adj" fmla="val 9523"/>
              </a:avLst>
            </a:prstGeom>
            <a:solidFill>
              <a:schemeClr val="accent2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5365" name="AutoShape 7"/>
            <p:cNvSpPr>
              <a:spLocks noChangeArrowheads="1"/>
            </p:cNvSpPr>
            <p:nvPr/>
          </p:nvSpPr>
          <p:spPr bwMode="gray">
            <a:xfrm rot="5400000">
              <a:off x="3829843" y="-1086643"/>
              <a:ext cx="1560513" cy="6781800"/>
            </a:xfrm>
            <a:prstGeom prst="roundRect">
              <a:avLst>
                <a:gd name="adj" fmla="val 9523"/>
              </a:avLst>
            </a:prstGeom>
            <a:solidFill>
              <a:schemeClr val="accent1">
                <a:alpha val="30196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th-TH" sz="3600">
                <a:latin typeface="FreesiaUPC" pitchFamily="34" charset="-34"/>
                <a:cs typeface="FreesiaUPC" pitchFamily="34" charset="-34"/>
              </a:endParaRPr>
            </a:p>
          </p:txBody>
        </p:sp>
        <p:grpSp>
          <p:nvGrpSpPr>
            <p:cNvPr id="2" name="Group 9"/>
            <p:cNvGrpSpPr>
              <a:grpSpLocks/>
            </p:cNvGrpSpPr>
            <p:nvPr/>
          </p:nvGrpSpPr>
          <p:grpSpPr bwMode="auto">
            <a:xfrm rot="5400000">
              <a:off x="565943" y="1948657"/>
              <a:ext cx="1554163" cy="704850"/>
              <a:chOff x="657" y="2893"/>
              <a:chExt cx="1032" cy="590"/>
            </a:xfrm>
          </p:grpSpPr>
          <p:sp>
            <p:nvSpPr>
              <p:cNvPr id="9" name="AutoShape 10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5882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FreesiaUPC" pitchFamily="34" charset="-34"/>
                  <a:cs typeface="FreesiaUPC" pitchFamily="34" charset="-34"/>
                </a:endParaRPr>
              </a:p>
            </p:txBody>
          </p:sp>
          <p:sp>
            <p:nvSpPr>
              <p:cNvPr id="10" name="AutoShape 11"/>
              <p:cNvSpPr>
                <a:spLocks noChangeArrowheads="1"/>
              </p:cNvSpPr>
              <p:nvPr/>
            </p:nvSpPr>
            <p:spPr bwMode="gray">
              <a:xfrm>
                <a:off x="658" y="2913"/>
                <a:ext cx="1031" cy="235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69412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FreesiaUPC" pitchFamily="34" charset="-34"/>
                  <a:cs typeface="FreesiaUPC" pitchFamily="34" charset="-34"/>
                </a:endParaRPr>
              </a:p>
            </p:txBody>
          </p:sp>
        </p:grpSp>
        <p:grpSp>
          <p:nvGrpSpPr>
            <p:cNvPr id="3" name="Group 12"/>
            <p:cNvGrpSpPr>
              <a:grpSpLocks/>
            </p:cNvGrpSpPr>
            <p:nvPr/>
          </p:nvGrpSpPr>
          <p:grpSpPr bwMode="auto">
            <a:xfrm rot="5400000">
              <a:off x="565944" y="3747294"/>
              <a:ext cx="1554162" cy="704850"/>
              <a:chOff x="657" y="2893"/>
              <a:chExt cx="1032" cy="590"/>
            </a:xfrm>
          </p:grpSpPr>
          <p:sp>
            <p:nvSpPr>
              <p:cNvPr id="12" name="AutoShape 13"/>
              <p:cNvSpPr>
                <a:spLocks noChangeArrowheads="1"/>
              </p:cNvSpPr>
              <p:nvPr/>
            </p:nvSpPr>
            <p:spPr bwMode="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accent2">
                      <a:gamma/>
                      <a:shade val="8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FreesiaUPC" pitchFamily="34" charset="-34"/>
                  <a:cs typeface="FreesiaUPC" pitchFamily="34" charset="-34"/>
                </a:endParaRPr>
              </a:p>
            </p:txBody>
          </p:sp>
          <p:sp>
            <p:nvSpPr>
              <p:cNvPr id="13" name="AutoShape 14"/>
              <p:cNvSpPr>
                <a:spLocks noChangeArrowheads="1"/>
              </p:cNvSpPr>
              <p:nvPr/>
            </p:nvSpPr>
            <p:spPr bwMode="gray">
              <a:xfrm>
                <a:off x="658" y="2913"/>
                <a:ext cx="1031" cy="235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FreesiaUPC" pitchFamily="34" charset="-34"/>
                  <a:cs typeface="FreesiaUPC" pitchFamily="34" charset="-34"/>
                </a:endParaRPr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5400000">
              <a:off x="565943" y="5530057"/>
              <a:ext cx="1554163" cy="704850"/>
              <a:chOff x="657" y="2893"/>
              <a:chExt cx="1032" cy="590"/>
            </a:xfrm>
          </p:grpSpPr>
          <p:sp>
            <p:nvSpPr>
              <p:cNvPr id="15" name="AutoShape 16"/>
              <p:cNvSpPr>
                <a:spLocks noChangeArrowheads="1"/>
              </p:cNvSpPr>
              <p:nvPr/>
            </p:nvSpPr>
            <p:spPr bwMode="ltGray">
              <a:xfrm>
                <a:off x="657" y="2893"/>
                <a:ext cx="1031" cy="590"/>
              </a:xfrm>
              <a:prstGeom prst="roundRect">
                <a:avLst>
                  <a:gd name="adj" fmla="val 12736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85882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>
                <a:outerShdw dist="17961" dir="2700000" algn="ctr" rotWithShape="0">
                  <a:srgbClr val="080808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FreesiaUPC" pitchFamily="34" charset="-34"/>
                  <a:cs typeface="FreesiaUPC" pitchFamily="34" charset="-34"/>
                </a:endParaRPr>
              </a:p>
            </p:txBody>
          </p:sp>
          <p:sp>
            <p:nvSpPr>
              <p:cNvPr id="16" name="AutoShape 17"/>
              <p:cNvSpPr>
                <a:spLocks noChangeArrowheads="1"/>
              </p:cNvSpPr>
              <p:nvPr/>
            </p:nvSpPr>
            <p:spPr bwMode="ltGray">
              <a:xfrm>
                <a:off x="658" y="2913"/>
                <a:ext cx="1031" cy="235"/>
              </a:xfrm>
              <a:prstGeom prst="roundRect">
                <a:avLst>
                  <a:gd name="adj" fmla="val 30769"/>
                </a:avLst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5921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FreesiaUPC" pitchFamily="34" charset="-34"/>
                  <a:cs typeface="FreesiaUPC" pitchFamily="34" charset="-34"/>
                </a:endParaRPr>
              </a:p>
            </p:txBody>
          </p:sp>
        </p:grpSp>
        <p:sp>
          <p:nvSpPr>
            <p:cNvPr id="15369" name="TextBox 21"/>
            <p:cNvSpPr txBox="1">
              <a:spLocks noChangeArrowheads="1"/>
            </p:cNvSpPr>
            <p:nvPr/>
          </p:nvSpPr>
          <p:spPr bwMode="auto">
            <a:xfrm>
              <a:off x="1981200" y="1752600"/>
              <a:ext cx="5791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600" b="1" dirty="0">
                  <a:latin typeface="FreesiaUPC" pitchFamily="34" charset="-34"/>
                  <a:cs typeface="FreesiaUPC" pitchFamily="34" charset="-34"/>
                </a:rPr>
                <a:t>แทรกหรือแฝงอยู่ในการปฏิบัติงานตามปกติ</a:t>
              </a:r>
            </a:p>
          </p:txBody>
        </p:sp>
        <p:sp>
          <p:nvSpPr>
            <p:cNvPr id="15370" name="TextBox 22"/>
            <p:cNvSpPr txBox="1">
              <a:spLocks noChangeArrowheads="1"/>
            </p:cNvSpPr>
            <p:nvPr/>
          </p:nvSpPr>
          <p:spPr bwMode="auto">
            <a:xfrm>
              <a:off x="1981200" y="3505200"/>
              <a:ext cx="5791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600" b="1">
                  <a:latin typeface="FreesiaUPC" pitchFamily="34" charset="-34"/>
                  <a:cs typeface="FreesiaUPC" pitchFamily="34" charset="-34"/>
                </a:rPr>
                <a:t>บุคลากรทุกระดับมีส่วนร่วมในการทำให้ระบบการควบคุมภายในเกิดขึ้น</a:t>
              </a:r>
            </a:p>
          </p:txBody>
        </p:sp>
        <p:sp>
          <p:nvSpPr>
            <p:cNvPr id="15371" name="TextBox 23"/>
            <p:cNvSpPr txBox="1">
              <a:spLocks noChangeArrowheads="1"/>
            </p:cNvSpPr>
            <p:nvPr/>
          </p:nvSpPr>
          <p:spPr bwMode="auto">
            <a:xfrm>
              <a:off x="1905000" y="5486400"/>
              <a:ext cx="57912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th-TH" sz="3600" b="1">
                  <a:latin typeface="FreesiaUPC" pitchFamily="34" charset="-34"/>
                  <a:cs typeface="FreesiaUPC" pitchFamily="34" charset="-34"/>
                </a:rPr>
                <a:t>ให้ความมั่นใจอย่างสมเหตุสมผลเท่านั้น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แนวคิดเกี่ยวกับการควบคุมภายใน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9"/>
          <p:cNvSpPr>
            <a:spLocks noChangeArrowheads="1"/>
          </p:cNvSpPr>
          <p:nvPr/>
        </p:nvSpPr>
        <p:spPr bwMode="white">
          <a:xfrm>
            <a:off x="3846513" y="1851025"/>
            <a:ext cx="1360487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16388" name="Rectangle 11"/>
          <p:cNvSpPr>
            <a:spLocks noChangeArrowheads="1"/>
          </p:cNvSpPr>
          <p:nvPr/>
        </p:nvSpPr>
        <p:spPr bwMode="white">
          <a:xfrm>
            <a:off x="4849813" y="4189413"/>
            <a:ext cx="1360487" cy="666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Text in here</a:t>
            </a:r>
          </a:p>
        </p:txBody>
      </p:sp>
      <p:sp>
        <p:nvSpPr>
          <p:cNvPr id="16389" name="Rectangle 19"/>
          <p:cNvSpPr>
            <a:spLocks noChangeArrowheads="1"/>
          </p:cNvSpPr>
          <p:nvPr/>
        </p:nvSpPr>
        <p:spPr bwMode="white">
          <a:xfrm>
            <a:off x="2635250" y="2365375"/>
            <a:ext cx="1360488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Text  here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white">
          <a:xfrm>
            <a:off x="3884613" y="2559050"/>
            <a:ext cx="11969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FFFF"/>
                </a:solidFill>
              </a:rPr>
              <a:t>Text in here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662363" y="3494088"/>
            <a:ext cx="1606550" cy="1077912"/>
            <a:chOff x="2363" y="2075"/>
            <a:chExt cx="1210" cy="812"/>
          </a:xfrm>
        </p:grpSpPr>
        <p:sp>
          <p:nvSpPr>
            <p:cNvPr id="16409" name="AutoShape 22"/>
            <p:cNvSpPr>
              <a:spLocks noChangeArrowheads="1"/>
            </p:cNvSpPr>
            <p:nvPr/>
          </p:nvSpPr>
          <p:spPr bwMode="gray">
            <a:xfrm>
              <a:off x="2363" y="2075"/>
              <a:ext cx="1210" cy="812"/>
            </a:xfrm>
            <a:prstGeom prst="hexagon">
              <a:avLst>
                <a:gd name="adj" fmla="val 37254"/>
                <a:gd name="vf" fmla="val 115470"/>
              </a:avLst>
            </a:prstGeom>
            <a:solidFill>
              <a:srgbClr val="F8F8F8">
                <a:alpha val="50195"/>
              </a:srgbClr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410" name="AutoShape 23"/>
            <p:cNvSpPr>
              <a:spLocks noChangeArrowheads="1"/>
            </p:cNvSpPr>
            <p:nvPr/>
          </p:nvSpPr>
          <p:spPr bwMode="gray">
            <a:xfrm>
              <a:off x="2395" y="2095"/>
              <a:ext cx="1138" cy="764"/>
            </a:xfrm>
            <a:prstGeom prst="hexagon">
              <a:avLst>
                <a:gd name="adj" fmla="val 37238"/>
                <a:gd name="vf" fmla="val 115470"/>
              </a:avLst>
            </a:prstGeom>
            <a:solidFill>
              <a:srgbClr val="F8F8F8"/>
            </a:solidFill>
            <a:ln w="19050" algn="ctr">
              <a:solidFill>
                <a:srgbClr val="F8F8F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4" name="กลุ่ม 33"/>
          <p:cNvGrpSpPr/>
          <p:nvPr/>
        </p:nvGrpSpPr>
        <p:grpSpPr>
          <a:xfrm>
            <a:off x="1432560" y="1203960"/>
            <a:ext cx="6248400" cy="4953000"/>
            <a:chOff x="1371600" y="1371600"/>
            <a:chExt cx="6248400" cy="4953000"/>
          </a:xfrm>
        </p:grpSpPr>
        <p:sp>
          <p:nvSpPr>
            <p:cNvPr id="47" name="AutoShape 3"/>
            <p:cNvSpPr>
              <a:spLocks noChangeArrowheads="1"/>
            </p:cNvSpPr>
            <p:nvPr/>
          </p:nvSpPr>
          <p:spPr bwMode="gray">
            <a:xfrm flipV="1">
              <a:off x="1371600" y="3992563"/>
              <a:ext cx="3057525" cy="23320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0980"/>
                    <a:invGamma/>
                  </a:schemeClr>
                </a:gs>
              </a:gsLst>
              <a:lin ang="189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4495800" y="1371600"/>
              <a:ext cx="3048000" cy="2582863"/>
            </a:xfrm>
            <a:prstGeom prst="triangle">
              <a:avLst>
                <a:gd name="adj" fmla="val 50879"/>
              </a:avLst>
            </a:prstGeom>
            <a:gradFill rotWithShape="1">
              <a:gsLst>
                <a:gs pos="0">
                  <a:schemeClr val="accent2">
                    <a:gamma/>
                    <a:shade val="82353"/>
                    <a:invGamma/>
                  </a:schemeClr>
                </a:gs>
                <a:gs pos="100000">
                  <a:schemeClr val="accent2"/>
                </a:gs>
              </a:gsLst>
              <a:lin ang="189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9" name="AutoShape 5"/>
            <p:cNvSpPr>
              <a:spLocks noChangeArrowheads="1"/>
            </p:cNvSpPr>
            <p:nvPr/>
          </p:nvSpPr>
          <p:spPr bwMode="gray">
            <a:xfrm>
              <a:off x="1371600" y="1371600"/>
              <a:ext cx="3124200" cy="258286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6078"/>
                    <a:invGamma/>
                  </a:schemeClr>
                </a:gs>
              </a:gsLst>
              <a:lin ang="27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50" name="AutoShape 6"/>
            <p:cNvSpPr>
              <a:spLocks noChangeArrowheads="1"/>
            </p:cNvSpPr>
            <p:nvPr/>
          </p:nvSpPr>
          <p:spPr bwMode="gray">
            <a:xfrm flipV="1">
              <a:off x="2971800" y="1371600"/>
              <a:ext cx="3048000" cy="25908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60392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gray">
            <a:xfrm>
              <a:off x="2943225" y="3962400"/>
              <a:ext cx="3124200" cy="236220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6078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52" name="AutoShape 8"/>
            <p:cNvSpPr>
              <a:spLocks noChangeArrowheads="1"/>
            </p:cNvSpPr>
            <p:nvPr/>
          </p:nvSpPr>
          <p:spPr bwMode="gray">
            <a:xfrm flipV="1">
              <a:off x="4541838" y="3992563"/>
              <a:ext cx="3078162" cy="233203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72941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28575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398" name="Rectangle 9"/>
            <p:cNvSpPr>
              <a:spLocks noChangeArrowheads="1"/>
            </p:cNvSpPr>
            <p:nvPr/>
          </p:nvSpPr>
          <p:spPr bwMode="white">
            <a:xfrm>
              <a:off x="3657600" y="1600200"/>
              <a:ext cx="1600200" cy="8302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FreesiaUPC" pitchFamily="34" charset="-34"/>
                  <a:cs typeface="FreesiaUPC" pitchFamily="34" charset="-34"/>
                </a:rPr>
                <a:t>การใช้ดุลยพินิจในการตัดสินใจ</a:t>
              </a:r>
              <a:endParaRPr lang="en-US" sz="2400" b="1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399" name="Rectangle 10"/>
            <p:cNvSpPr>
              <a:spLocks noChangeArrowheads="1"/>
            </p:cNvSpPr>
            <p:nvPr/>
          </p:nvSpPr>
          <p:spPr bwMode="white">
            <a:xfrm>
              <a:off x="2057400" y="4038600"/>
              <a:ext cx="1633538" cy="1569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FreesiaUPC" pitchFamily="34" charset="-34"/>
                  <a:cs typeface="FreesiaUPC" pitchFamily="34" charset="-34"/>
                </a:rPr>
                <a:t>ขาดความเข้าใจในกลไกของการควบคุมที่กำหนดขึ้น</a:t>
              </a:r>
              <a:endParaRPr lang="en-US" sz="2400" b="1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400" name="Rectangle 11"/>
            <p:cNvSpPr>
              <a:spLocks noChangeArrowheads="1"/>
            </p:cNvSpPr>
            <p:nvPr/>
          </p:nvSpPr>
          <p:spPr bwMode="white">
            <a:xfrm>
              <a:off x="5334000" y="4116388"/>
              <a:ext cx="1524000" cy="144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200" b="1">
                  <a:solidFill>
                    <a:srgbClr val="FFFFFF"/>
                  </a:solidFill>
                  <a:latin typeface="FreesiaUPC" pitchFamily="34" charset="-34"/>
                  <a:cs typeface="FreesiaUPC" pitchFamily="34" charset="-34"/>
                </a:rPr>
                <a:t>ผู้ปฏิบัติงาน    ไม่ปฏิบัติตามมาตรการที่องค์กรกำหนด</a:t>
              </a:r>
              <a:endParaRPr lang="en-US" sz="2200" b="1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401" name="Rectangle 12"/>
            <p:cNvSpPr>
              <a:spLocks noChangeArrowheads="1"/>
            </p:cNvSpPr>
            <p:nvPr/>
          </p:nvSpPr>
          <p:spPr bwMode="white">
            <a:xfrm>
              <a:off x="3732213" y="4754563"/>
              <a:ext cx="1525587" cy="1569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>
                  <a:solidFill>
                    <a:srgbClr val="FFFFFF"/>
                  </a:solidFill>
                  <a:latin typeface="FreesiaUPC" pitchFamily="34" charset="-34"/>
                  <a:cs typeface="FreesiaUPC" pitchFamily="34" charset="-34"/>
                </a:rPr>
                <a:t>การสมรู้ร่วมคิดกันโดยทุจริตกระทำการฉ้อโกง</a:t>
              </a:r>
              <a:endParaRPr lang="en-US" sz="2400" b="1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402" name="Rectangle 19"/>
            <p:cNvSpPr>
              <a:spLocks noChangeArrowheads="1"/>
            </p:cNvSpPr>
            <p:nvPr/>
          </p:nvSpPr>
          <p:spPr bwMode="white">
            <a:xfrm>
              <a:off x="2209800" y="2438400"/>
              <a:ext cx="1371600" cy="1200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400" b="1" dirty="0">
                  <a:solidFill>
                    <a:srgbClr val="FFFFFF"/>
                  </a:solidFill>
                  <a:latin typeface="FreesiaUPC" pitchFamily="34" charset="-34"/>
                  <a:cs typeface="FreesiaUPC" pitchFamily="34" charset="-34"/>
                </a:rPr>
                <a:t>ความคุ้มค่ากับต้นทุน    ที่เกิดขึ้น </a:t>
              </a:r>
              <a:endParaRPr lang="en-US" sz="2400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6403" name="Rectangle 20"/>
            <p:cNvSpPr>
              <a:spLocks noChangeArrowheads="1"/>
            </p:cNvSpPr>
            <p:nvPr/>
          </p:nvSpPr>
          <p:spPr bwMode="white">
            <a:xfrm>
              <a:off x="5356225" y="2286000"/>
              <a:ext cx="1425575" cy="14465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2200" b="1" dirty="0">
                  <a:solidFill>
                    <a:srgbClr val="FFFFFF"/>
                  </a:solidFill>
                  <a:latin typeface="FreesiaUPC" pitchFamily="34" charset="-34"/>
                  <a:cs typeface="FreesiaUPC" pitchFamily="34" charset="-34"/>
                </a:rPr>
                <a:t>ผู้บริหารใช้อำนาจหรืออภิสิทธิ์สั่งการเป็นอย่างอื่น</a:t>
              </a:r>
              <a:endParaRPr lang="en-US" sz="2200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662363" y="3424238"/>
              <a:ext cx="1606550" cy="1077912"/>
              <a:chOff x="2363" y="2075"/>
              <a:chExt cx="1210" cy="812"/>
            </a:xfrm>
          </p:grpSpPr>
          <p:sp>
            <p:nvSpPr>
              <p:cNvPr id="16407" name="AutoShape 22"/>
              <p:cNvSpPr>
                <a:spLocks noChangeArrowheads="1"/>
              </p:cNvSpPr>
              <p:nvPr/>
            </p:nvSpPr>
            <p:spPr bwMode="gray">
              <a:xfrm>
                <a:off x="2363" y="2075"/>
                <a:ext cx="1210" cy="812"/>
              </a:xfrm>
              <a:prstGeom prst="hexagon">
                <a:avLst>
                  <a:gd name="adj" fmla="val 37254"/>
                  <a:gd name="vf" fmla="val 115470"/>
                </a:avLst>
              </a:prstGeom>
              <a:solidFill>
                <a:srgbClr val="F8F8F8">
                  <a:alpha val="50195"/>
                </a:srgbClr>
              </a:solidFill>
              <a:ln w="19050" algn="ctr">
                <a:solidFill>
                  <a:srgbClr val="F8F8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>
                  <a:latin typeface="FreesiaUPC" pitchFamily="34" charset="-34"/>
                  <a:cs typeface="FreesiaUPC" pitchFamily="34" charset="-34"/>
                </a:endParaRPr>
              </a:p>
            </p:txBody>
          </p:sp>
          <p:sp>
            <p:nvSpPr>
              <p:cNvPr id="17431" name="AutoShape 23"/>
              <p:cNvSpPr>
                <a:spLocks noChangeArrowheads="1"/>
              </p:cNvSpPr>
              <p:nvPr/>
            </p:nvSpPr>
            <p:spPr bwMode="gray">
              <a:xfrm>
                <a:off x="2395" y="2095"/>
                <a:ext cx="1138" cy="764"/>
              </a:xfrm>
              <a:prstGeom prst="hexagon">
                <a:avLst>
                  <a:gd name="adj" fmla="val 37238"/>
                  <a:gd name="vf" fmla="val 115470"/>
                </a:avLst>
              </a:prstGeom>
              <a:solidFill>
                <a:schemeClr val="bg1">
                  <a:lumMod val="75000"/>
                </a:schemeClr>
              </a:solidFill>
              <a:ln w="19050" algn="ctr">
                <a:solidFill>
                  <a:srgbClr val="F8F8F8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latin typeface="FreesiaUPC" pitchFamily="34" charset="-34"/>
                  <a:cs typeface="FreesiaUPC" pitchFamily="34" charset="-34"/>
                </a:endParaRPr>
              </a:p>
            </p:txBody>
          </p:sp>
        </p:grpSp>
        <p:sp>
          <p:nvSpPr>
            <p:cNvPr id="62" name="Rectangle 24"/>
            <p:cNvSpPr>
              <a:spLocks noChangeArrowheads="1"/>
            </p:cNvSpPr>
            <p:nvPr/>
          </p:nvSpPr>
          <p:spPr bwMode="auto">
            <a:xfrm>
              <a:off x="3925888" y="3625850"/>
              <a:ext cx="107791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th-TH" sz="32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FreesiaUPC" pitchFamily="34" charset="-34"/>
                  <a:cs typeface="FreesiaUPC" pitchFamily="34" charset="-34"/>
                </a:rPr>
                <a:t>เหตุผล</a:t>
              </a:r>
              <a:endPara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เหตุผลที่ทำให้การควบคุมภายในล้มเหลว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5" name="ตัวยึดหมายเลขภาพนิ่ง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63023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4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ใครคือผู้รับผิดชอบ </a:t>
            </a:r>
            <a:r>
              <a:rPr lang="th-TH" sz="4400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ต่อ</a:t>
            </a:r>
            <a:r>
              <a:rPr lang="th-TH" sz="44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/>
            </a:r>
            <a:br>
              <a:rPr lang="th-TH" sz="44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44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การวางระบบควบคุมภายใน</a:t>
            </a:r>
          </a:p>
        </p:txBody>
      </p:sp>
      <p:pic>
        <p:nvPicPr>
          <p:cNvPr id="17411" name="Picture 75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3468688"/>
            <a:ext cx="825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6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1350" y="3459163"/>
            <a:ext cx="8255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304800" y="3200400"/>
            <a:ext cx="8458200" cy="1543050"/>
            <a:chOff x="0" y="2015"/>
            <a:chExt cx="3096" cy="968"/>
          </a:xfrm>
        </p:grpSpPr>
        <p:sp>
          <p:nvSpPr>
            <p:cNvPr id="17436" name="Rectangle 80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37" name="Rectangle 82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38" name="Rectangle 83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39" name="AutoShape 85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440" name="AutoShape 87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close/>
                </a:path>
              </a:pathLst>
            </a:custGeom>
            <a:solidFill>
              <a:srgbClr val="5F5F5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78438" y="3344863"/>
            <a:ext cx="2424112" cy="2071687"/>
            <a:chOff x="480" y="1200"/>
            <a:chExt cx="1042" cy="1019"/>
          </a:xfrm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7434" name="Picture 35" descr="circuler_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FreesiaUPC" pitchFamily="34" charset="-34"/>
                  <a:cs typeface="FreesiaUPC" pitchFamily="34" charset="-34"/>
                </a:endParaRPr>
              </a:p>
            </p:txBody>
          </p:sp>
        </p:grpSp>
        <p:pic>
          <p:nvPicPr>
            <p:cNvPr id="17433" name="Picture 37" descr="Picture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876425" y="2481263"/>
            <a:ext cx="2438400" cy="2117725"/>
            <a:chOff x="4385" y="2074"/>
            <a:chExt cx="656" cy="662"/>
          </a:xfrm>
        </p:grpSpPr>
        <p:pic>
          <p:nvPicPr>
            <p:cNvPr id="17419" name="Picture 46" descr="circule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4385" y="2074"/>
              <a:ext cx="656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Oval 47"/>
            <p:cNvSpPr>
              <a:spLocks noChangeArrowheads="1"/>
            </p:cNvSpPr>
            <p:nvPr/>
          </p:nvSpPr>
          <p:spPr bwMode="gray">
            <a:xfrm>
              <a:off x="4385" y="2074"/>
              <a:ext cx="652" cy="66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en-US">
                <a:latin typeface="FreesiaUPC" pitchFamily="34" charset="-34"/>
                <a:cs typeface="FreesiaUPC" pitchFamily="34" charset="-34"/>
              </a:endParaRPr>
            </a:p>
          </p:txBody>
        </p:sp>
        <p:grpSp>
          <p:nvGrpSpPr>
            <p:cNvPr id="6" name="Group 48"/>
            <p:cNvGrpSpPr>
              <a:grpSpLocks/>
            </p:cNvGrpSpPr>
            <p:nvPr/>
          </p:nvGrpSpPr>
          <p:grpSpPr bwMode="auto">
            <a:xfrm>
              <a:off x="4431" y="2605"/>
              <a:ext cx="575" cy="111"/>
              <a:chOff x="3704" y="1872"/>
              <a:chExt cx="827" cy="156"/>
            </a:xfrm>
          </p:grpSpPr>
          <p:grpSp>
            <p:nvGrpSpPr>
              <p:cNvPr id="7" name="Group 49"/>
              <p:cNvGrpSpPr>
                <a:grpSpLocks/>
              </p:cNvGrpSpPr>
              <p:nvPr/>
            </p:nvGrpSpPr>
            <p:grpSpPr bwMode="auto">
              <a:xfrm rot="-1297425" flipH="1" flipV="1">
                <a:off x="3850" y="1872"/>
                <a:ext cx="681" cy="150"/>
                <a:chOff x="1565" y="2568"/>
                <a:chExt cx="1118" cy="279"/>
              </a:xfrm>
            </p:grpSpPr>
            <p:sp>
              <p:nvSpPr>
                <p:cNvPr id="17428" name="AutoShape 50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  <p:sp>
              <p:nvSpPr>
                <p:cNvPr id="17429" name="AutoShape 51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  <p:sp>
              <p:nvSpPr>
                <p:cNvPr id="17430" name="AutoShape 52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  <p:sp>
              <p:nvSpPr>
                <p:cNvPr id="17431" name="AutoShape 53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</p:grpSp>
          <p:grpSp>
            <p:nvGrpSpPr>
              <p:cNvPr id="8" name="Group 54"/>
              <p:cNvGrpSpPr>
                <a:grpSpLocks/>
              </p:cNvGrpSpPr>
              <p:nvPr/>
            </p:nvGrpSpPr>
            <p:grpSpPr bwMode="auto">
              <a:xfrm rot="56115" flipH="1" flipV="1">
                <a:off x="3704" y="1878"/>
                <a:ext cx="681" cy="150"/>
                <a:chOff x="1565" y="2568"/>
                <a:chExt cx="1118" cy="279"/>
              </a:xfrm>
            </p:grpSpPr>
            <p:sp>
              <p:nvSpPr>
                <p:cNvPr id="17424" name="AutoShape 55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  <p:sp>
              <p:nvSpPr>
                <p:cNvPr id="17425" name="AutoShape 56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  <p:sp>
              <p:nvSpPr>
                <p:cNvPr id="17426" name="AutoShape 57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  <p:sp>
              <p:nvSpPr>
                <p:cNvPr id="17427" name="AutoShape 58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2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th-TH">
                    <a:latin typeface="FreesiaUPC" pitchFamily="34" charset="-34"/>
                    <a:cs typeface="FreesiaUPC" pitchFamily="34" charset="-34"/>
                  </a:endParaRPr>
                </a:p>
              </p:txBody>
            </p:sp>
          </p:grpSp>
        </p:grpSp>
      </p:grpSp>
      <p:sp>
        <p:nvSpPr>
          <p:cNvPr id="17416" name="TextBox 74"/>
          <p:cNvSpPr txBox="1">
            <a:spLocks noChangeArrowheads="1"/>
          </p:cNvSpPr>
          <p:nvPr/>
        </p:nvSpPr>
        <p:spPr bwMode="auto">
          <a:xfrm>
            <a:off x="2362200" y="2971800"/>
            <a:ext cx="1447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3600" b="1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ผู้บริหารระดับสูง</a:t>
            </a:r>
          </a:p>
        </p:txBody>
      </p:sp>
      <p:sp>
        <p:nvSpPr>
          <p:cNvPr id="17417" name="TextBox 75"/>
          <p:cNvSpPr txBox="1">
            <a:spLocks noChangeArrowheads="1"/>
          </p:cNvSpPr>
          <p:nvPr/>
        </p:nvSpPr>
        <p:spPr bwMode="auto">
          <a:xfrm>
            <a:off x="5638800" y="3657600"/>
            <a:ext cx="1752600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800" b="1">
                <a:solidFill>
                  <a:srgbClr val="FFFFFF"/>
                </a:solidFill>
                <a:latin typeface="TH NiramitIT๙" pitchFamily="2" charset="-34"/>
                <a:cs typeface="TH NiramitIT๙" pitchFamily="2" charset="-34"/>
              </a:rPr>
              <a:t>ผู้บริหารระดับรองลงมา    ทุกระดับ</a:t>
            </a:r>
          </a:p>
        </p:txBody>
      </p:sp>
      <p:sp>
        <p:nvSpPr>
          <p:cNvPr id="33" name="ตัวยึดหมายเลขภาพนิ่ง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 flipH="1" flipV="1">
            <a:off x="411136" y="3527411"/>
            <a:ext cx="8421688" cy="1944687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404786" y="1357298"/>
            <a:ext cx="8435975" cy="2117725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785786" y="2643182"/>
            <a:ext cx="2590800" cy="1905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black">
          <a:xfrm>
            <a:off x="785786" y="2652698"/>
            <a:ext cx="2514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</a:t>
            </a:r>
            <a:r>
              <a:rPr lang="th-TH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รับผิดชอบ</a:t>
            </a: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โดยตรง</a:t>
            </a:r>
          </a:p>
          <a:p>
            <a:pPr marL="342900" indent="-342900" algn="ctr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ในการจัดให้มีการควบคุม</a:t>
            </a:r>
          </a:p>
          <a:p>
            <a:pPr marL="342900" indent="-342900" algn="ctr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ภายในที่มีประสิทธิภาพ </a:t>
            </a:r>
          </a:p>
          <a:p>
            <a:pPr marL="342900" indent="-342900" algn="ctr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ประสิทธิผลในระดับ          </a:t>
            </a:r>
          </a:p>
          <a:p>
            <a:pPr marL="342900" indent="-342900" algn="ctr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ที่น่าพอใจอยู่เสมอ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gray">
          <a:xfrm rot="5400000">
            <a:off x="3059102" y="4298956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 rot="5400000">
            <a:off x="4305300" y="447357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3452786" y="2652698"/>
            <a:ext cx="2590800" cy="1905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black">
          <a:xfrm>
            <a:off x="3428992" y="2786058"/>
            <a:ext cx="251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2. </a:t>
            </a: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ประเมินผล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การควบคุมภายในของหน่วยงาน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 rot="5400000">
            <a:off x="5845184" y="4370394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6215074" y="2786058"/>
            <a:ext cx="2590800" cy="1905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black">
          <a:xfrm>
            <a:off x="6119786" y="2881298"/>
            <a:ext cx="2590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. 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กำหนดให้</a:t>
            </a:r>
          </a:p>
          <a:p>
            <a:pPr marL="342900" indent="-342900" algn="ctr">
              <a:defRPr/>
            </a:pP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หน่วย</a:t>
            </a: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ตรวจสอบ</a:t>
            </a: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ภายใน </a:t>
            </a:r>
          </a:p>
          <a:p>
            <a:pPr marL="342900" indent="-342900" algn="ctr">
              <a:defRPr/>
            </a:pP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เป็นส่วนหนึ่งของ</a:t>
            </a:r>
          </a:p>
          <a:p>
            <a:pPr marL="342900" indent="-342900" algn="ctr">
              <a:defRPr/>
            </a:pPr>
            <a:r>
              <a:rPr lang="th-TH" sz="2400" b="1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การควบคุมภายใน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gray">
          <a:xfrm rot="5400000">
            <a:off x="8488390" y="4441832"/>
            <a:ext cx="177800" cy="152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8449" name="TextBox 19"/>
          <p:cNvSpPr txBox="1">
            <a:spLocks noChangeArrowheads="1"/>
          </p:cNvSpPr>
          <p:nvPr/>
        </p:nvSpPr>
        <p:spPr bwMode="auto">
          <a:xfrm>
            <a:off x="709586" y="1509698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2400" b="1">
                <a:latin typeface="FreesiaUPC" pitchFamily="34" charset="-34"/>
                <a:cs typeface="FreesiaUPC" pitchFamily="34" charset="-34"/>
              </a:rPr>
              <a:t>หน้าที่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หน้าที่ของผู้บริหารระดับสูง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7" name="ตัวยึดหมายเลขภาพนิ่ง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gray">
          <a:xfrm flipH="1" flipV="1">
            <a:off x="539750" y="4075113"/>
            <a:ext cx="8421688" cy="1944687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gray">
          <a:xfrm>
            <a:off x="533400" y="1905000"/>
            <a:ext cx="8435975" cy="2117725"/>
          </a:xfrm>
          <a:custGeom>
            <a:avLst/>
            <a:gdLst/>
            <a:ahLst/>
            <a:cxnLst>
              <a:cxn ang="0">
                <a:pos x="3724" y="288"/>
              </a:cxn>
              <a:cxn ang="0">
                <a:pos x="1346" y="290"/>
              </a:cxn>
              <a:cxn ang="0">
                <a:pos x="1246" y="258"/>
              </a:cxn>
              <a:cxn ang="0">
                <a:pos x="1066" y="79"/>
              </a:cxn>
              <a:cxn ang="0">
                <a:pos x="923" y="4"/>
              </a:cxn>
              <a:cxn ang="0">
                <a:pos x="103" y="4"/>
              </a:cxn>
              <a:cxn ang="0">
                <a:pos x="2" y="88"/>
              </a:cxn>
              <a:cxn ang="0">
                <a:pos x="2" y="729"/>
              </a:cxn>
              <a:cxn ang="0">
                <a:pos x="103" y="804"/>
              </a:cxn>
              <a:cxn ang="0">
                <a:pos x="3688" y="804"/>
              </a:cxn>
              <a:cxn ang="0">
                <a:pos x="3790" y="716"/>
              </a:cxn>
              <a:cxn ang="0">
                <a:pos x="3790" y="356"/>
              </a:cxn>
              <a:cxn ang="0">
                <a:pos x="3724" y="288"/>
              </a:cxn>
            </a:cxnLst>
            <a:rect l="0" t="0" r="r" b="b"/>
            <a:pathLst>
              <a:path w="3796" h="816">
                <a:moveTo>
                  <a:pt x="3724" y="288"/>
                </a:moveTo>
                <a:cubicBezTo>
                  <a:pt x="2535" y="289"/>
                  <a:pt x="1346" y="290"/>
                  <a:pt x="1346" y="290"/>
                </a:cubicBezTo>
                <a:cubicBezTo>
                  <a:pt x="1304" y="288"/>
                  <a:pt x="1272" y="282"/>
                  <a:pt x="1246" y="258"/>
                </a:cubicBezTo>
                <a:cubicBezTo>
                  <a:pt x="1156" y="168"/>
                  <a:pt x="1066" y="79"/>
                  <a:pt x="1066" y="79"/>
                </a:cubicBezTo>
                <a:cubicBezTo>
                  <a:pt x="1034" y="48"/>
                  <a:pt x="1002" y="0"/>
                  <a:pt x="923" y="4"/>
                </a:cubicBezTo>
                <a:cubicBezTo>
                  <a:pt x="513" y="4"/>
                  <a:pt x="103" y="4"/>
                  <a:pt x="103" y="4"/>
                </a:cubicBezTo>
                <a:cubicBezTo>
                  <a:pt x="38" y="4"/>
                  <a:pt x="0" y="42"/>
                  <a:pt x="2" y="88"/>
                </a:cubicBezTo>
                <a:cubicBezTo>
                  <a:pt x="2" y="410"/>
                  <a:pt x="2" y="729"/>
                  <a:pt x="2" y="729"/>
                </a:cubicBezTo>
                <a:cubicBezTo>
                  <a:pt x="0" y="812"/>
                  <a:pt x="103" y="804"/>
                  <a:pt x="103" y="804"/>
                </a:cubicBezTo>
                <a:cubicBezTo>
                  <a:pt x="1895" y="804"/>
                  <a:pt x="3688" y="804"/>
                  <a:pt x="3688" y="804"/>
                </a:cubicBezTo>
                <a:cubicBezTo>
                  <a:pt x="3688" y="804"/>
                  <a:pt x="3794" y="816"/>
                  <a:pt x="3790" y="716"/>
                </a:cubicBezTo>
                <a:cubicBezTo>
                  <a:pt x="3790" y="536"/>
                  <a:pt x="3790" y="356"/>
                  <a:pt x="3790" y="356"/>
                </a:cubicBezTo>
                <a:cubicBezTo>
                  <a:pt x="3790" y="356"/>
                  <a:pt x="3796" y="288"/>
                  <a:pt x="3724" y="288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928688" y="3184525"/>
            <a:ext cx="2576512" cy="1920875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914400" y="3200400"/>
            <a:ext cx="2590800" cy="1905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black">
          <a:xfrm>
            <a:off x="914400" y="3352800"/>
            <a:ext cx="2514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จัดให้มีการควบคุมภายในของส่วนงาน</a:t>
            </a:r>
          </a:p>
          <a:p>
            <a:pPr marL="342900" indent="-342900" algn="ctr"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ที่ตนรับผิดชอบ</a:t>
            </a: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gray">
          <a:xfrm rot="5400000">
            <a:off x="3216275" y="486092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 rot="5400000">
            <a:off x="4305300" y="4473575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3581400" y="3200400"/>
            <a:ext cx="2590800" cy="1905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black">
          <a:xfrm>
            <a:off x="3581400" y="3276600"/>
            <a:ext cx="2514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</a:t>
            </a:r>
            <a:r>
              <a:rPr lang="en-US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สอบทานการปฏิบัติงานที่ใช้บังคับในหน่วยงาน</a:t>
            </a:r>
          </a:p>
          <a:p>
            <a:pPr marL="342900" indent="-342900"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ที่ตนรับผิดชอบ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gray">
          <a:xfrm rot="5400000">
            <a:off x="5930900" y="4889500"/>
            <a:ext cx="177800" cy="152400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6256338" y="3200400"/>
            <a:ext cx="2590800" cy="1905000"/>
          </a:xfrm>
          <a:prstGeom prst="rect">
            <a:avLst/>
          </a:prstGeom>
          <a:gradFill rotWithShape="1">
            <a:gsLst>
              <a:gs pos="0">
                <a:srgbClr val="DAE9FA">
                  <a:gamma/>
                  <a:tint val="0"/>
                  <a:invGamma/>
                </a:srgbClr>
              </a:gs>
              <a:gs pos="100000">
                <a:srgbClr val="DAE9FA"/>
              </a:gs>
            </a:gsLst>
            <a:lin ang="5400000" scaled="1"/>
          </a:gradFill>
          <a:ln w="9525">
            <a:solidFill>
              <a:srgbClr val="F8F8F8"/>
            </a:solidFill>
            <a:miter lim="800000"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black">
          <a:xfrm>
            <a:off x="6248400" y="3276600"/>
            <a:ext cx="259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ปรับปรุงเปลี่ยนแปลงการควบคุมภายใน      ให้รัดกุม</a:t>
            </a: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gray">
          <a:xfrm rot="5400000">
            <a:off x="8605838" y="4889500"/>
            <a:ext cx="177800" cy="152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838200" y="20574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latin typeface="FreesiaUPC" pitchFamily="34" charset="-34"/>
                <a:cs typeface="FreesiaUPC" pitchFamily="34" charset="-34"/>
              </a:rPr>
              <a:t>หน้าที่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หน้าที่ของผู้บริหารระดับรองลงมาทุกระดับ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00034" y="1285860"/>
            <a:ext cx="8107363" cy="50167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thaiDist" eaLnBrk="0" hangingPunct="0">
              <a:defRPr/>
            </a:pP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    </a:t>
            </a:r>
            <a:r>
              <a:rPr lang="th-TH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ปัญหา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40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การบริหารจัดการของ</a:t>
            </a:r>
            <a:r>
              <a:rPr lang="th-TH" sz="40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หน่วยงานภาครัฐ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ที่ยังขาดประสิทธิภาพ ประสิทธิผล และ         ไม่ปรับตัวให้ทันต่อการเปลี่ยนแปลง  ทำให้</a:t>
            </a:r>
            <a:r>
              <a:rPr lang="th-TH" sz="40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เกิด    ความ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ล่าช้าในการปฏิบัติงาน ความสิ้นเปลือง </a:t>
            </a:r>
            <a:r>
              <a:rPr lang="th-TH" sz="40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          ความ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สูญเปล่า ความไม่ประหยัด  ข้อผิดพลาด  ข้อบกพร่อง  การรั่วไหล การทุจริตและ</a:t>
            </a:r>
            <a:r>
              <a:rPr lang="th-TH" sz="40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ประพฤติ       มิ</a:t>
            </a:r>
            <a:r>
              <a:rPr lang="th-TH" sz="40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ชอบ และปัญหาเกี่ยวกับความขัดแย้งทางผลประโยชน์</a:t>
            </a:r>
            <a:endParaRPr lang="en-US" sz="40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ปัญหาของหน่วยงานภาครัฐ</a:t>
            </a:r>
            <a:endParaRPr lang="th-TH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3"/>
          <p:cNvSpPr txBox="1">
            <a:spLocks noChangeArrowheads="1"/>
          </p:cNvSpPr>
          <p:nvPr/>
        </p:nvSpPr>
        <p:spPr bwMode="auto">
          <a:xfrm>
            <a:off x="914400" y="762000"/>
            <a:ext cx="7772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มาตรฐานการควบคุมภายใน </a:t>
            </a:r>
            <a:r>
              <a:rPr lang="en-US" sz="44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sz="44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44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องค์ประกอบ</a:t>
            </a:r>
            <a:endParaRPr lang="en-US" sz="44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7673" name="Text Box 13"/>
          <p:cNvSpPr txBox="1">
            <a:spLocks noChangeArrowheads="1"/>
          </p:cNvSpPr>
          <p:nvPr/>
        </p:nvSpPr>
        <p:spPr bwMode="gray">
          <a:xfrm>
            <a:off x="4724400" y="1752600"/>
            <a:ext cx="3886200" cy="1531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2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การประเมินความเสี่ยง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US" sz="36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7669" name="Text Box 13"/>
          <p:cNvSpPr txBox="1">
            <a:spLocks noChangeArrowheads="1"/>
          </p:cNvSpPr>
          <p:nvPr/>
        </p:nvSpPr>
        <p:spPr bwMode="gray">
          <a:xfrm>
            <a:off x="609600" y="3497263"/>
            <a:ext cx="3886200" cy="15319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3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กิจกรรมการควบคุม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US" sz="36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7664" name="Text Box 13"/>
          <p:cNvSpPr txBox="1">
            <a:spLocks noChangeArrowheads="1"/>
          </p:cNvSpPr>
          <p:nvPr/>
        </p:nvSpPr>
        <p:spPr bwMode="gray">
          <a:xfrm>
            <a:off x="4724400" y="3505200"/>
            <a:ext cx="3886200" cy="1531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4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สารสนเทศ และ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  การสื่อสาร</a:t>
            </a:r>
            <a:endParaRPr lang="en-US" sz="36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gray">
          <a:xfrm>
            <a:off x="2133600" y="5181600"/>
            <a:ext cx="3810000" cy="1531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การติดตามประเมินผล</a:t>
            </a:r>
          </a:p>
          <a:p>
            <a:pPr eaLnBrk="0" hangingPunct="0">
              <a:lnSpc>
                <a:spcPct val="130000"/>
              </a:lnSpc>
              <a:defRPr/>
            </a:pPr>
            <a:endParaRPr lang="en-US" sz="36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gray">
          <a:xfrm>
            <a:off x="609600" y="1752600"/>
            <a:ext cx="3886200" cy="1531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สภาพแวดล้อมของการ</a:t>
            </a:r>
          </a:p>
          <a:p>
            <a:pPr eaLnBrk="0" hangingPunct="0">
              <a:lnSpc>
                <a:spcPct val="13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   ควบคุม</a:t>
            </a:r>
            <a:endParaRPr lang="en-US" sz="36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มาตรฐานการควบคุมภายใน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องค์ประกอบ</a:t>
            </a:r>
            <a:endParaRPr lang="th-TH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สี่เหลี่ยมผืนผ้ามุมมน 12"/>
          <p:cNvSpPr/>
          <p:nvPr/>
        </p:nvSpPr>
        <p:spPr>
          <a:xfrm>
            <a:off x="357158" y="1571612"/>
            <a:ext cx="3357587" cy="47149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เป็นพื้นฐานที่สำคัญที่สุดของการบริหาร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องค์กร ผู้</a:t>
            </a: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กำกับ ดูแล ฝ่ายบริหารและบุคลากรของหน่วยรับตรวจต้องสร้างสภาพแวดล้อมให้บุคลากรทุกระดับมีทัศนคติที่ดีต่อการควบคุมภายใน โดยส่งเสริมให้เกิดจิตสำนึกในเรื่องความซื่อสัตย์ จริยธรรม ความรับผิดชอบต่อ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หน้าที่ที่</a:t>
            </a: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ได้รับมอบหมายและความสำคัญของประสิทธิผลการควบคุมภายใน</a:t>
            </a:r>
          </a:p>
        </p:txBody>
      </p:sp>
      <p:sp>
        <p:nvSpPr>
          <p:cNvPr id="3" name="รูปห้าเหลี่ยม 2"/>
          <p:cNvSpPr/>
          <p:nvPr/>
        </p:nvSpPr>
        <p:spPr>
          <a:xfrm>
            <a:off x="527050" y="285728"/>
            <a:ext cx="3313113" cy="982685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</a:t>
            </a: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สภาพแวดล้อม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ของการควบคุม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57688" y="428604"/>
            <a:ext cx="424656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จุดที่ควรประเมิน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572000" y="1500174"/>
            <a:ext cx="4214841" cy="471490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24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24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th-TH" sz="24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1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 ปรัชญา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และรูปแบบการทำงาน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ของผู้บริหาร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  (</a:t>
            </a: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5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ประเด็น)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2.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ความ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ซื่อสัตย์และจริยธรรม 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(</a:t>
            </a: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7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ประเด็น)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3.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ความรู้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ทักษะและ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ความสามารถของ</a:t>
            </a:r>
            <a:endParaRPr lang="th-TH" sz="24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บุคลากร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( </a:t>
            </a: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ประเด็น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)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4.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โครงสร้างองค์กร   (</a:t>
            </a: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ประเด็น)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5. 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มอบอำนาจและหน้าที่ความ 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  รับผิดชอบ  ( </a:t>
            </a: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ประเด็น ) 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6.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นโยบาย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วิธีบริหารด้านบุคลากร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(</a:t>
            </a: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5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ประเด็น )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7.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กลไก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การติดตามการตรวจสอบ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  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การ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ปฏิบัติงาน ( </a:t>
            </a: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ประเด็น )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8.</a:t>
            </a:r>
            <a:r>
              <a:rPr lang="th-TH" sz="24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อื่น </a:t>
            </a: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ๆ ( โปรดระบุ ) </a:t>
            </a:r>
          </a:p>
          <a:p>
            <a:pPr marL="457200" indent="-4572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AutoNum type="thaiNumPeriod" startAt="2"/>
              <a:defRPr/>
            </a:pPr>
            <a:endParaRPr lang="th-TH" sz="24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</a:p>
        </p:txBody>
      </p:sp>
      <p:pic>
        <p:nvPicPr>
          <p:cNvPr id="28678" name="Picture 22" descr="computers1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 descr="Brown marble"/>
          <p:cNvSpPr>
            <a:spLocks noGrp="1" noChangeArrowheads="1"/>
          </p:cNvSpPr>
          <p:nvPr>
            <p:ph type="body" idx="1"/>
          </p:nvPr>
        </p:nvSpPr>
        <p:spPr>
          <a:xfrm>
            <a:off x="4643438" y="1543050"/>
            <a:ext cx="4032250" cy="4957784"/>
          </a:xfrm>
          <a:ln w="5715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1.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วัตถุประสงค์ระดับหน่วยรับตรวจ 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(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ประเด็น)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.  วัตถุประสงค์ระดับกิจกรรม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  (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ประเด็น 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.  การระบุปัจจัยเสี่ยง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  (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ประเด็น 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4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.  การวิเคราะห์ความเสี่ยง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  (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ประเด็น 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5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.  การกำหนดวิธีการควบคุมเพื่อ   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ป้องกันความเสี่ยง (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4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ประเด็น)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</a:t>
            </a:r>
            <a:r>
              <a:rPr lang="en-US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6</a:t>
            </a:r>
            <a:r>
              <a:rPr lang="th-TH" sz="2400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.   อื่น ๆ ( โปรดระบุ )</a:t>
            </a:r>
          </a:p>
        </p:txBody>
      </p:sp>
      <p:sp>
        <p:nvSpPr>
          <p:cNvPr id="2" name="รูปห้าเหลี่ยม 1"/>
          <p:cNvSpPr/>
          <p:nvPr/>
        </p:nvSpPr>
        <p:spPr>
          <a:xfrm>
            <a:off x="539750" y="476250"/>
            <a:ext cx="3887788" cy="792163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</a:t>
            </a: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การประเมินความเสี่ยง</a:t>
            </a:r>
            <a:endPara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684213" y="1538288"/>
            <a:ext cx="3382962" cy="39608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ฝ่ายบริหารต้องให้ความสำคัญและประเมินความเสี่ยงซึ่งมีผลกระทบต่อผลสำเร็จตามวัตถุประสงค์ของหน่วยรับตรวจที่เกิดจากปัจจัยภายในและภายนอกด้วยวิธีการที่เป็นระบบอย่างเพียงพอและเหมาะส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641350"/>
            <a:ext cx="4060825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จุดที่ควรประเมิน</a:t>
            </a:r>
          </a:p>
        </p:txBody>
      </p:sp>
      <p:pic>
        <p:nvPicPr>
          <p:cNvPr id="29702" name="Picture 11" descr="Copy of NVTech_wb0236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5643578"/>
            <a:ext cx="11144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539750" y="260350"/>
            <a:ext cx="3384550" cy="777875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</a:t>
            </a: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กิจกรรมการควบคุม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00063" y="1357298"/>
            <a:ext cx="3428995" cy="421484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thai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เป็นวิธีการต่างๆที่นำมาใช้ใน  การปฏิบัติงานซึ่งกำหนดหรือออกแบบเพื่อป้องกันหรือลดความเสี่ยงอย่างมีประสิทธิภาพและประสิทธิผล ฝ่ายบริหารต้องจัดให้มีกิจกรรมการควบคุมที่มีประสิทธิภาพและประสิทธิผล เพื่อป้องกันหรือลดความเสียหาย ความผิดพลาดที่อาจเกิดขึ้นและให้สามารถบรรลุผลสำเร็จตามวัตถุประสงค์ของการควบคุมภ</a:t>
            </a:r>
            <a:r>
              <a:rPr lang="th-TH" sz="20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ายใน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638" y="390525"/>
            <a:ext cx="453707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จุดที่ควรประเมิน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214810" y="1142984"/>
            <a:ext cx="4537075" cy="48958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1.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กิจกรรม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กำหนดขึ้นตามวัตถุประสงค์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และผล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ประเมินความ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เสี่ยง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2.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บุคลากร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ทุกคนทราบและเข้าใจวัตถุประสงค์ของกิจกรรม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3.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กำหนด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ขอบเขตอำนาจหน้าที่และวงเงินอนุมัติของ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ผู้บริหาร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ไว้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ชัดเจนและ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เป็นลาย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ลักษณ์อักษร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4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มีมาตรการป้องกัน ดูแลรักษา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ทรัพย์สินอย่าง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รัดกุม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เพียงพอ</a:t>
            </a:r>
            <a:endParaRPr lang="th-TH" sz="20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5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แบ่งแยกหน้าที่การปฏิบัติงานที่สำคัญหรือ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ที่เสี่ยงต่อ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ความ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เสียหาย เช่น การอนุมัติ 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บันทึกบัญชี ดูแล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รักษา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 ทรัพย์สิน</a:t>
            </a:r>
            <a:endParaRPr lang="th-TH" sz="20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6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มีข้อกำหนดเป็นลายลักษณ์อักษร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และบทลงโทษ</a:t>
            </a:r>
            <a:endParaRPr lang="th-TH" sz="2000" dirty="0">
              <a:solidFill>
                <a:schemeClr val="tx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7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มีมาตรการติดตามและตรวจสอบให้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การดำเนินงานของ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   องค์กร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เป็นไปตามกฎระเบียบ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ข้อบังคับ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และมติ ครม. </a:t>
            </a:r>
          </a:p>
        </p:txBody>
      </p:sp>
      <p:pic>
        <p:nvPicPr>
          <p:cNvPr id="30726" name="Picture 4" descr="01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5715016"/>
            <a:ext cx="1357322" cy="9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85750" y="500063"/>
            <a:ext cx="3571875" cy="781050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4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. </a:t>
            </a: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สารสนเทศและ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การสื่อสาร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57158" y="1500174"/>
            <a:ext cx="3500462" cy="414340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FreesiaUPC" pitchFamily="34" charset="-34"/>
                <a:cs typeface="FreesiaUPC" pitchFamily="34" charset="-34"/>
              </a:rPr>
              <a:t>ส่วนสนับสนุนที่สำคัญต่อประสิทธิภาพและประสิทธิผล  ในการกำหนด กลยุทธ์ ประเมินความเสี่ยงและกิจกรรมการควบคุม ฝ่ายบริหารต้องจัดให้    มีสารสนเทศอย่างเพียงพอ เหมาะสม เชื่อถือได้ และสื่อสารให้ฝ่ายบริหารและบุคลากรอื่น ๆที่เกี่ยวข้องทั้งภายในและภายนอกหน่วยรับตรวจ ซึ่งจำเป็นต้องใช้สารสนเทศนั้นในรูปแบบที่เหมาะสมและทันเวลา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500" y="571500"/>
            <a:ext cx="475138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จุดที่ควรประเมิน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071938" y="1214438"/>
            <a:ext cx="4857750" cy="54292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ระบบสารสนเทศและสายการรายงานสำหรับการบริหาร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และ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ตัดสินใจ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ของฝ่ายบริหาร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2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จัดทำและรวบรวมข้อมูล งานการเงิน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การปฏิบัติ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ตามกฎ </a:t>
            </a:r>
            <a:endParaRPr lang="th-TH" sz="20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ระเบียบ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ข้อบังคับ และมติ ครม.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ไว้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อย่างถูกต้อง ครบถ้วน </a:t>
            </a:r>
            <a:endParaRPr lang="th-TH" sz="20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เป็น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ปัจจุบัน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3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จัดเก็บข้อมูล /เอกสารการจ่ายเงินและ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การบันทึก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บัญชี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ไว้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 ครบถ้วน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สมบูรณ์ เป็นหมวดหมู่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4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รายงานข้อมูลที่จำเป็นทั้งจากภายใน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และภายนอก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ให้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ผู้บริหาร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ทุก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ระดับ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มีระบบติดต่อสื่อสารทั้งภายในและ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ภายนอกอย่าง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พอเพียง </a:t>
            </a:r>
            <a:endParaRPr lang="th-TH" sz="2000" dirty="0" smtClean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เชื่อถือ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ได้ และทันกาล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6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สื่อสารชัดเจนให้ทุกคนทราบและเข้าใจ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บทบาทหน้าที่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ของ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ตนเอง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เกี่ยวกับ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การควบคุมภายใน 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ปัญหา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จุดอ่อน ที่เกิดขึ้น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แนว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ทางแก้ไข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7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มีกลไก ช่องทางให้บุคลากรสามารถ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เสนอข้อคิดเห็น หรือ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    ข้อเสนอแนะ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ในการปรับปรุง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การดำเนินงาน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ขององค์กร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8</a:t>
            </a:r>
            <a:r>
              <a:rPr lang="th-TH" sz="2000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2000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รับฟังและพิจารณาข้อร้องเรียนจากภายนอก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1750" name="Picture 14" descr="computers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38813"/>
            <a:ext cx="1214437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357188" y="285750"/>
            <a:ext cx="3643312" cy="714375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sz="3200" b="1" dirty="0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.</a:t>
            </a: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การติดตามประเมินผล </a:t>
            </a: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04800" y="1447800"/>
            <a:ext cx="3357563" cy="39290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latin typeface="FreesiaUPC" pitchFamily="34" charset="-34"/>
                <a:cs typeface="FreesiaUPC" pitchFamily="34" charset="-34"/>
              </a:rPr>
              <a:t>  เป็นวิธีการที่ช่วยให้ฝ่ายบริหารมั่นใจว่าระบบการควบคุมภายในมีการปฏิบัติตาม ฝ่ายบริหารต้องจัดให้มีการติดตามประเมินผล ในระหว่างการปฏิบัติงาน และเป็นรายครั้ง อย่างต่อเนื่องและสม่ำเสมอ เพื่อให้มั่นใจว่าระบบการควบคุมภายในที่กำหนดหรือออกแบบไว้เพียงพอ เหมาะสม มีประสิทธิผลหรือต้องปรับปรุง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375" y="357188"/>
            <a:ext cx="4572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solidFill>
                  <a:schemeClr val="tx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จุดที่ควรประเมิน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29063" y="1071563"/>
            <a:ext cx="5000625" cy="56435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 เปรียบเทียบ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แผนและผลการดำเนินงาน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และรายงาน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ให้ผู้กำกับดูแล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ทราบ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    เป็น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ลายลักษณ์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อักษรอย่าง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ต่อเนื่อง สม่ำเสมอ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2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กรณีผลไม่เป็นตามแผนมีการดำเนินการแก้ไข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3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มีการติดตามผลในระหว่างการปฏิบัติงาน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4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มีการติดตามและตรวจสอบการปฏิบัติตาม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ระบบการ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ควบคุม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ภายใน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     อย่าง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ต่อเนื่อง สม่ำเสมอ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มีการประเมินผลความเพียงพอและ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ประสิทธิผลของ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การควบคุมภายใน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และ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    ประเมิน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การบรรลุ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ตามวัตถุประสงค์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ขององค์กรในลักษณะการประเมิน </a:t>
            </a:r>
            <a:r>
              <a:rPr lang="en-US" sz="1800" dirty="0">
                <a:latin typeface="FreesiaUPC" pitchFamily="34" charset="-34"/>
                <a:cs typeface="FreesiaUPC" pitchFamily="34" charset="-34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FreesiaUPC" pitchFamily="34" charset="-34"/>
                <a:cs typeface="FreesiaUPC" pitchFamily="34" charset="-34"/>
              </a:rPr>
              <a:t>    CSA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 และ/หรือประเมินอย่างเป็นอิสระอย่าง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น้อยปี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ละหนึ่งครั้ง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6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มีการรายงานผลการประเมินและรายงาน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การตรวจสอบ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ของผู้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ตรวจสอบ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    ภายใน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โดยตรง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7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ติดตามผลการแก้ไข ข้อบกพร่องที่พบจาก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การประเมิน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และการ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ตรวจสอบ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     ของ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ผู้ตรวจสอบภายใน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latin typeface="FreesiaUPC" pitchFamily="34" charset="-34"/>
                <a:cs typeface="FreesiaUPC" pitchFamily="34" charset="-34"/>
              </a:rPr>
              <a:t>8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.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กำหนดให้ผู้บริหารต้องรายงานต่อผู้กำกับดูแลใน 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กรณี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ที่มีการทุจริต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หรือ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    สงสัย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ว่าทุจริต ไม่ปฏิบัติ 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ตาม </a:t>
            </a:r>
            <a:r>
              <a:rPr lang="th-TH" sz="1800" dirty="0">
                <a:latin typeface="FreesiaUPC" pitchFamily="34" charset="-34"/>
                <a:cs typeface="FreesiaUPC" pitchFamily="34" charset="-34"/>
              </a:rPr>
              <a:t>กฎ ระเบียบ  ข้อบังคับ มติ ครม. ที่อาจมี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800" dirty="0">
                <a:latin typeface="FreesiaUPC" pitchFamily="34" charset="-34"/>
                <a:cs typeface="FreesiaUPC" pitchFamily="34" charset="-34"/>
              </a:rPr>
              <a:t>    ผลกระทบต่อองค์กร อย่างมี</a:t>
            </a:r>
            <a:r>
              <a:rPr lang="th-TH" sz="1800" dirty="0" smtClean="0">
                <a:latin typeface="FreesiaUPC" pitchFamily="34" charset="-34"/>
                <a:cs typeface="FreesiaUPC" pitchFamily="34" charset="-34"/>
              </a:rPr>
              <a:t>นัยสำคัญ</a:t>
            </a:r>
            <a:endParaRPr lang="th-TH" sz="1800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2774" name="Picture 4" descr="NVTech_wb02964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500688"/>
            <a:ext cx="1008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5" descr="no m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643563"/>
            <a:ext cx="552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7" name="Oval 3"/>
          <p:cNvSpPr>
            <a:spLocks noChangeArrowheads="1"/>
          </p:cNvSpPr>
          <p:nvPr/>
        </p:nvSpPr>
        <p:spPr bwMode="auto">
          <a:xfrm>
            <a:off x="381000" y="2438400"/>
            <a:ext cx="3759200" cy="1905000"/>
          </a:xfrm>
          <a:prstGeom prst="ellipse">
            <a:avLst/>
          </a:prstGeom>
          <a:solidFill>
            <a:srgbClr val="FFFFFF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การติดตามผล</a:t>
            </a:r>
            <a:endParaRPr lang="en-US" sz="32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ระหว่างการปฏิบัติงาน</a:t>
            </a:r>
            <a:r>
              <a:rPr lang="en-US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(Ongoing  Monitoring)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4343400" y="2362200"/>
            <a:ext cx="4343400" cy="1922463"/>
          </a:xfrm>
          <a:prstGeom prst="ellipse">
            <a:avLst/>
          </a:prstGeom>
          <a:solidFill>
            <a:srgbClr val="FFFFFF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th-TH" sz="36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 err="1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การประเมินผลเป็นรายครั้ง</a:t>
            </a:r>
            <a:endParaRPr lang="en-US" sz="36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600" b="1" dirty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t>(Separate Evaluation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esiaUPC" pitchFamily="34" charset="-34"/>
                <a:cs typeface="FreesiaUPC" pitchFamily="34" charset="-34"/>
              </a:rPr>
              <a:t>)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4822" name="Oval 5"/>
          <p:cNvSpPr>
            <a:spLocks noChangeArrowheads="1"/>
          </p:cNvSpPr>
          <p:nvPr/>
        </p:nvSpPr>
        <p:spPr bwMode="auto">
          <a:xfrm>
            <a:off x="3962400" y="5029200"/>
            <a:ext cx="2590800" cy="1066800"/>
          </a:xfrm>
          <a:prstGeom prst="ellipse">
            <a:avLst/>
          </a:prstGeom>
          <a:solidFill>
            <a:srgbClr val="FFFFFF"/>
          </a:solidFill>
          <a:ln w="28575"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ประเมินตนเอง</a:t>
            </a:r>
          </a:p>
        </p:txBody>
      </p:sp>
      <p:sp>
        <p:nvSpPr>
          <p:cNvPr id="34823" name="Oval 6"/>
          <p:cNvSpPr>
            <a:spLocks noChangeArrowheads="1"/>
          </p:cNvSpPr>
          <p:nvPr/>
        </p:nvSpPr>
        <p:spPr bwMode="auto">
          <a:xfrm>
            <a:off x="6663704" y="5072074"/>
            <a:ext cx="2286000" cy="1066800"/>
          </a:xfrm>
          <a:prstGeom prst="ellipse">
            <a:avLst/>
          </a:prstGeom>
          <a:solidFill>
            <a:srgbClr val="FFFFFF"/>
          </a:solidFill>
          <a:ln w="38100"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6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ประเมินอิสระ</a:t>
            </a: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2843213" y="1676400"/>
            <a:ext cx="2033587" cy="744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4876800" y="1676400"/>
            <a:ext cx="1927225" cy="67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 flipH="1">
            <a:off x="5638800" y="4343400"/>
            <a:ext cx="1143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6781800" y="4343400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pic>
        <p:nvPicPr>
          <p:cNvPr id="33802" name="Picture 2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33400"/>
            <a:ext cx="1689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4" name="TextBox 13"/>
          <p:cNvSpPr txBox="1">
            <a:spLocks noChangeArrowheads="1"/>
          </p:cNvSpPr>
          <p:nvPr/>
        </p:nvSpPr>
        <p:spPr bwMode="auto">
          <a:xfrm>
            <a:off x="0" y="357166"/>
            <a:ext cx="4724400" cy="7080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การติดตามประเมินผล</a:t>
            </a: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Oval 2"/>
          <p:cNvSpPr>
            <a:spLocks noChangeArrowheads="1"/>
          </p:cNvSpPr>
          <p:nvPr/>
        </p:nvSpPr>
        <p:spPr bwMode="auto">
          <a:xfrm>
            <a:off x="1042988" y="260350"/>
            <a:ext cx="3757612" cy="14271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ประเมินตนเอง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Control Self Assessment</a:t>
            </a:r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5181600" y="119063"/>
            <a:ext cx="4089400" cy="142716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ประเมินอิสระ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Independent Assessment</a:t>
            </a:r>
          </a:p>
        </p:txBody>
      </p:sp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611188" y="4149725"/>
            <a:ext cx="5256212" cy="242728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ทุกคนในองค์กรประเมินความเสี่ยง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แบบสอบถาม</a:t>
            </a:r>
          </a:p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ประชุมเชิงปฏิบัติการ</a:t>
            </a:r>
            <a:endParaRPr lang="th-TH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5257800" y="2636838"/>
            <a:ext cx="3886200" cy="86518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ภายใน คือ ผู้ตรวจสอบภายใน</a:t>
            </a:r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5822950" y="4602163"/>
            <a:ext cx="3200400" cy="82391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ภายนอก คือ ผู้ตรวจสอบอิสระ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6877050" y="1524000"/>
            <a:ext cx="433388" cy="1112838"/>
          </a:xfrm>
          <a:prstGeom prst="curvedRightArrow">
            <a:avLst>
              <a:gd name="adj1" fmla="val 39860"/>
              <a:gd name="adj2" fmla="val 79708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5148263" y="1484313"/>
            <a:ext cx="1152525" cy="3527425"/>
          </a:xfrm>
          <a:prstGeom prst="curvedRightArrow">
            <a:avLst>
              <a:gd name="adj1" fmla="val 61212"/>
              <a:gd name="adj2" fmla="val 122424"/>
              <a:gd name="adj3" fmla="val 33333"/>
            </a:avLst>
          </a:prstGeom>
          <a:solidFill>
            <a:srgbClr val="FFFF00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250825" y="1341438"/>
            <a:ext cx="1152525" cy="3527425"/>
          </a:xfrm>
          <a:prstGeom prst="curvedRightArrow">
            <a:avLst>
              <a:gd name="adj1" fmla="val 61212"/>
              <a:gd name="adj2" fmla="val 122424"/>
              <a:gd name="adj3" fmla="val 33333"/>
            </a:avLst>
          </a:prstGeom>
          <a:solidFill>
            <a:srgbClr val="FFFF00"/>
          </a:solidFill>
          <a:ln w="9525">
            <a:solidFill>
              <a:srgbClr val="FF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" name="หน้ายิ้ม 10"/>
          <p:cNvSpPr/>
          <p:nvPr/>
        </p:nvSpPr>
        <p:spPr>
          <a:xfrm>
            <a:off x="1981200" y="5105400"/>
            <a:ext cx="3048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หน้ายิ้ม 11"/>
          <p:cNvSpPr/>
          <p:nvPr/>
        </p:nvSpPr>
        <p:spPr>
          <a:xfrm>
            <a:off x="1524000" y="5638800"/>
            <a:ext cx="304800" cy="3810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517193"/>
            <a:ext cx="9144000" cy="1800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การนำมาตรฐานการควบคุมภายใน</a:t>
            </a:r>
            <a:b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</a:br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ไปสู่การปฏิบัติ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pic>
        <p:nvPicPr>
          <p:cNvPr id="5" name="Picture 2" descr="C:\Users\Nu Nong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357694"/>
            <a:ext cx="2543175" cy="1790700"/>
          </a:xfrm>
          <a:prstGeom prst="rect">
            <a:avLst/>
          </a:prstGeom>
          <a:noFill/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17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1571604" y="357166"/>
            <a:ext cx="585929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kumimoji="1" lang="th-TH" sz="4000" b="1" dirty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การออกแบบระบบการควบคุมภายใน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35928" y="5721672"/>
            <a:ext cx="78009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th-TH" sz="2400" b="1" dirty="0">
                <a:solidFill>
                  <a:schemeClr val="bg1"/>
                </a:solidFill>
                <a:latin typeface="can_NongAor" pitchFamily="2" charset="0"/>
                <a:cs typeface="JasmineUPC" pitchFamily="18" charset="-34"/>
              </a:rPr>
              <a:t>สภาพแวดล้อมของการ</a:t>
            </a:r>
            <a:r>
              <a:rPr kumimoji="1" lang="th-TH" sz="2400" b="1" dirty="0" smtClean="0">
                <a:solidFill>
                  <a:schemeClr val="bg1"/>
                </a:solidFill>
                <a:latin typeface="can_NongAor" pitchFamily="2" charset="0"/>
                <a:cs typeface="JasmineUPC" pitchFamily="18" charset="-34"/>
              </a:rPr>
              <a:t>ควบคุม   ประเมิน</a:t>
            </a:r>
            <a:r>
              <a:rPr kumimoji="1" lang="th-TH" sz="2400" b="1" dirty="0">
                <a:solidFill>
                  <a:schemeClr val="bg1"/>
                </a:solidFill>
                <a:latin typeface="can_NongAor" pitchFamily="2" charset="0"/>
                <a:cs typeface="JasmineUPC" pitchFamily="18" charset="-34"/>
              </a:rPr>
              <a:t>ความ</a:t>
            </a:r>
            <a:r>
              <a:rPr kumimoji="1" lang="th-TH" sz="2400" b="1" dirty="0" smtClean="0">
                <a:solidFill>
                  <a:schemeClr val="bg1"/>
                </a:solidFill>
                <a:latin typeface="can_NongAor" pitchFamily="2" charset="0"/>
                <a:cs typeface="JasmineUPC" pitchFamily="18" charset="-34"/>
              </a:rPr>
              <a:t>เสี่ยง  การ</a:t>
            </a:r>
            <a:r>
              <a:rPr kumimoji="1" lang="th-TH" sz="2400" b="1" dirty="0">
                <a:solidFill>
                  <a:schemeClr val="bg1"/>
                </a:solidFill>
                <a:latin typeface="can_NongAor" pitchFamily="2" charset="0"/>
                <a:cs typeface="JasmineUPC" pitchFamily="18" charset="-34"/>
              </a:rPr>
              <a:t>ควบคุมที่มี</a:t>
            </a:r>
            <a:r>
              <a:rPr kumimoji="1" lang="th-TH" sz="2400" b="1" dirty="0" smtClean="0">
                <a:solidFill>
                  <a:schemeClr val="bg1"/>
                </a:solidFill>
                <a:latin typeface="can_NongAor" pitchFamily="2" charset="0"/>
                <a:cs typeface="JasmineUPC" pitchFamily="18" charset="-34"/>
              </a:rPr>
              <a:t>อยู่  จุดอ่อน</a:t>
            </a:r>
            <a:r>
              <a:rPr kumimoji="1" lang="th-TH" sz="2400" b="1" dirty="0">
                <a:solidFill>
                  <a:schemeClr val="bg1"/>
                </a:solidFill>
                <a:latin typeface="can_NongAor" pitchFamily="2" charset="0"/>
                <a:cs typeface="JasmineUPC" pitchFamily="18" charset="-34"/>
              </a:rPr>
              <a:t>ความเสี่ยงที่ยังเหลืออยู่</a:t>
            </a:r>
          </a:p>
        </p:txBody>
      </p:sp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714884"/>
            <a:ext cx="1832197" cy="186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3" name="กลุ่ม 42"/>
          <p:cNvGrpSpPr/>
          <p:nvPr/>
        </p:nvGrpSpPr>
        <p:grpSpPr>
          <a:xfrm>
            <a:off x="1428728" y="1357298"/>
            <a:ext cx="6804469" cy="4572031"/>
            <a:chOff x="1410869" y="714356"/>
            <a:chExt cx="6804469" cy="4572031"/>
          </a:xfrm>
        </p:grpSpPr>
        <p:sp>
          <p:nvSpPr>
            <p:cNvPr id="261123" name="AutoShape 3"/>
            <p:cNvSpPr>
              <a:spLocks noChangeArrowheads="1"/>
            </p:cNvSpPr>
            <p:nvPr/>
          </p:nvSpPr>
          <p:spPr bwMode="auto">
            <a:xfrm>
              <a:off x="1410869" y="1071546"/>
              <a:ext cx="2414770" cy="1573384"/>
            </a:xfrm>
            <a:prstGeom prst="homePlate">
              <a:avLst>
                <a:gd name="adj" fmla="val 500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83485" tIns="41742" rIns="83485" bIns="41742" anchor="ctr"/>
            <a:lstStyle/>
            <a:p>
              <a:pPr marL="457200" indent="-457200" algn="dist" defTabSz="835025">
                <a:buFontTx/>
                <a:buAutoNum type="arabicPeriod"/>
                <a:defRPr/>
              </a:pPr>
              <a:r>
                <a:rPr kumimoji="1"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ทำความเข้าใจ</a:t>
              </a:r>
            </a:p>
            <a:p>
              <a:pPr marL="457200" indent="-457200" algn="dist" defTabSz="835025">
                <a:defRPr/>
              </a:pPr>
              <a:r>
                <a:rPr kumimoji="1"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     วัตถุประสงค์/</a:t>
              </a:r>
            </a:p>
            <a:p>
              <a:pPr marL="457200" indent="-457200" algn="dist" defTabSz="835025">
                <a:defRPr/>
              </a:pPr>
              <a:r>
                <a:rPr kumimoji="1"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     เป้าหมาย </a:t>
              </a:r>
            </a:p>
          </p:txBody>
        </p:sp>
        <p:sp>
          <p:nvSpPr>
            <p:cNvPr id="261124" name="AutoShape 4"/>
            <p:cNvSpPr>
              <a:spLocks noChangeArrowheads="1"/>
            </p:cNvSpPr>
            <p:nvPr/>
          </p:nvSpPr>
          <p:spPr bwMode="auto">
            <a:xfrm>
              <a:off x="2268124" y="2357430"/>
              <a:ext cx="2478318" cy="1414472"/>
            </a:xfrm>
            <a:prstGeom prst="homePlate">
              <a:avLst>
                <a:gd name="adj" fmla="val 62500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83485" tIns="41742" rIns="83485" bIns="41742" anchor="ctr"/>
            <a:lstStyle/>
            <a:p>
              <a:pPr algn="dist" defTabSz="835025">
                <a:lnSpc>
                  <a:spcPct val="110000"/>
                </a:lnSpc>
                <a:defRPr/>
              </a:pPr>
              <a:r>
                <a:rPr kumimoji="1"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2. สอบทานขั้นตอน </a:t>
              </a:r>
            </a:p>
            <a:p>
              <a:pPr algn="dist" defTabSz="835025">
                <a:lnSpc>
                  <a:spcPct val="110000"/>
                </a:lnSpc>
                <a:defRPr/>
              </a:pPr>
              <a:r>
                <a:rPr kumimoji="1"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   วิธีการปฏิบัติงาน</a:t>
              </a:r>
            </a:p>
          </p:txBody>
        </p:sp>
        <p:sp>
          <p:nvSpPr>
            <p:cNvPr id="261126" name="AutoShape 6"/>
            <p:cNvSpPr>
              <a:spLocks noChangeArrowheads="1"/>
            </p:cNvSpPr>
            <p:nvPr/>
          </p:nvSpPr>
          <p:spPr bwMode="auto">
            <a:xfrm>
              <a:off x="3125380" y="3500438"/>
              <a:ext cx="2287677" cy="1414472"/>
            </a:xfrm>
            <a:prstGeom prst="homePlate">
              <a:avLst>
                <a:gd name="adj" fmla="val 47917"/>
              </a:avLst>
            </a:prstGeom>
            <a:gradFill rotWithShape="0">
              <a:gsLst>
                <a:gs pos="0">
                  <a:schemeClr val="bg1"/>
                </a:gs>
                <a:gs pos="100000">
                  <a:srgbClr val="FF9999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lIns="83485" tIns="41742" rIns="83485" bIns="41742" anchor="ctr"/>
            <a:lstStyle/>
            <a:p>
              <a:pPr marL="457200" indent="-457200" algn="dist" defTabSz="835025">
                <a:lnSpc>
                  <a:spcPct val="110000"/>
                </a:lnSpc>
                <a:buFontTx/>
                <a:buAutoNum type="arabicPeriod" startAt="3"/>
                <a:defRPr/>
              </a:pPr>
              <a:r>
                <a:rPr kumimoji="1"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ร่วมกันประเมิน</a:t>
              </a:r>
            </a:p>
            <a:p>
              <a:pPr marL="457200" indent="-457200" algn="dist" defTabSz="835025">
                <a:lnSpc>
                  <a:spcPct val="110000"/>
                </a:lnSpc>
                <a:defRPr/>
              </a:pPr>
              <a:r>
                <a:rPr kumimoji="1"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       ความเสี่ยง</a:t>
              </a:r>
            </a:p>
          </p:txBody>
        </p:sp>
        <p:sp>
          <p:nvSpPr>
            <p:cNvPr id="18" name="พับมุม 17"/>
            <p:cNvSpPr/>
            <p:nvPr/>
          </p:nvSpPr>
          <p:spPr>
            <a:xfrm>
              <a:off x="5482834" y="3714752"/>
              <a:ext cx="2732504" cy="1571635"/>
            </a:xfrm>
            <a:prstGeom prst="foldedCorner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1" lang="th-TH" sz="2400" b="1" dirty="0">
                  <a:solidFill>
                    <a:srgbClr val="FFFFFF"/>
                  </a:solidFill>
                  <a:latin typeface="FreesiaUPC" pitchFamily="34" charset="-34"/>
                  <a:cs typeface="FreesiaUPC" pitchFamily="34" charset="-34"/>
                </a:rPr>
                <a:t>จัดทำแผนปฏิบัติการ ป้องกัน แก้ไข จุดอ่อนหรือความเสี่ยงที่เหลืออยู่</a:t>
              </a:r>
              <a:endParaRPr kumimoji="1" lang="th-TH" sz="2400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4929190" y="714356"/>
              <a:ext cx="2143140" cy="2824162"/>
              <a:chOff x="748" y="1495"/>
              <a:chExt cx="953" cy="2207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1292" y="1495"/>
                <a:ext cx="409" cy="182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17" name="Line 4"/>
              <p:cNvSpPr>
                <a:spLocks noChangeShapeType="1"/>
              </p:cNvSpPr>
              <p:nvPr/>
            </p:nvSpPr>
            <p:spPr bwMode="auto">
              <a:xfrm>
                <a:off x="1495" y="1676"/>
                <a:ext cx="1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3" name="AutoShape 5"/>
              <p:cNvSpPr>
                <a:spLocks noChangeArrowheads="1"/>
              </p:cNvSpPr>
              <p:nvPr/>
            </p:nvSpPr>
            <p:spPr bwMode="auto">
              <a:xfrm>
                <a:off x="1287" y="1773"/>
                <a:ext cx="408" cy="272"/>
              </a:xfrm>
              <a:prstGeom prst="flowChartDecision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>
                <a:off x="1495" y="2053"/>
                <a:ext cx="1" cy="1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5" name="AutoShape 7"/>
              <p:cNvSpPr>
                <a:spLocks noChangeArrowheads="1"/>
              </p:cNvSpPr>
              <p:nvPr/>
            </p:nvSpPr>
            <p:spPr bwMode="auto">
              <a:xfrm>
                <a:off x="1338" y="2173"/>
                <a:ext cx="317" cy="182"/>
              </a:xfrm>
              <a:prstGeom prst="flowChartProcess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6" name="Line 8"/>
              <p:cNvSpPr>
                <a:spLocks noChangeShapeType="1"/>
              </p:cNvSpPr>
              <p:nvPr/>
            </p:nvSpPr>
            <p:spPr bwMode="auto">
              <a:xfrm>
                <a:off x="1503" y="2370"/>
                <a:ext cx="1" cy="1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7" name="AutoShape 9"/>
              <p:cNvSpPr>
                <a:spLocks noChangeArrowheads="1"/>
              </p:cNvSpPr>
              <p:nvPr/>
            </p:nvSpPr>
            <p:spPr bwMode="auto">
              <a:xfrm>
                <a:off x="1338" y="2506"/>
                <a:ext cx="317" cy="182"/>
              </a:xfrm>
              <a:prstGeom prst="flowChartProcess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auto">
              <a:xfrm>
                <a:off x="1503" y="2695"/>
                <a:ext cx="1" cy="1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9" name="AutoShape 11"/>
              <p:cNvSpPr>
                <a:spLocks noChangeArrowheads="1"/>
              </p:cNvSpPr>
              <p:nvPr/>
            </p:nvSpPr>
            <p:spPr bwMode="auto">
              <a:xfrm>
                <a:off x="1338" y="2831"/>
                <a:ext cx="317" cy="182"/>
              </a:xfrm>
              <a:prstGeom prst="flowChartProcess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0" name="Line 12"/>
              <p:cNvSpPr>
                <a:spLocks noChangeShapeType="1"/>
              </p:cNvSpPr>
              <p:nvPr/>
            </p:nvSpPr>
            <p:spPr bwMode="auto">
              <a:xfrm flipH="1">
                <a:off x="1066" y="193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1" name="Line 13"/>
              <p:cNvSpPr>
                <a:spLocks noChangeShapeType="1"/>
              </p:cNvSpPr>
              <p:nvPr/>
            </p:nvSpPr>
            <p:spPr bwMode="auto">
              <a:xfrm>
                <a:off x="1068" y="1594"/>
                <a:ext cx="1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2" name="Line 14"/>
              <p:cNvSpPr>
                <a:spLocks noChangeShapeType="1"/>
              </p:cNvSpPr>
              <p:nvPr/>
            </p:nvSpPr>
            <p:spPr bwMode="auto">
              <a:xfrm>
                <a:off x="1066" y="1594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3" name="Line 15"/>
              <p:cNvSpPr>
                <a:spLocks noChangeShapeType="1"/>
              </p:cNvSpPr>
              <p:nvPr/>
            </p:nvSpPr>
            <p:spPr bwMode="auto">
              <a:xfrm>
                <a:off x="1495" y="3015"/>
                <a:ext cx="0" cy="1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4" name="AutoShape 16"/>
              <p:cNvSpPr>
                <a:spLocks noChangeArrowheads="1"/>
              </p:cNvSpPr>
              <p:nvPr/>
            </p:nvSpPr>
            <p:spPr bwMode="auto">
              <a:xfrm>
                <a:off x="1292" y="3118"/>
                <a:ext cx="408" cy="272"/>
              </a:xfrm>
              <a:prstGeom prst="flowChartDecision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5" name="Line 17"/>
              <p:cNvSpPr>
                <a:spLocks noChangeShapeType="1"/>
              </p:cNvSpPr>
              <p:nvPr/>
            </p:nvSpPr>
            <p:spPr bwMode="auto">
              <a:xfrm flipH="1">
                <a:off x="1066" y="3254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6" name="Line 18"/>
              <p:cNvSpPr>
                <a:spLocks noChangeShapeType="1"/>
              </p:cNvSpPr>
              <p:nvPr/>
            </p:nvSpPr>
            <p:spPr bwMode="auto">
              <a:xfrm>
                <a:off x="1498" y="3384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37" name="Oval 19"/>
              <p:cNvSpPr>
                <a:spLocks noChangeArrowheads="1"/>
              </p:cNvSpPr>
              <p:nvPr/>
            </p:nvSpPr>
            <p:spPr bwMode="auto">
              <a:xfrm>
                <a:off x="1292" y="3520"/>
                <a:ext cx="409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8" name="AutoShape 20"/>
              <p:cNvSpPr>
                <a:spLocks noChangeArrowheads="1"/>
              </p:cNvSpPr>
              <p:nvPr/>
            </p:nvSpPr>
            <p:spPr bwMode="auto">
              <a:xfrm>
                <a:off x="748" y="3157"/>
                <a:ext cx="317" cy="182"/>
              </a:xfrm>
              <a:prstGeom prst="flowChartProcess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39" name="Text Box 21"/>
              <p:cNvSpPr txBox="1">
                <a:spLocks noChangeArrowheads="1"/>
              </p:cNvSpPr>
              <p:nvPr/>
            </p:nvSpPr>
            <p:spPr bwMode="auto">
              <a:xfrm>
                <a:off x="1506" y="3348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Tahoma" pitchFamily="34" charset="0"/>
                    <a:cs typeface="Tahoma" pitchFamily="34" charset="0"/>
                  </a:rPr>
                  <a:t>Yes</a:t>
                </a:r>
                <a:endParaRPr lang="th-TH" sz="10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 Box 22"/>
              <p:cNvSpPr txBox="1">
                <a:spLocks noChangeArrowheads="1"/>
              </p:cNvSpPr>
              <p:nvPr/>
            </p:nvSpPr>
            <p:spPr bwMode="auto">
              <a:xfrm>
                <a:off x="1521" y="2019"/>
                <a:ext cx="171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>
                    <a:latin typeface="Tahoma" pitchFamily="34" charset="0"/>
                    <a:cs typeface="Tahoma" pitchFamily="34" charset="0"/>
                  </a:rPr>
                  <a:t>Yes</a:t>
                </a:r>
                <a:endParaRPr lang="th-TH" sz="10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1" name="Text Box 23"/>
              <p:cNvSpPr txBox="1">
                <a:spLocks noChangeArrowheads="1"/>
              </p:cNvSpPr>
              <p:nvPr/>
            </p:nvSpPr>
            <p:spPr bwMode="auto">
              <a:xfrm>
                <a:off x="1082" y="3096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Tahoma" pitchFamily="34" charset="0"/>
                    <a:cs typeface="Tahoma" pitchFamily="34" charset="0"/>
                  </a:rPr>
                  <a:t>No</a:t>
                </a:r>
                <a:endParaRPr lang="th-TH" sz="100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2" name="Text Box 24"/>
              <p:cNvSpPr txBox="1">
                <a:spLocks noChangeArrowheads="1"/>
              </p:cNvSpPr>
              <p:nvPr/>
            </p:nvSpPr>
            <p:spPr bwMode="auto">
              <a:xfrm>
                <a:off x="1076" y="1795"/>
                <a:ext cx="27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Tahoma" pitchFamily="34" charset="0"/>
                    <a:cs typeface="Tahoma" pitchFamily="34" charset="0"/>
                  </a:rPr>
                  <a:t>No</a:t>
                </a:r>
                <a:endParaRPr lang="th-TH" sz="100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4" name="ตัวยึดหมายเลขภาพนิ่ง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971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3750" cy="473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ข้อแตกต่างระหว่าง  </a:t>
            </a:r>
            <a:r>
              <a:rPr lang="th-TH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ปัญหา</a:t>
            </a: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กับ </a:t>
            </a:r>
            <a:r>
              <a:rPr lang="th-TH" sz="4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ความเสี่ยง”</a:t>
            </a:r>
            <a:endParaRPr lang="th-TH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00100" y="1357298"/>
            <a:ext cx="3473791" cy="5110162"/>
            <a:chOff x="748" y="1495"/>
            <a:chExt cx="953" cy="2207"/>
          </a:xfrm>
        </p:grpSpPr>
        <p:sp>
          <p:nvSpPr>
            <p:cNvPr id="40976" name="Oval 3"/>
            <p:cNvSpPr>
              <a:spLocks noChangeArrowheads="1"/>
            </p:cNvSpPr>
            <p:nvPr/>
          </p:nvSpPr>
          <p:spPr bwMode="auto">
            <a:xfrm>
              <a:off x="1292" y="1495"/>
              <a:ext cx="409" cy="182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77" name="Line 4"/>
            <p:cNvSpPr>
              <a:spLocks noChangeShapeType="1"/>
            </p:cNvSpPr>
            <p:nvPr/>
          </p:nvSpPr>
          <p:spPr bwMode="auto">
            <a:xfrm>
              <a:off x="1495" y="1676"/>
              <a:ext cx="1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78" name="AutoShape 5"/>
            <p:cNvSpPr>
              <a:spLocks noChangeArrowheads="1"/>
            </p:cNvSpPr>
            <p:nvPr/>
          </p:nvSpPr>
          <p:spPr bwMode="auto">
            <a:xfrm>
              <a:off x="1287" y="1773"/>
              <a:ext cx="408" cy="272"/>
            </a:xfrm>
            <a:prstGeom prst="flowChartDecision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79" name="Line 6"/>
            <p:cNvSpPr>
              <a:spLocks noChangeShapeType="1"/>
            </p:cNvSpPr>
            <p:nvPr/>
          </p:nvSpPr>
          <p:spPr bwMode="auto">
            <a:xfrm>
              <a:off x="1495" y="2053"/>
              <a:ext cx="1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0" name="AutoShape 7"/>
            <p:cNvSpPr>
              <a:spLocks noChangeArrowheads="1"/>
            </p:cNvSpPr>
            <p:nvPr/>
          </p:nvSpPr>
          <p:spPr bwMode="auto">
            <a:xfrm>
              <a:off x="1338" y="2173"/>
              <a:ext cx="317" cy="182"/>
            </a:xfrm>
            <a:prstGeom prst="flowChartProcess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1" name="Line 8"/>
            <p:cNvSpPr>
              <a:spLocks noChangeShapeType="1"/>
            </p:cNvSpPr>
            <p:nvPr/>
          </p:nvSpPr>
          <p:spPr bwMode="auto">
            <a:xfrm>
              <a:off x="1503" y="2370"/>
              <a:ext cx="1" cy="1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2" name="AutoShape 9"/>
            <p:cNvSpPr>
              <a:spLocks noChangeArrowheads="1"/>
            </p:cNvSpPr>
            <p:nvPr/>
          </p:nvSpPr>
          <p:spPr bwMode="auto">
            <a:xfrm>
              <a:off x="1338" y="2506"/>
              <a:ext cx="317" cy="182"/>
            </a:xfrm>
            <a:prstGeom prst="flowChartProcess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3" name="Line 10"/>
            <p:cNvSpPr>
              <a:spLocks noChangeShapeType="1"/>
            </p:cNvSpPr>
            <p:nvPr/>
          </p:nvSpPr>
          <p:spPr bwMode="auto">
            <a:xfrm>
              <a:off x="1503" y="2695"/>
              <a:ext cx="1" cy="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4" name="AutoShape 11"/>
            <p:cNvSpPr>
              <a:spLocks noChangeArrowheads="1"/>
            </p:cNvSpPr>
            <p:nvPr/>
          </p:nvSpPr>
          <p:spPr bwMode="auto">
            <a:xfrm>
              <a:off x="1338" y="2831"/>
              <a:ext cx="317" cy="182"/>
            </a:xfrm>
            <a:prstGeom prst="flowChartProcess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5" name="Line 12"/>
            <p:cNvSpPr>
              <a:spLocks noChangeShapeType="1"/>
            </p:cNvSpPr>
            <p:nvPr/>
          </p:nvSpPr>
          <p:spPr bwMode="auto">
            <a:xfrm flipH="1">
              <a:off x="1066" y="1932"/>
              <a:ext cx="2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6" name="Line 13"/>
            <p:cNvSpPr>
              <a:spLocks noChangeShapeType="1"/>
            </p:cNvSpPr>
            <p:nvPr/>
          </p:nvSpPr>
          <p:spPr bwMode="auto">
            <a:xfrm>
              <a:off x="1068" y="1594"/>
              <a:ext cx="1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7" name="Line 14"/>
            <p:cNvSpPr>
              <a:spLocks noChangeShapeType="1"/>
            </p:cNvSpPr>
            <p:nvPr/>
          </p:nvSpPr>
          <p:spPr bwMode="auto">
            <a:xfrm>
              <a:off x="1066" y="159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8" name="Line 15"/>
            <p:cNvSpPr>
              <a:spLocks noChangeShapeType="1"/>
            </p:cNvSpPr>
            <p:nvPr/>
          </p:nvSpPr>
          <p:spPr bwMode="auto">
            <a:xfrm>
              <a:off x="1495" y="3015"/>
              <a:ext cx="0" cy="1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89" name="AutoShape 16"/>
            <p:cNvSpPr>
              <a:spLocks noChangeArrowheads="1"/>
            </p:cNvSpPr>
            <p:nvPr/>
          </p:nvSpPr>
          <p:spPr bwMode="auto">
            <a:xfrm>
              <a:off x="1292" y="3118"/>
              <a:ext cx="408" cy="272"/>
            </a:xfrm>
            <a:prstGeom prst="flowChartDecision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0" name="Line 17"/>
            <p:cNvSpPr>
              <a:spLocks noChangeShapeType="1"/>
            </p:cNvSpPr>
            <p:nvPr/>
          </p:nvSpPr>
          <p:spPr bwMode="auto">
            <a:xfrm flipH="1">
              <a:off x="1066" y="3254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1" name="Line 18"/>
            <p:cNvSpPr>
              <a:spLocks noChangeShapeType="1"/>
            </p:cNvSpPr>
            <p:nvPr/>
          </p:nvSpPr>
          <p:spPr bwMode="auto">
            <a:xfrm>
              <a:off x="1498" y="3384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2" name="Oval 19"/>
            <p:cNvSpPr>
              <a:spLocks noChangeArrowheads="1"/>
            </p:cNvSpPr>
            <p:nvPr/>
          </p:nvSpPr>
          <p:spPr bwMode="auto">
            <a:xfrm>
              <a:off x="1292" y="3520"/>
              <a:ext cx="409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3" name="AutoShape 20"/>
            <p:cNvSpPr>
              <a:spLocks noChangeArrowheads="1"/>
            </p:cNvSpPr>
            <p:nvPr/>
          </p:nvSpPr>
          <p:spPr bwMode="auto">
            <a:xfrm>
              <a:off x="748" y="3157"/>
              <a:ext cx="317" cy="182"/>
            </a:xfrm>
            <a:prstGeom prst="flowChartProcess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4" name="Text Box 21"/>
            <p:cNvSpPr txBox="1">
              <a:spLocks noChangeArrowheads="1"/>
            </p:cNvSpPr>
            <p:nvPr/>
          </p:nvSpPr>
          <p:spPr bwMode="auto">
            <a:xfrm>
              <a:off x="1506" y="3348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FreesiaUPC" pitchFamily="34" charset="-34"/>
                  <a:cs typeface="FreesiaUPC" pitchFamily="34" charset="-34"/>
                </a:rPr>
                <a:t>Yes</a:t>
              </a:r>
              <a:endParaRPr lang="th-TH" sz="1000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5" name="Text Box 22"/>
            <p:cNvSpPr txBox="1">
              <a:spLocks noChangeArrowheads="1"/>
            </p:cNvSpPr>
            <p:nvPr/>
          </p:nvSpPr>
          <p:spPr bwMode="auto">
            <a:xfrm>
              <a:off x="1521" y="2019"/>
              <a:ext cx="88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FreesiaUPC" pitchFamily="34" charset="-34"/>
                  <a:cs typeface="FreesiaUPC" pitchFamily="34" charset="-34"/>
                </a:rPr>
                <a:t>Yes</a:t>
              </a:r>
              <a:endParaRPr lang="th-TH" sz="1000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6" name="Text Box 23"/>
            <p:cNvSpPr txBox="1">
              <a:spLocks noChangeArrowheads="1"/>
            </p:cNvSpPr>
            <p:nvPr/>
          </p:nvSpPr>
          <p:spPr bwMode="auto">
            <a:xfrm>
              <a:off x="1082" y="3096"/>
              <a:ext cx="27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FreesiaUPC" pitchFamily="34" charset="-34"/>
                  <a:cs typeface="FreesiaUPC" pitchFamily="34" charset="-34"/>
                </a:rPr>
                <a:t>No</a:t>
              </a:r>
              <a:endParaRPr lang="th-TH" sz="1000"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40997" name="Text Box 24"/>
            <p:cNvSpPr txBox="1">
              <a:spLocks noChangeArrowheads="1"/>
            </p:cNvSpPr>
            <p:nvPr/>
          </p:nvSpPr>
          <p:spPr bwMode="auto">
            <a:xfrm>
              <a:off x="1076" y="1795"/>
              <a:ext cx="272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latin typeface="FreesiaUPC" pitchFamily="34" charset="-34"/>
                  <a:cs typeface="FreesiaUPC" pitchFamily="34" charset="-34"/>
                </a:rPr>
                <a:t>No</a:t>
              </a:r>
              <a:endParaRPr lang="th-TH" sz="1000">
                <a:latin typeface="FreesiaUPC" pitchFamily="34" charset="-34"/>
                <a:cs typeface="FreesiaUPC" pitchFamily="34" charset="-34"/>
              </a:endParaRPr>
            </a:p>
          </p:txBody>
        </p:sp>
      </p:grpSp>
      <p:sp>
        <p:nvSpPr>
          <p:cNvPr id="40963" name="Oval 25"/>
          <p:cNvSpPr>
            <a:spLocks noChangeArrowheads="1"/>
          </p:cNvSpPr>
          <p:nvPr/>
        </p:nvSpPr>
        <p:spPr bwMode="auto">
          <a:xfrm>
            <a:off x="5500694" y="1928802"/>
            <a:ext cx="696515" cy="35718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4" name="AutoShape 26"/>
          <p:cNvSpPr>
            <a:spLocks noChangeArrowheads="1"/>
          </p:cNvSpPr>
          <p:nvPr/>
        </p:nvSpPr>
        <p:spPr bwMode="auto">
          <a:xfrm>
            <a:off x="5429256" y="3929066"/>
            <a:ext cx="750094" cy="822325"/>
          </a:xfrm>
          <a:prstGeom prst="flowChartDecisio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5" name="AutoShape 27"/>
          <p:cNvSpPr>
            <a:spLocks noChangeArrowheads="1"/>
          </p:cNvSpPr>
          <p:nvPr/>
        </p:nvSpPr>
        <p:spPr bwMode="auto">
          <a:xfrm>
            <a:off x="5429256" y="3000372"/>
            <a:ext cx="696515" cy="285750"/>
          </a:xfrm>
          <a:prstGeom prst="flowChartProcess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0966" name="Text Box 28"/>
          <p:cNvSpPr txBox="1">
            <a:spLocks noChangeArrowheads="1"/>
          </p:cNvSpPr>
          <p:nvPr/>
        </p:nvSpPr>
        <p:spPr bwMode="auto">
          <a:xfrm>
            <a:off x="6286512" y="1690673"/>
            <a:ext cx="155376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จุดเริ่มต้น และ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สิ้นสุดของ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กระบวนการ</a:t>
            </a:r>
          </a:p>
        </p:txBody>
      </p:sp>
      <p:sp>
        <p:nvSpPr>
          <p:cNvPr id="40967" name="Text Box 29"/>
          <p:cNvSpPr txBox="1">
            <a:spLocks noChangeArrowheads="1"/>
          </p:cNvSpPr>
          <p:nvPr/>
        </p:nvSpPr>
        <p:spPr bwMode="auto">
          <a:xfrm>
            <a:off x="6340090" y="3976689"/>
            <a:ext cx="1232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การตัดสินใจ</a:t>
            </a:r>
          </a:p>
        </p:txBody>
      </p:sp>
      <p:sp>
        <p:nvSpPr>
          <p:cNvPr id="40968" name="Text Box 30"/>
          <p:cNvSpPr txBox="1">
            <a:spLocks noChangeArrowheads="1"/>
          </p:cNvSpPr>
          <p:nvPr/>
        </p:nvSpPr>
        <p:spPr bwMode="auto">
          <a:xfrm>
            <a:off x="6286512" y="2976554"/>
            <a:ext cx="1500188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th-TH" sz="2400" b="1">
                <a:latin typeface="FreesiaUPC" pitchFamily="34" charset="-34"/>
                <a:cs typeface="FreesiaUPC" pitchFamily="34" charset="-34"/>
              </a:rPr>
              <a:t>กิจกรรมและ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th-TH" sz="2400" b="1">
                <a:latin typeface="FreesiaUPC" pitchFamily="34" charset="-34"/>
                <a:cs typeface="FreesiaUPC" pitchFamily="34" charset="-34"/>
              </a:rPr>
              <a:t>การปฏิบัติงาน</a:t>
            </a:r>
          </a:p>
        </p:txBody>
      </p:sp>
      <p:sp>
        <p:nvSpPr>
          <p:cNvPr id="40969" name="Text Box 31"/>
          <p:cNvSpPr txBox="1">
            <a:spLocks noChangeArrowheads="1"/>
          </p:cNvSpPr>
          <p:nvPr/>
        </p:nvSpPr>
        <p:spPr bwMode="auto">
          <a:xfrm>
            <a:off x="6447250" y="5048256"/>
            <a:ext cx="2125278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ทิศทาง</a:t>
            </a:r>
            <a:r>
              <a:rPr lang="th-TH" sz="2400" b="1" dirty="0" smtClean="0">
                <a:latin typeface="FreesiaUPC" pitchFamily="34" charset="-34"/>
                <a:cs typeface="FreesiaUPC" pitchFamily="34" charset="-34"/>
              </a:rPr>
              <a:t>/    </a:t>
            </a:r>
            <a:endParaRPr lang="th-TH" sz="2400" b="1" dirty="0">
              <a:latin typeface="FreesiaUPC" pitchFamily="34" charset="-34"/>
              <a:cs typeface="FreesiaUPC" pitchFamily="34" charset="-34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การเคลื่อนไหว</a:t>
            </a: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th-TH" sz="2400" b="1" dirty="0">
                <a:latin typeface="FreesiaUPC" pitchFamily="34" charset="-34"/>
                <a:cs typeface="FreesiaUPC" pitchFamily="34" charset="-34"/>
              </a:rPr>
              <a:t>ของงาน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572132" y="5143512"/>
            <a:ext cx="642938" cy="431800"/>
            <a:chOff x="3371" y="3959"/>
            <a:chExt cx="291" cy="272"/>
          </a:xfrm>
        </p:grpSpPr>
        <p:sp>
          <p:nvSpPr>
            <p:cNvPr id="40972" name="Line 33"/>
            <p:cNvSpPr>
              <a:spLocks noChangeShapeType="1"/>
            </p:cNvSpPr>
            <p:nvPr/>
          </p:nvSpPr>
          <p:spPr bwMode="auto">
            <a:xfrm>
              <a:off x="3552" y="4094"/>
              <a:ext cx="1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73" name="Line 34"/>
            <p:cNvSpPr>
              <a:spLocks noChangeShapeType="1"/>
            </p:cNvSpPr>
            <p:nvPr/>
          </p:nvSpPr>
          <p:spPr bwMode="auto">
            <a:xfrm>
              <a:off x="3515" y="4140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74" name="Line 35"/>
            <p:cNvSpPr>
              <a:spLocks noChangeShapeType="1"/>
            </p:cNvSpPr>
            <p:nvPr/>
          </p:nvSpPr>
          <p:spPr bwMode="auto">
            <a:xfrm flipV="1">
              <a:off x="3515" y="39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975" name="Line 36"/>
            <p:cNvSpPr>
              <a:spLocks noChangeShapeType="1"/>
            </p:cNvSpPr>
            <p:nvPr/>
          </p:nvSpPr>
          <p:spPr bwMode="auto">
            <a:xfrm flipH="1">
              <a:off x="3371" y="4087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54693" name="Text Box 37"/>
          <p:cNvSpPr txBox="1">
            <a:spLocks noChangeArrowheads="1"/>
          </p:cNvSpPr>
          <p:nvPr/>
        </p:nvSpPr>
        <p:spPr bwMode="auto">
          <a:xfrm>
            <a:off x="183270" y="122187"/>
            <a:ext cx="580429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>
                <a:latin typeface="FreesiaUPC" pitchFamily="34" charset="-34"/>
                <a:cs typeface="FreesiaUPC" pitchFamily="34" charset="-34"/>
              </a:rPr>
              <a:t>Flow  chart </a:t>
            </a:r>
            <a:r>
              <a:rPr lang="th-TH" sz="4400" b="1" dirty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4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กระบวนงาน</a:t>
            </a:r>
          </a:p>
        </p:txBody>
      </p:sp>
      <p:sp>
        <p:nvSpPr>
          <p:cNvPr id="38" name="ตัวยึดหมายเลขภาพนิ่ง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621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2428860" y="60960"/>
            <a:ext cx="444063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กระบวนงาน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กระบวนการ.....................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108858" y="719667"/>
          <a:ext cx="9035140" cy="61383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19804"/>
                <a:gridCol w="1413345"/>
                <a:gridCol w="1872803"/>
                <a:gridCol w="1214446"/>
                <a:gridCol w="1214446"/>
                <a:gridCol w="1357322"/>
                <a:gridCol w="1142974"/>
              </a:tblGrid>
              <a:tr h="1387302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ลำดับ</a:t>
                      </a:r>
                      <a:endParaRPr lang="th-TH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ผังกระบวนการ</a:t>
                      </a:r>
                      <a:endParaRPr lang="th-TH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รายละเอียดงาน</a:t>
                      </a:r>
                      <a:endParaRPr lang="th-TH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มาตรฐานคุณภาพ</a:t>
                      </a:r>
                      <a:endParaRPr lang="th-TH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จุดควบคุม</a:t>
                      </a:r>
                      <a:endParaRPr lang="th-TH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ผู้รับผิดชอบ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เอกสาร</a:t>
                      </a:r>
                    </a:p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อ้างอิง</a:t>
                      </a:r>
                    </a:p>
                    <a:p>
                      <a:pPr algn="ctr"/>
                      <a:endParaRPr lang="th-TH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138730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1</a:t>
                      </a:r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11212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2</a:t>
                      </a:r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 smtClean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11212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3</a:t>
                      </a:r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 smtClean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112124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4</a:t>
                      </a:r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th-TH" b="1" dirty="0">
                        <a:solidFill>
                          <a:schemeClr val="tx1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วงรี 3"/>
          <p:cNvSpPr/>
          <p:nvPr/>
        </p:nvSpPr>
        <p:spPr>
          <a:xfrm>
            <a:off x="1071538" y="2285992"/>
            <a:ext cx="1071570" cy="785818"/>
          </a:xfrm>
          <a:prstGeom prst="ellipse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	</a:t>
            </a:r>
            <a:r>
              <a:rPr lang="th-TH" dirty="0" smtClean="0"/>
              <a:t>	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928662" y="3643314"/>
            <a:ext cx="1306286" cy="696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ลูกศรเชื่อมต่อแบบตรง 10"/>
          <p:cNvCxnSpPr/>
          <p:nvPr/>
        </p:nvCxnSpPr>
        <p:spPr>
          <a:xfrm rot="5400000">
            <a:off x="1357290" y="4572008"/>
            <a:ext cx="428628" cy="1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ข้าวหลามตัด 13"/>
          <p:cNvSpPr/>
          <p:nvPr/>
        </p:nvSpPr>
        <p:spPr>
          <a:xfrm>
            <a:off x="1071538" y="4929198"/>
            <a:ext cx="1012372" cy="638629"/>
          </a:xfrm>
          <a:prstGeom prst="diamond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ลูกศรเชื่อมต่อแบบตรง 15"/>
          <p:cNvCxnSpPr/>
          <p:nvPr/>
        </p:nvCxnSpPr>
        <p:spPr>
          <a:xfrm rot="5400000">
            <a:off x="1428728" y="5715016"/>
            <a:ext cx="285752" cy="15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วงรี 16"/>
          <p:cNvSpPr/>
          <p:nvPr/>
        </p:nvSpPr>
        <p:spPr>
          <a:xfrm>
            <a:off x="1000100" y="6092208"/>
            <a:ext cx="1143008" cy="642918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5" name="ลูกศรเชื่อมต่อแบบตรง 14"/>
          <p:cNvCxnSpPr/>
          <p:nvPr/>
        </p:nvCxnSpPr>
        <p:spPr>
          <a:xfrm>
            <a:off x="1643042" y="3071810"/>
            <a:ext cx="0" cy="4789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ตัวยึดหมายเลขภาพนิ่ง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3687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WordArt 4"/>
          <p:cNvSpPr>
            <a:spLocks noChangeArrowheads="1" noChangeShapeType="1" noTextEdit="1"/>
          </p:cNvSpPr>
          <p:nvPr/>
        </p:nvSpPr>
        <p:spPr bwMode="auto">
          <a:xfrm>
            <a:off x="1357314" y="642940"/>
            <a:ext cx="6161485" cy="688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th-TH" sz="105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rowallia New"/>
              <a:cs typeface="Browallia New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14281" y="2143116"/>
            <a:ext cx="1258539" cy="288032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กำหนด</a:t>
            </a:r>
          </a:p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ผู้รับ</a:t>
            </a:r>
          </a:p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ผิดชอบ</a:t>
            </a:r>
          </a:p>
        </p:txBody>
      </p:sp>
      <p:sp>
        <p:nvSpPr>
          <p:cNvPr id="8" name="Pentagon 7"/>
          <p:cNvSpPr/>
          <p:nvPr/>
        </p:nvSpPr>
        <p:spPr>
          <a:xfrm>
            <a:off x="3214678" y="2143116"/>
            <a:ext cx="1643074" cy="2857520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ศึกษาและทำความเข้าใจโครงสร้างการควบคุมภายใน</a:t>
            </a:r>
          </a:p>
        </p:txBody>
      </p:sp>
      <p:sp>
        <p:nvSpPr>
          <p:cNvPr id="12" name="Pentagon 11"/>
          <p:cNvSpPr/>
          <p:nvPr/>
        </p:nvSpPr>
        <p:spPr>
          <a:xfrm>
            <a:off x="1428727" y="2000240"/>
            <a:ext cx="1804749" cy="2952328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กำหนดขอบเขตและวัตถุประสงค์</a:t>
            </a:r>
          </a:p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ของการประเมิน</a:t>
            </a:r>
          </a:p>
        </p:txBody>
      </p:sp>
      <p:sp>
        <p:nvSpPr>
          <p:cNvPr id="16" name="Pentagon 8"/>
          <p:cNvSpPr/>
          <p:nvPr/>
        </p:nvSpPr>
        <p:spPr>
          <a:xfrm>
            <a:off x="4857752" y="2071678"/>
            <a:ext cx="1285884" cy="3024336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จัดทำแผนการประเมินผล</a:t>
            </a:r>
          </a:p>
        </p:txBody>
      </p:sp>
      <p:sp>
        <p:nvSpPr>
          <p:cNvPr id="17" name="Pentagon 9"/>
          <p:cNvSpPr/>
          <p:nvPr/>
        </p:nvSpPr>
        <p:spPr>
          <a:xfrm>
            <a:off x="6215074" y="2071678"/>
            <a:ext cx="1428760" cy="3024336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ดำเนิน</a:t>
            </a:r>
          </a:p>
          <a:p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</a:t>
            </a:r>
            <a:r>
              <a:rPr lang="th-TH" sz="22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ประเมิน</a:t>
            </a:r>
          </a:p>
          <a:p>
            <a:r>
              <a:rPr lang="th-TH" sz="22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ผล</a:t>
            </a:r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การควบคุมภายใน</a:t>
            </a:r>
          </a:p>
        </p:txBody>
      </p:sp>
      <p:sp>
        <p:nvSpPr>
          <p:cNvPr id="18" name="Pentagon 10"/>
          <p:cNvSpPr/>
          <p:nvPr/>
        </p:nvSpPr>
        <p:spPr>
          <a:xfrm>
            <a:off x="7715240" y="2071678"/>
            <a:ext cx="1428760" cy="3096344"/>
          </a:xfrm>
          <a:prstGeom prst="homePlat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สรุป</a:t>
            </a:r>
          </a:p>
          <a:p>
            <a:r>
              <a:rPr lang="th-TH" sz="22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ผล</a:t>
            </a:r>
            <a:r>
              <a:rPr lang="th-TH" sz="22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การประเมินและจัดทำเอกสารการประเมิน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282" y="214290"/>
            <a:ext cx="8429684" cy="64633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การวางแผนและดำเนินการประเมินผลการควบคุมภายใน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662" y="1071546"/>
            <a:ext cx="2310248" cy="523220"/>
          </a:xfrm>
          <a:prstGeom prst="rect">
            <a:avLst/>
          </a:prstGeom>
          <a:solidFill>
            <a:srgbClr val="B9FFDC"/>
          </a:solidFill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ระดับหน่วยรับตรวจ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15008" y="1142984"/>
            <a:ext cx="2130711" cy="523220"/>
          </a:xfrm>
          <a:prstGeom prst="rect">
            <a:avLst/>
          </a:prstGeom>
          <a:solidFill>
            <a:srgbClr val="B9FFDC"/>
          </a:solidFill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FF3399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ระดับส่วนงานย่อย</a:t>
            </a: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955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7028" y="116572"/>
            <a:ext cx="428628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h-TH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กำหนดผู้รับผิดชอบ</a:t>
            </a:r>
          </a:p>
        </p:txBody>
      </p:sp>
      <p:sp>
        <p:nvSpPr>
          <p:cNvPr id="51203" name="AutoShape 6"/>
          <p:cNvSpPr>
            <a:spLocks noChangeArrowheads="1"/>
          </p:cNvSpPr>
          <p:nvPr/>
        </p:nvSpPr>
        <p:spPr bwMode="auto">
          <a:xfrm>
            <a:off x="785787" y="752584"/>
            <a:ext cx="7786742" cy="1366838"/>
          </a:xfrm>
          <a:prstGeom prst="flowChartPreparation">
            <a:avLst/>
          </a:prstGeom>
          <a:solidFill>
            <a:srgbClr val="0066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ผู้บริหารสูงสุด มีหน้าที่</a:t>
            </a:r>
          </a:p>
          <a:p>
            <a:pPr marL="342900" indent="-342900" algn="ctr"/>
            <a:r>
              <a:rPr lang="th-TH" sz="32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พิจารณาผลการประเมินระดับหน่วยรับตรวจ(ปอ.)</a:t>
            </a:r>
          </a:p>
        </p:txBody>
      </p:sp>
      <p:sp>
        <p:nvSpPr>
          <p:cNvPr id="51204" name="AutoShape 7"/>
          <p:cNvSpPr>
            <a:spLocks noChangeArrowheads="1"/>
          </p:cNvSpPr>
          <p:nvPr/>
        </p:nvSpPr>
        <p:spPr bwMode="auto">
          <a:xfrm>
            <a:off x="721500" y="2921101"/>
            <a:ext cx="2714644" cy="3384550"/>
          </a:xfrm>
          <a:prstGeom prst="flowChartProcess">
            <a:avLst/>
          </a:prstGeom>
          <a:solidFill>
            <a:srgbClr val="CC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65113" indent="-265113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เจ้าหน้าที่ระดับอาวุโส/</a:t>
            </a:r>
          </a:p>
          <a:p>
            <a:pPr marL="265113" indent="-265113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คณะทำงาน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อำนวยการและประสานงาน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จัดทำแผนการประเมิน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ติดตามการประเมิน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สรุปภาพรวม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จัดทำรายงานระดับองค์กร</a:t>
            </a:r>
          </a:p>
          <a:p>
            <a:pPr marL="265113" indent="-265113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    (ปอ. 2 , 3 , 1)</a:t>
            </a:r>
          </a:p>
        </p:txBody>
      </p:sp>
      <p:sp>
        <p:nvSpPr>
          <p:cNvPr id="51205" name="AutoShape 8"/>
          <p:cNvSpPr>
            <a:spLocks noChangeArrowheads="1"/>
          </p:cNvSpPr>
          <p:nvPr/>
        </p:nvSpPr>
        <p:spPr bwMode="auto">
          <a:xfrm>
            <a:off x="3721896" y="2857713"/>
            <a:ext cx="2564616" cy="3384550"/>
          </a:xfrm>
          <a:prstGeom prst="flowChartProcess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65113" indent="-265113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ผู้บริหารระดับส่วนงานย่อยและ</a:t>
            </a:r>
          </a:p>
          <a:p>
            <a:pPr marL="265113" indent="-265113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ผู้ปฏิบัติงานในส่วนงานย่อย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ประเมินการควบคุม (</a:t>
            </a:r>
            <a:r>
              <a:rPr lang="en-US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CSA)</a:t>
            </a:r>
            <a:endParaRPr lang="th-TH" sz="2000" b="1" dirty="0">
              <a:solidFill>
                <a:srgbClr val="663300"/>
              </a:solidFill>
              <a:latin typeface="FreesiaUPC" pitchFamily="34" charset="-34"/>
              <a:cs typeface="FreesiaUPC" pitchFamily="34" charset="-34"/>
            </a:endParaRP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ติดตามผลการประเมิน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สรุปผลการประเมิน</a:t>
            </a:r>
          </a:p>
          <a:p>
            <a:pPr marL="265113" indent="-265113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จัดทำรายงานระดับ</a:t>
            </a:r>
          </a:p>
          <a:p>
            <a:pPr marL="265113" indent="-265113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    ส่วนงานย่อย</a:t>
            </a:r>
          </a:p>
          <a:p>
            <a:pPr marL="265113" indent="-265113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    (</a:t>
            </a:r>
            <a:r>
              <a:rPr lang="th-TH" sz="2000" b="1" dirty="0" err="1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 1 , 2)</a:t>
            </a:r>
          </a:p>
        </p:txBody>
      </p:sp>
      <p:sp>
        <p:nvSpPr>
          <p:cNvPr id="51206" name="AutoShape 9"/>
          <p:cNvSpPr>
            <a:spLocks noChangeArrowheads="1"/>
          </p:cNvSpPr>
          <p:nvPr/>
        </p:nvSpPr>
        <p:spPr bwMode="auto">
          <a:xfrm>
            <a:off x="6429388" y="2857496"/>
            <a:ext cx="2143140" cy="3349753"/>
          </a:xfrm>
          <a:prstGeom prst="flowChartProcess">
            <a:avLst/>
          </a:prstGeom>
          <a:solidFill>
            <a:srgbClr val="FF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85738" indent="-185738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ผู้ตรวจสอบ</a:t>
            </a:r>
            <a:r>
              <a:rPr lang="th-TH" sz="2000" b="1" dirty="0" smtClean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ภายใน</a:t>
            </a:r>
          </a:p>
          <a:p>
            <a:pPr marL="185738" indent="-185738">
              <a:buClr>
                <a:srgbClr val="663300"/>
              </a:buClr>
            </a:pPr>
            <a:endParaRPr lang="th-TH" sz="2000" b="1" dirty="0">
              <a:solidFill>
                <a:srgbClr val="663300"/>
              </a:solidFill>
              <a:latin typeface="FreesiaUPC" pitchFamily="34" charset="-34"/>
              <a:cs typeface="FreesiaUPC" pitchFamily="34" charset="-34"/>
            </a:endParaRPr>
          </a:p>
          <a:p>
            <a:pPr marL="185738" indent="-185738">
              <a:buClr>
                <a:srgbClr val="663300"/>
              </a:buClr>
              <a:buFontTx/>
              <a:buAutoNum type="arabicPeriod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ประเมินการควบคุม</a:t>
            </a:r>
          </a:p>
          <a:p>
            <a:pPr marL="185738" indent="-185738">
              <a:buClr>
                <a:srgbClr val="663300"/>
              </a:buClr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    (</a:t>
            </a:r>
            <a:r>
              <a:rPr lang="en-US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CSA)</a:t>
            </a:r>
            <a:endParaRPr lang="th-TH" sz="2000" b="1" dirty="0">
              <a:solidFill>
                <a:srgbClr val="663300"/>
              </a:solidFill>
              <a:latin typeface="FreesiaUPC" pitchFamily="34" charset="-34"/>
              <a:cs typeface="FreesiaUPC" pitchFamily="34" charset="-34"/>
            </a:endParaRPr>
          </a:p>
          <a:p>
            <a:pPr marL="185738" indent="-185738">
              <a:buClr>
                <a:srgbClr val="663300"/>
              </a:buClr>
              <a:buFontTx/>
              <a:buAutoNum type="arabicPeriod" startAt="2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สอบทานการประเมิน</a:t>
            </a:r>
          </a:p>
          <a:p>
            <a:pPr marL="185738" indent="-185738">
              <a:buClr>
                <a:srgbClr val="663300"/>
              </a:buClr>
              <a:buFontTx/>
              <a:buAutoNum type="arabicPeriod" startAt="2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สอบทานรายงาน</a:t>
            </a:r>
          </a:p>
          <a:p>
            <a:pPr marL="185738" indent="-185738">
              <a:buClr>
                <a:srgbClr val="663300"/>
              </a:buClr>
              <a:buFontTx/>
              <a:buAutoNum type="arabicPeriod" startAt="2"/>
            </a:pP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จัดทำรายงานแบบ </a:t>
            </a:r>
            <a:r>
              <a:rPr lang="th-TH" sz="2000" b="1" dirty="0" err="1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ปส</a:t>
            </a:r>
            <a:r>
              <a:rPr lang="th-TH" sz="2000" b="1" dirty="0">
                <a:solidFill>
                  <a:srgbClr val="663300"/>
                </a:solidFill>
                <a:latin typeface="FreesiaUPC" pitchFamily="34" charset="-34"/>
                <a:cs typeface="FreesiaUPC" pitchFamily="34" charset="-34"/>
              </a:rPr>
              <a:t>.</a:t>
            </a:r>
          </a:p>
        </p:txBody>
      </p:sp>
      <p:cxnSp>
        <p:nvCxnSpPr>
          <p:cNvPr id="51207" name="AutoShape 10"/>
          <p:cNvCxnSpPr>
            <a:cxnSpLocks noChangeShapeType="1"/>
          </p:cNvCxnSpPr>
          <p:nvPr/>
        </p:nvCxnSpPr>
        <p:spPr bwMode="auto">
          <a:xfrm rot="5400000">
            <a:off x="3124598" y="1297584"/>
            <a:ext cx="720725" cy="2389585"/>
          </a:xfrm>
          <a:prstGeom prst="bentConnector3">
            <a:avLst>
              <a:gd name="adj1" fmla="val 49778"/>
            </a:avLst>
          </a:prstGeom>
          <a:noFill/>
          <a:ln w="76200">
            <a:solidFill>
              <a:srgbClr val="FFC000"/>
            </a:solidFill>
            <a:miter lim="800000"/>
            <a:headEnd/>
            <a:tailEnd type="triangle" w="med" len="med"/>
          </a:ln>
        </p:spPr>
      </p:cxnSp>
      <p:cxnSp>
        <p:nvCxnSpPr>
          <p:cNvPr id="51208" name="AutoShape 12"/>
          <p:cNvCxnSpPr>
            <a:cxnSpLocks noChangeShapeType="1"/>
          </p:cNvCxnSpPr>
          <p:nvPr/>
        </p:nvCxnSpPr>
        <p:spPr bwMode="auto">
          <a:xfrm>
            <a:off x="4682729" y="2479784"/>
            <a:ext cx="0" cy="360362"/>
          </a:xfrm>
          <a:prstGeom prst="straightConnector1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</p:spPr>
      </p:cxnSp>
      <p:cxnSp>
        <p:nvCxnSpPr>
          <p:cNvPr id="51209" name="AutoShape 11"/>
          <p:cNvCxnSpPr>
            <a:cxnSpLocks noChangeShapeType="1"/>
          </p:cNvCxnSpPr>
          <p:nvPr/>
        </p:nvCxnSpPr>
        <p:spPr bwMode="auto">
          <a:xfrm>
            <a:off x="4680347" y="2479784"/>
            <a:ext cx="2281238" cy="360362"/>
          </a:xfrm>
          <a:prstGeom prst="bentConnector2">
            <a:avLst/>
          </a:prstGeom>
          <a:noFill/>
          <a:ln w="76200">
            <a:solidFill>
              <a:srgbClr val="FFC000"/>
            </a:solidFill>
            <a:miter lim="800000"/>
            <a:headEnd/>
            <a:tailEnd type="triangle" w="med" len="med"/>
          </a:ln>
        </p:spPr>
      </p:cxn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1459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66838"/>
            <a:ext cx="7000923" cy="59039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ขั้นตอนการกำหนดวัตถุประสงค์ของหน่วยรับตรวจ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1074465" y="1502048"/>
            <a:ext cx="1782198" cy="3744416"/>
          </a:xfrm>
          <a:prstGeom prst="right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ภารกิจขององค์กร	</a:t>
            </a:r>
          </a:p>
        </p:txBody>
      </p:sp>
      <p:sp>
        <p:nvSpPr>
          <p:cNvPr id="5" name="Right Arrow Callout 4"/>
          <p:cNvSpPr/>
          <p:nvPr/>
        </p:nvSpPr>
        <p:spPr>
          <a:xfrm>
            <a:off x="2910669" y="1574056"/>
            <a:ext cx="1782198" cy="3744416"/>
          </a:xfrm>
          <a:prstGeom prst="right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วัตถุ</a:t>
            </a:r>
          </a:p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ประสงค์</a:t>
            </a:r>
          </a:p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ในระดับองค์กร</a:t>
            </a:r>
          </a:p>
        </p:txBody>
      </p:sp>
      <p:sp>
        <p:nvSpPr>
          <p:cNvPr id="6" name="Right Arrow Callout 5"/>
          <p:cNvSpPr/>
          <p:nvPr/>
        </p:nvSpPr>
        <p:spPr>
          <a:xfrm>
            <a:off x="4746873" y="1574056"/>
            <a:ext cx="1782198" cy="3744416"/>
          </a:xfrm>
          <a:prstGeom prst="rightArrow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กิจกรรมที่ทำให้บรรลุวัตถุ</a:t>
            </a:r>
          </a:p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ประสงค์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6578492" y="1502048"/>
            <a:ext cx="1422531" cy="3888432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วัตถุ</a:t>
            </a:r>
          </a:p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ประสงค์</a:t>
            </a:r>
          </a:p>
          <a:p>
            <a:pPr algn="ctr"/>
            <a:r>
              <a:rPr lang="th-TH" sz="2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ในระดับกิจกรรม</a:t>
            </a: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95233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143001" y="1125538"/>
            <a:ext cx="4617244" cy="2951162"/>
          </a:xfrm>
          <a:prstGeom prst="downArrowCallout">
            <a:avLst>
              <a:gd name="adj1" fmla="val 19747"/>
              <a:gd name="adj2" fmla="val 50632"/>
              <a:gd name="adj3" fmla="val 16685"/>
              <a:gd name="adj4" fmla="val 72648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/>
            <a:r>
              <a:rPr lang="th-TH" sz="20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2.1 การประเมินผลระบบควบคุมภายใน</a:t>
            </a:r>
          </a:p>
          <a:p>
            <a:pPr marL="342900" indent="-342900"/>
            <a:r>
              <a:rPr lang="th-TH" sz="20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จะดำเนินการทุกระบบทั้งหน่วยงาน หรือ</a:t>
            </a:r>
          </a:p>
          <a:p>
            <a:pPr marL="342900" indent="-342900"/>
            <a:r>
              <a:rPr lang="th-TH" sz="20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จะประเมินผลเฉพาะบางส่วนงานที่มีความ</a:t>
            </a:r>
          </a:p>
          <a:p>
            <a:pPr marL="342900" indent="-342900"/>
            <a:r>
              <a:rPr lang="th-TH" sz="20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เสี่ยงสูงซึ่งส่งผลกระทบต่อหน่วยงานเป็นอย่างมาก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50732" y="1501782"/>
            <a:ext cx="2240756" cy="4681537"/>
          </a:xfrm>
          <a:prstGeom prst="chevron">
            <a:avLst>
              <a:gd name="adj" fmla="val 17176"/>
            </a:avLst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2.3 คณะผู้ประเมิน</a:t>
            </a:r>
          </a:p>
          <a:p>
            <a:pPr marL="342900" indent="-342900"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ร่วมประชุม</a:t>
            </a:r>
          </a:p>
          <a:p>
            <a:pPr marL="342900" indent="-342900"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และนำเสนอ</a:t>
            </a:r>
          </a:p>
          <a:p>
            <a:pPr marL="342900" indent="-342900"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ผู้บริหาร</a:t>
            </a:r>
          </a:p>
          <a:p>
            <a:pPr marL="342900" indent="-342900"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ให้ความเห็นชอบ</a:t>
            </a:r>
          </a:p>
          <a:p>
            <a:pPr marL="342900" indent="-342900"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ก่อนดำเนินการ</a:t>
            </a:r>
          </a:p>
          <a:p>
            <a:pPr marL="342900" indent="-342900"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ในขั้นตอนต่อไป</a:t>
            </a:r>
          </a:p>
        </p:txBody>
      </p:sp>
      <p:sp>
        <p:nvSpPr>
          <p:cNvPr id="53254" name="TextBox 10"/>
          <p:cNvSpPr txBox="1">
            <a:spLocks noChangeArrowheads="1"/>
          </p:cNvSpPr>
          <p:nvPr/>
        </p:nvSpPr>
        <p:spPr bwMode="auto">
          <a:xfrm>
            <a:off x="328614" y="189714"/>
            <a:ext cx="781528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กำหนดขอบเขตและวัตถุประสงค์ของการประเมิน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233487" y="4076700"/>
            <a:ext cx="4644629" cy="2636838"/>
          </a:xfrm>
          <a:prstGeom prst="rightArrowCallout">
            <a:avLst>
              <a:gd name="adj1" fmla="val 34380"/>
              <a:gd name="adj2" fmla="val 28931"/>
              <a:gd name="adj3" fmla="val 61726"/>
              <a:gd name="adj4" fmla="val 69380"/>
            </a:avLst>
          </a:prstGeom>
          <a:solidFill>
            <a:srgbClr val="00B05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2.2 กำหนดวัตถุประสงค์ของการ</a:t>
            </a:r>
          </a:p>
          <a:p>
            <a:pPr marL="342900" indent="-342900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ประเมินว่าจะมุ่งประเมินในเรื่องใด</a:t>
            </a:r>
          </a:p>
          <a:p>
            <a:pPr marL="342900" indent="-342900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ตามวัตถุประสงค์ของการควบคุมภายใน </a:t>
            </a:r>
          </a:p>
          <a:p>
            <a:pPr marL="342900" indent="-342900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(3 วัตถุประสงค์</a:t>
            </a:r>
            <a:r>
              <a:rPr lang="en-US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:</a:t>
            </a:r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</a:t>
            </a:r>
            <a:r>
              <a:rPr lang="en-US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O F C</a:t>
            </a:r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)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768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314700" y="4692652"/>
            <a:ext cx="184698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87043" name="Rectangle 3"/>
          <p:cNvSpPr>
            <a:spLocks noRot="1" noChangeArrowheads="1"/>
          </p:cNvSpPr>
          <p:nvPr/>
        </p:nvSpPr>
        <p:spPr bwMode="auto">
          <a:xfrm>
            <a:off x="1353240" y="-149224"/>
            <a:ext cx="68620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โครงสร้างการแบ่งงานภายในของโรงพยาบาล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2204068" y="928670"/>
            <a:ext cx="4251485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โรงพยาบาล.........................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0" y="2071678"/>
            <a:ext cx="1579278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กลุ่มอำนวยการ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775440" y="2110079"/>
            <a:ext cx="1733167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กลุ่มการพยาบาล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588425" y="2154503"/>
            <a:ext cx="1994185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กลุ่มเวชกรรมสังคม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5725486" y="2214554"/>
            <a:ext cx="1928733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1800" b="1" dirty="0">
                <a:solidFill>
                  <a:srgbClr val="000099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กลุ่มบริการทางการแพทย์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709736" y="2249796"/>
            <a:ext cx="1358064" cy="6463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th-TH" sz="1800" b="1" dirty="0">
                <a:solidFill>
                  <a:srgbClr val="000099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กลุ่มเวชศาสตร์ฉุกเฉิน</a:t>
            </a: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1057275" y="1816526"/>
            <a:ext cx="7158063" cy="55013"/>
          </a:xfrm>
          <a:prstGeom prst="lin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000">
              <a:latin typeface="Arial" pitchFamily="34" charset="0"/>
            </a:endParaRP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>
            <a:off x="4381280" y="1482726"/>
            <a:ext cx="0" cy="647700"/>
          </a:xfrm>
          <a:prstGeom prst="lin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000">
              <a:latin typeface="Arial" pitchFamily="34" charset="0"/>
            </a:endParaRPr>
          </a:p>
        </p:txBody>
      </p:sp>
      <p:sp>
        <p:nvSpPr>
          <p:cNvPr id="87052" name="Line 12"/>
          <p:cNvSpPr>
            <a:spLocks noChangeShapeType="1"/>
          </p:cNvSpPr>
          <p:nvPr/>
        </p:nvSpPr>
        <p:spPr bwMode="auto">
          <a:xfrm>
            <a:off x="1057275" y="1806577"/>
            <a:ext cx="0" cy="288925"/>
          </a:xfrm>
          <a:prstGeom prst="lin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000">
              <a:latin typeface="Arial" pitchFamily="34" charset="0"/>
            </a:endParaRPr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2632472" y="1843302"/>
            <a:ext cx="0" cy="288925"/>
          </a:xfrm>
          <a:prstGeom prst="line">
            <a:avLst/>
          </a:prstGeom>
          <a:noFill/>
          <a:ln w="38100">
            <a:solidFill>
              <a:schemeClr val="tx2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000">
              <a:latin typeface="Arial" pitchFamily="34" charset="0"/>
            </a:endParaRPr>
          </a:p>
        </p:txBody>
      </p:sp>
      <p:sp>
        <p:nvSpPr>
          <p:cNvPr id="87054" name="Line 14"/>
          <p:cNvSpPr>
            <a:spLocks noChangeShapeType="1"/>
          </p:cNvSpPr>
          <p:nvPr/>
        </p:nvSpPr>
        <p:spPr bwMode="auto">
          <a:xfrm>
            <a:off x="6429388" y="1867842"/>
            <a:ext cx="0" cy="288925"/>
          </a:xfrm>
          <a:prstGeom prst="line">
            <a:avLst/>
          </a:prstGeom>
          <a:noFill/>
          <a:ln w="38100">
            <a:solidFill>
              <a:schemeClr val="tx2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000">
              <a:latin typeface="Arial" pitchFamily="34" charset="0"/>
            </a:endParaRPr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8215338" y="1857364"/>
            <a:ext cx="0" cy="288925"/>
          </a:xfrm>
          <a:prstGeom prst="line">
            <a:avLst/>
          </a:prstGeom>
          <a:noFill/>
          <a:ln w="38100">
            <a:solidFill>
              <a:schemeClr val="tx2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2000">
              <a:latin typeface="Arial" pitchFamily="34" charset="0"/>
            </a:endParaRPr>
          </a:p>
        </p:txBody>
      </p:sp>
      <p:sp>
        <p:nvSpPr>
          <p:cNvPr id="116765" name="Line 17"/>
          <p:cNvSpPr>
            <a:spLocks noChangeShapeType="1"/>
          </p:cNvSpPr>
          <p:nvPr/>
        </p:nvSpPr>
        <p:spPr bwMode="auto">
          <a:xfrm>
            <a:off x="1277541" y="3787775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66" name="Line 18"/>
          <p:cNvSpPr>
            <a:spLocks noChangeShapeType="1"/>
          </p:cNvSpPr>
          <p:nvPr/>
        </p:nvSpPr>
        <p:spPr bwMode="auto">
          <a:xfrm>
            <a:off x="1277541" y="4292600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67" name="Text Box 19"/>
          <p:cNvSpPr txBox="1">
            <a:spLocks noChangeArrowheads="1"/>
          </p:cNvSpPr>
          <p:nvPr/>
        </p:nvSpPr>
        <p:spPr bwMode="auto">
          <a:xfrm>
            <a:off x="214282" y="2857496"/>
            <a:ext cx="1579278" cy="291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งานบริหารทั่วไป</a:t>
            </a:r>
          </a:p>
          <a:p>
            <a:pPr>
              <a:lnSpc>
                <a:spcPct val="170000"/>
              </a:lnSpc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งานการเงิน</a:t>
            </a:r>
          </a:p>
          <a:p>
            <a:pPr>
              <a:lnSpc>
                <a:spcPct val="170000"/>
              </a:lnSpc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งานพัสดุ</a:t>
            </a:r>
          </a:p>
          <a:p>
            <a:pPr>
              <a:lnSpc>
                <a:spcPct val="170000"/>
              </a:lnSpc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งานบุคลากร</a:t>
            </a:r>
          </a:p>
          <a:p>
            <a:pPr>
              <a:lnSpc>
                <a:spcPct val="170000"/>
              </a:lnSpc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สวัสดิการสังคม</a:t>
            </a:r>
          </a:p>
          <a:p>
            <a:pPr>
              <a:lnSpc>
                <a:spcPct val="170000"/>
              </a:lnSpc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แผนและยุทธศาสตร์</a:t>
            </a:r>
          </a:p>
        </p:txBody>
      </p:sp>
      <p:sp>
        <p:nvSpPr>
          <p:cNvPr id="87061" name="Text Box 21"/>
          <p:cNvSpPr txBox="1">
            <a:spLocks noChangeArrowheads="1"/>
          </p:cNvSpPr>
          <p:nvPr/>
        </p:nvSpPr>
        <p:spPr bwMode="auto">
          <a:xfrm>
            <a:off x="3571868" y="3143248"/>
            <a:ext cx="1851789" cy="208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8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งานรักษาพยาบาลชุมชน</a:t>
            </a:r>
          </a:p>
          <a:p>
            <a:pPr>
              <a:lnSpc>
                <a:spcPct val="18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งานส่งเสริมป้องกัน</a:t>
            </a:r>
          </a:p>
          <a:p>
            <a:pPr>
              <a:lnSpc>
                <a:spcPct val="18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งานบริการสุขภาพชุมชน</a:t>
            </a:r>
          </a:p>
          <a:p>
            <a:pPr>
              <a:lnSpc>
                <a:spcPct val="180000"/>
              </a:lnSpc>
              <a:defRPr/>
            </a:pPr>
            <a:endParaRPr lang="th-TH" sz="1800" b="1" dirty="0">
              <a:solidFill>
                <a:srgbClr val="0000FF"/>
              </a:solidFill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87062" name="Text Box 22"/>
          <p:cNvSpPr txBox="1">
            <a:spLocks noChangeArrowheads="1"/>
          </p:cNvSpPr>
          <p:nvPr/>
        </p:nvSpPr>
        <p:spPr bwMode="auto">
          <a:xfrm>
            <a:off x="5595376" y="2611144"/>
            <a:ext cx="1435008" cy="21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งานทันตก</a:t>
            </a:r>
            <a:r>
              <a:rPr lang="th-TH" sz="1800" b="1" dirty="0" err="1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รรม</a:t>
            </a:r>
            <a:endParaRPr lang="th-TH" sz="1800" b="1" dirty="0">
              <a:solidFill>
                <a:srgbClr val="0000FF"/>
              </a:solidFill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>
              <a:lnSpc>
                <a:spcPct val="19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งานเภสัชกรรม</a:t>
            </a:r>
          </a:p>
          <a:p>
            <a:pPr>
              <a:lnSpc>
                <a:spcPct val="19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งานรังสีวิทยา</a:t>
            </a:r>
          </a:p>
          <a:p>
            <a:pPr>
              <a:lnSpc>
                <a:spcPct val="19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งานเวชกรรมฟื้นฟู</a:t>
            </a:r>
          </a:p>
        </p:txBody>
      </p:sp>
      <p:sp>
        <p:nvSpPr>
          <p:cNvPr id="87063" name="Text Box 23"/>
          <p:cNvSpPr txBox="1">
            <a:spLocks noChangeArrowheads="1"/>
          </p:cNvSpPr>
          <p:nvPr/>
        </p:nvSpPr>
        <p:spPr bwMode="auto">
          <a:xfrm>
            <a:off x="7643834" y="3143248"/>
            <a:ext cx="1316386" cy="2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อายุรก</a:t>
            </a:r>
            <a:r>
              <a:rPr lang="th-TH" sz="1800" b="1" dirty="0" err="1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รรม</a:t>
            </a:r>
            <a:endParaRPr lang="th-TH" sz="1800" b="1" dirty="0">
              <a:solidFill>
                <a:srgbClr val="0000FF"/>
              </a:solidFill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ศัลยกรรม</a:t>
            </a:r>
          </a:p>
          <a:p>
            <a:pPr>
              <a:lnSpc>
                <a:spcPct val="19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สูติขนรีเวชกรรม</a:t>
            </a:r>
          </a:p>
          <a:p>
            <a:pPr>
              <a:lnSpc>
                <a:spcPct val="11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จักษุ</a:t>
            </a:r>
          </a:p>
          <a:p>
            <a:pPr>
              <a:lnSpc>
                <a:spcPct val="15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โสต ศอ นาสิก</a:t>
            </a:r>
          </a:p>
        </p:txBody>
      </p:sp>
      <p:sp>
        <p:nvSpPr>
          <p:cNvPr id="116776" name="Line 28"/>
          <p:cNvSpPr>
            <a:spLocks noChangeShapeType="1"/>
          </p:cNvSpPr>
          <p:nvPr/>
        </p:nvSpPr>
        <p:spPr bwMode="auto">
          <a:xfrm>
            <a:off x="2426495" y="3806825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77" name="Line 29"/>
          <p:cNvSpPr>
            <a:spLocks noChangeShapeType="1"/>
          </p:cNvSpPr>
          <p:nvPr/>
        </p:nvSpPr>
        <p:spPr bwMode="auto">
          <a:xfrm>
            <a:off x="2412208" y="4221163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81" name="Line 33"/>
          <p:cNvSpPr>
            <a:spLocks noChangeShapeType="1"/>
          </p:cNvSpPr>
          <p:nvPr/>
        </p:nvSpPr>
        <p:spPr bwMode="auto">
          <a:xfrm>
            <a:off x="4031458" y="3787775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82" name="Line 34"/>
          <p:cNvSpPr>
            <a:spLocks noChangeShapeType="1"/>
          </p:cNvSpPr>
          <p:nvPr/>
        </p:nvSpPr>
        <p:spPr bwMode="auto">
          <a:xfrm>
            <a:off x="4031458" y="4364038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83" name="Line 35"/>
          <p:cNvSpPr>
            <a:spLocks noChangeShapeType="1"/>
          </p:cNvSpPr>
          <p:nvPr/>
        </p:nvSpPr>
        <p:spPr bwMode="auto">
          <a:xfrm>
            <a:off x="4031458" y="4940300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86" name="Line 39"/>
          <p:cNvSpPr>
            <a:spLocks noChangeShapeType="1"/>
          </p:cNvSpPr>
          <p:nvPr/>
        </p:nvSpPr>
        <p:spPr bwMode="auto">
          <a:xfrm>
            <a:off x="5381626" y="3787775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87" name="Line 40"/>
          <p:cNvSpPr>
            <a:spLocks noChangeShapeType="1"/>
          </p:cNvSpPr>
          <p:nvPr/>
        </p:nvSpPr>
        <p:spPr bwMode="auto">
          <a:xfrm>
            <a:off x="5381626" y="4364038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88" name="Line 41"/>
          <p:cNvSpPr>
            <a:spLocks noChangeShapeType="1"/>
          </p:cNvSpPr>
          <p:nvPr/>
        </p:nvSpPr>
        <p:spPr bwMode="auto">
          <a:xfrm>
            <a:off x="5381626" y="4940300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89" name="Line 42"/>
          <p:cNvSpPr>
            <a:spLocks noChangeShapeType="1"/>
          </p:cNvSpPr>
          <p:nvPr/>
        </p:nvSpPr>
        <p:spPr bwMode="auto">
          <a:xfrm>
            <a:off x="5381626" y="5516563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90" name="Line 43"/>
          <p:cNvSpPr>
            <a:spLocks noChangeShapeType="1"/>
          </p:cNvSpPr>
          <p:nvPr/>
        </p:nvSpPr>
        <p:spPr bwMode="auto">
          <a:xfrm>
            <a:off x="6840141" y="3716338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91" name="Line 44"/>
          <p:cNvSpPr>
            <a:spLocks noChangeShapeType="1"/>
          </p:cNvSpPr>
          <p:nvPr/>
        </p:nvSpPr>
        <p:spPr bwMode="auto">
          <a:xfrm>
            <a:off x="6840141" y="4652963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92" name="Line 45"/>
          <p:cNvSpPr>
            <a:spLocks noChangeShapeType="1"/>
          </p:cNvSpPr>
          <p:nvPr/>
        </p:nvSpPr>
        <p:spPr bwMode="auto">
          <a:xfrm>
            <a:off x="6840141" y="5516563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94" name="Line 47"/>
          <p:cNvSpPr>
            <a:spLocks noChangeShapeType="1"/>
          </p:cNvSpPr>
          <p:nvPr/>
        </p:nvSpPr>
        <p:spPr bwMode="auto">
          <a:xfrm>
            <a:off x="1277541" y="6453188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95" name="Line 48"/>
          <p:cNvSpPr>
            <a:spLocks noChangeShapeType="1"/>
          </p:cNvSpPr>
          <p:nvPr/>
        </p:nvSpPr>
        <p:spPr bwMode="auto">
          <a:xfrm>
            <a:off x="2412208" y="5445125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6797" name="Line 50"/>
          <p:cNvSpPr>
            <a:spLocks noChangeShapeType="1"/>
          </p:cNvSpPr>
          <p:nvPr/>
        </p:nvSpPr>
        <p:spPr bwMode="auto">
          <a:xfrm>
            <a:off x="2412208" y="6597650"/>
            <a:ext cx="108347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3" name="Text Box 20"/>
          <p:cNvSpPr txBox="1">
            <a:spLocks noChangeArrowheads="1"/>
          </p:cNvSpPr>
          <p:nvPr/>
        </p:nvSpPr>
        <p:spPr bwMode="auto">
          <a:xfrm>
            <a:off x="1928794" y="2786058"/>
            <a:ext cx="183650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งานผู้ป่วยใน</a:t>
            </a: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งานผู้ป่วยนอก</a:t>
            </a: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งานผู้ป่วยอุบัติเหตุ/ฉุกเฉิน</a:t>
            </a: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งานวิสัญญีพยาบาล</a:t>
            </a: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งานห้องคลอด</a:t>
            </a: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งานห้องผ่าตัด</a:t>
            </a: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งานงานป้องกันควบคุมการติดชื้อ</a:t>
            </a:r>
          </a:p>
          <a:p>
            <a:pPr>
              <a:lnSpc>
                <a:spcPct val="130000"/>
              </a:lnSpc>
              <a:defRPr/>
            </a:pPr>
            <a:r>
              <a:rPr lang="th-TH" sz="1800" b="1" dirty="0">
                <a:solidFill>
                  <a:srgbClr val="0000FF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งานจ่ายกลาง</a:t>
            </a:r>
          </a:p>
        </p:txBody>
      </p:sp>
      <p:sp>
        <p:nvSpPr>
          <p:cNvPr id="38" name="ตัวยึดหมายเลขภาพนิ่ง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837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1925240" y="188915"/>
            <a:ext cx="62186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" rIns="18000">
            <a:spAutoFit/>
          </a:bodyPr>
          <a:lstStyle/>
          <a:p>
            <a:pPr algn="ctr">
              <a:spcBef>
                <a:spcPct val="50000"/>
              </a:spcBef>
              <a:tabLst>
                <a:tab pos="757238" algn="l"/>
              </a:tabLst>
              <a:defRPr/>
            </a:pPr>
            <a:r>
              <a:rPr lang="th-TH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eesiaUPC" pitchFamily="34" charset="-34"/>
                <a:cs typeface="FreesiaUPC" pitchFamily="34" charset="-34"/>
              </a:rPr>
              <a:t>การประเมินผลการควบคุมด้วยตนเอง</a:t>
            </a:r>
          </a:p>
        </p:txBody>
      </p:sp>
      <p:pic>
        <p:nvPicPr>
          <p:cNvPr id="86020" name="หยดน้ำ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098394">
            <a:off x="2421731" y="1031875"/>
            <a:ext cx="4877991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kapook_3343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934" y="549274"/>
            <a:ext cx="6001965" cy="37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 rot="-853008">
            <a:off x="2912607" y="1721159"/>
            <a:ext cx="43224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660066"/>
                </a:solidFill>
                <a:latin typeface="FreesiaUPC" pitchFamily="34" charset="-34"/>
                <a:cs typeface="FreesiaUPC" pitchFamily="34" charset="-34"/>
              </a:rPr>
              <a:t>การประเมินผลในลักษณะความร่วมมือกัน</a:t>
            </a:r>
          </a:p>
          <a:p>
            <a:r>
              <a:rPr lang="th-TH" sz="2400" b="1" dirty="0">
                <a:solidFill>
                  <a:srgbClr val="660066"/>
                </a:solidFill>
                <a:latin typeface="FreesiaUPC" pitchFamily="34" charset="-34"/>
                <a:cs typeface="FreesiaUPC" pitchFamily="34" charset="-34"/>
              </a:rPr>
              <a:t>ระหว่าง ผู้บริหารกับผู้ปฏิบัติงานที่มีส่วน</a:t>
            </a:r>
          </a:p>
          <a:p>
            <a:r>
              <a:rPr lang="th-TH" sz="2400" b="1" dirty="0">
                <a:solidFill>
                  <a:srgbClr val="660066"/>
                </a:solidFill>
                <a:latin typeface="FreesiaUPC" pitchFamily="34" charset="-34"/>
                <a:cs typeface="FreesiaUPC" pitchFamily="34" charset="-34"/>
              </a:rPr>
              <a:t>เกี่ยวข้องโดยตรงกับการปฏิบัติงานตามระบบ</a:t>
            </a:r>
          </a:p>
          <a:p>
            <a:r>
              <a:rPr lang="th-TH" sz="2400" b="1" dirty="0">
                <a:solidFill>
                  <a:srgbClr val="660066"/>
                </a:solidFill>
                <a:latin typeface="FreesiaUPC" pitchFamily="34" charset="-34"/>
                <a:cs typeface="FreesiaUPC" pitchFamily="34" charset="-34"/>
              </a:rPr>
              <a:t>การควบคุมภายในที่วางไว้</a:t>
            </a:r>
          </a:p>
        </p:txBody>
      </p:sp>
      <p:pic>
        <p:nvPicPr>
          <p:cNvPr id="86024" name="Picture 10" descr="ARROWBA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392" y="4292602"/>
            <a:ext cx="21550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5" name="Picture 11" descr="ARROWBAL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1392" y="4797427"/>
            <a:ext cx="21550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Text Box 13"/>
          <p:cNvSpPr txBox="1">
            <a:spLocks noChangeArrowheads="1"/>
          </p:cNvSpPr>
          <p:nvPr/>
        </p:nvSpPr>
        <p:spPr bwMode="auto">
          <a:xfrm>
            <a:off x="1871664" y="4149727"/>
            <a:ext cx="27126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3333FF"/>
                </a:solidFill>
                <a:latin typeface="FreesiaUPC" pitchFamily="34" charset="-34"/>
                <a:cs typeface="FreesiaUPC" pitchFamily="34" charset="-34"/>
              </a:rPr>
              <a:t>ผู้บริหาร</a:t>
            </a:r>
          </a:p>
          <a:p>
            <a:r>
              <a:rPr lang="th-TH" b="1" dirty="0">
                <a:solidFill>
                  <a:srgbClr val="3333FF"/>
                </a:solidFill>
                <a:latin typeface="FreesiaUPC" pitchFamily="34" charset="-34"/>
                <a:cs typeface="FreesiaUPC" pitchFamily="34" charset="-34"/>
              </a:rPr>
              <a:t>ผู้ปฏิบัติงาน</a:t>
            </a:r>
          </a:p>
          <a:p>
            <a:r>
              <a:rPr lang="th-TH" b="1" dirty="0">
                <a:solidFill>
                  <a:srgbClr val="3333FF"/>
                </a:solidFill>
                <a:latin typeface="FreesiaUPC" pitchFamily="34" charset="-34"/>
                <a:cs typeface="FreesiaUPC" pitchFamily="34" charset="-34"/>
              </a:rPr>
              <a:t>ของหน่วยงานที่ประเมิน</a:t>
            </a:r>
          </a:p>
          <a:p>
            <a:endParaRPr lang="th-TH" dirty="0">
              <a:solidFill>
                <a:srgbClr val="3333FF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6027" name="Picture 16" descr="1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211167">
            <a:off x="4295776" y="3921127"/>
            <a:ext cx="3699272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83638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4"/>
          <p:cNvSpPr/>
          <p:nvPr/>
        </p:nvSpPr>
        <p:spPr>
          <a:xfrm>
            <a:off x="4549764" y="5487584"/>
            <a:ext cx="937701" cy="78302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3350" tIns="133350" rIns="133350" bIns="133350" numCol="1" spcCol="1270" anchor="ctr" anchorCtr="0">
            <a:noAutofit/>
          </a:bodyPr>
          <a:lstStyle/>
          <a:p>
            <a:pPr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h-TH" sz="2000"/>
          </a:p>
        </p:txBody>
      </p:sp>
      <p:sp>
        <p:nvSpPr>
          <p:cNvPr id="7" name="TextBox 6"/>
          <p:cNvSpPr txBox="1"/>
          <p:nvPr/>
        </p:nvSpPr>
        <p:spPr>
          <a:xfrm>
            <a:off x="985809" y="0"/>
            <a:ext cx="6858000" cy="707886"/>
          </a:xfrm>
          <a:prstGeom prst="rect">
            <a:avLst/>
          </a:prstGeom>
          <a:solidFill>
            <a:srgbClr val="B9FF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ขั้นตอนการประเมินผลการควบคุมภายใน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971582"/>
            <a:ext cx="4214842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ขั้นตอนที่ </a:t>
            </a:r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1</a:t>
            </a:r>
            <a:endParaRPr lang="th-TH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จัดประชุมเชิงปฏิบัติการ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1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เจ้าหน้าที่ระดับอาวุโส/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คณะทำงานกับ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ฝ่ายบริหารส่วนงานย่อย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 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ฝ่ายบริหารส่วนงานย่อยกับผู้ปฏิบัติ</a:t>
            </a:r>
          </a:p>
          <a:p>
            <a:endParaRPr lang="th-TH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92852" y="971582"/>
            <a:ext cx="4351148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ขั้นตอนที่ </a:t>
            </a:r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1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 กำหนด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งานในความ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รับผิดชอบออกเป็น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กิจกรรม/งาน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 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ทำความเช้าใจวัตถุประสงค์</a:t>
            </a:r>
          </a:p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และเป้าหมายหลักของกิจกรรม/งาน</a:t>
            </a:r>
          </a:p>
          <a:p>
            <a:endParaRPr lang="th-TH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3143248"/>
            <a:ext cx="3814541" cy="1938992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ขั้นตอนที่ </a:t>
            </a:r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3</a:t>
            </a:r>
            <a:endParaRPr lang="th-TH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จัดเตรียมเครื่องมือการประเมิน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1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 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แบบประเมินองค์ประกอบของ</a:t>
            </a:r>
          </a:p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ของการควบคุมภายใน (ภาคผนวก ก)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 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แบบสอบถามการควบคุมภายใน</a:t>
            </a:r>
          </a:p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(ภาคผนวก ข)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72" y="3214686"/>
            <a:ext cx="2803635" cy="1323439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ขั้นตอนที่ </a:t>
            </a:r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</a:t>
            </a:r>
            <a:endParaRPr lang="th-TH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ประเมินผลการควบคุมภายใน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1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 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ระดับส่วนงานย่อย</a:t>
            </a:r>
          </a:p>
          <a:p>
            <a:r>
              <a:rPr lang="en-US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</a:t>
            </a:r>
            <a:r>
              <a:rPr lang="th-TH" sz="2000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 </a:t>
            </a:r>
            <a:r>
              <a:rPr lang="th-TH" sz="20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ระดับหน่วยรับตรวจ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720" y="5214950"/>
            <a:ext cx="86439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สำหรับหน่วยรับตรวจที่มีมาตรฐานการปฏิบัติงานเฉพาะเรื่อง สามารถนำ</a:t>
            </a:r>
            <a:r>
              <a:rPr lang="th-TH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มาตรฐานการ</a:t>
            </a:r>
            <a:r>
              <a:rPr lang="th-TH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ปฏิบัติงานเฉพาะเรื่อง/กิจกรรม  เช่น </a:t>
            </a:r>
            <a:r>
              <a:rPr lang="en-US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ISO HA</a:t>
            </a:r>
            <a:r>
              <a:rPr lang="th-TH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มาใช้เป็นแบบสอบถามได้</a:t>
            </a:r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21527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0" y="2143116"/>
            <a:ext cx="9144000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การจัดวางระบบการควบคุมภายใน</a:t>
            </a:r>
          </a:p>
          <a:p>
            <a:pPr algn="ctr"/>
            <a:r>
              <a:rPr lang="th-TH" sz="44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การติดตามประเมินผล</a:t>
            </a:r>
            <a:endParaRPr lang="th-TH" sz="4400" b="1" dirty="0">
              <a:solidFill>
                <a:schemeClr val="bg1"/>
              </a:solidFill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3067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1D581A-8472-4A66-88A0-2BBD2B4A73D5}" type="slidenum">
              <a:rPr lang="en-US"/>
              <a:pPr/>
              <a:t>4</a:t>
            </a:fld>
            <a:endParaRPr lang="en-US"/>
          </a:p>
        </p:txBody>
      </p:sp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0" y="33996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ความเข้าใจผิด 3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ประการ เกี่ยวกับความเสี่ยง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4724400" cy="1200150"/>
          </a:xfrm>
          <a:prstGeom prst="rect">
            <a:avLst/>
          </a:prstGeom>
          <a:solidFill>
            <a:schemeClr val="tx1"/>
          </a:solidFill>
          <a:ln w="9525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ความเสี่ยงเป็นสิ่งเลวร้าย สิ่งไม่ดี</a:t>
            </a:r>
            <a:r>
              <a:rPr lang="th-TH" sz="36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en-US" sz="3600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pPr eaLnBrk="0" hangingPunct="0"/>
            <a:r>
              <a:rPr lang="en-US" sz="36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Risk is always bad.</a:t>
            </a:r>
            <a:endParaRPr lang="en-US" sz="3600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48484" name="Picture 4" descr="j01993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47800"/>
            <a:ext cx="180022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4273550" y="3051175"/>
            <a:ext cx="4471988" cy="120015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ต้องกำจัดความเสี่ยงให้หมดสิ้น</a:t>
            </a:r>
            <a:endParaRPr lang="en-US" sz="3600" b="1" dirty="0">
              <a:solidFill>
                <a:srgbClr val="000066"/>
              </a:solidFill>
              <a:latin typeface="FreesiaUPC" pitchFamily="34" charset="-34"/>
              <a:cs typeface="FreesiaUPC" pitchFamily="34" charset="-34"/>
            </a:endParaRPr>
          </a:p>
          <a:p>
            <a:pPr algn="ctr" eaLnBrk="0" hangingPunct="0"/>
            <a:r>
              <a:rPr lang="en-US" sz="2800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Risk must be eliminated</a:t>
            </a:r>
            <a:r>
              <a:rPr lang="en-US" sz="3600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2971800"/>
            <a:ext cx="3352800" cy="2108200"/>
            <a:chOff x="431" y="2069"/>
            <a:chExt cx="1726" cy="1262"/>
          </a:xfrm>
        </p:grpSpPr>
        <p:sp>
          <p:nvSpPr>
            <p:cNvPr id="148487" name="Rectangle 7" descr="Large grid"/>
            <p:cNvSpPr>
              <a:spLocks noChangeArrowheads="1"/>
            </p:cNvSpPr>
            <p:nvPr/>
          </p:nvSpPr>
          <p:spPr bwMode="auto">
            <a:xfrm>
              <a:off x="758" y="2115"/>
              <a:ext cx="1088" cy="725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8488" name="Line 8"/>
            <p:cNvSpPr>
              <a:spLocks noChangeShapeType="1"/>
            </p:cNvSpPr>
            <p:nvPr/>
          </p:nvSpPr>
          <p:spPr bwMode="auto">
            <a:xfrm>
              <a:off x="703" y="2115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48489" name="Text Box 9"/>
            <p:cNvSpPr txBox="1">
              <a:spLocks noChangeArrowheads="1"/>
            </p:cNvSpPr>
            <p:nvPr/>
          </p:nvSpPr>
          <p:spPr bwMode="auto">
            <a:xfrm rot="16200000">
              <a:off x="116" y="2384"/>
              <a:ext cx="81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1600">
                  <a:solidFill>
                    <a:srgbClr val="000066"/>
                  </a:solidFill>
                  <a:latin typeface="Times New Roman" pitchFamily="18" charset="0"/>
                </a:rPr>
                <a:t>ระดับของความ</a:t>
              </a:r>
              <a:r>
                <a:rPr lang="th-TH">
                  <a:solidFill>
                    <a:srgbClr val="000066"/>
                  </a:solidFill>
                  <a:latin typeface="Times New Roman" pitchFamily="18" charset="0"/>
                </a:rPr>
                <a:t>เสี่ยง</a:t>
              </a:r>
              <a:endParaRPr lang="en-US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>
              <a:off x="567" y="2886"/>
              <a:ext cx="13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 rot="21600000">
              <a:off x="1338" y="2839"/>
              <a:ext cx="819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sz="2400" b="1">
                  <a:solidFill>
                    <a:srgbClr val="000066"/>
                  </a:solidFill>
                  <a:latin typeface="Times New Roman" pitchFamily="18" charset="0"/>
                </a:rPr>
                <a:t>ต้นทุน        ภาระค่าใช้จ่าย</a:t>
              </a:r>
              <a:endParaRPr lang="en-US" sz="2400" b="1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  <p:sp>
          <p:nvSpPr>
            <p:cNvPr id="148492" name="Freeform 12"/>
            <p:cNvSpPr>
              <a:spLocks/>
            </p:cNvSpPr>
            <p:nvPr/>
          </p:nvSpPr>
          <p:spPr bwMode="auto">
            <a:xfrm>
              <a:off x="748" y="2160"/>
              <a:ext cx="1089" cy="6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6" y="318"/>
                </a:cxn>
                <a:cxn ang="0">
                  <a:pos x="499" y="544"/>
                </a:cxn>
                <a:cxn ang="0">
                  <a:pos x="1089" y="680"/>
                </a:cxn>
              </a:cxnLst>
              <a:rect l="0" t="0" r="r" b="b"/>
              <a:pathLst>
                <a:path w="1089" h="680">
                  <a:moveTo>
                    <a:pt x="0" y="0"/>
                  </a:moveTo>
                  <a:cubicBezTo>
                    <a:pt x="26" y="113"/>
                    <a:pt x="53" y="227"/>
                    <a:pt x="136" y="318"/>
                  </a:cubicBezTo>
                  <a:cubicBezTo>
                    <a:pt x="219" y="409"/>
                    <a:pt x="340" y="484"/>
                    <a:pt x="499" y="544"/>
                  </a:cubicBezTo>
                  <a:cubicBezTo>
                    <a:pt x="658" y="604"/>
                    <a:pt x="873" y="642"/>
                    <a:pt x="1089" y="680"/>
                  </a:cubicBezTo>
                </a:path>
              </a:pathLst>
            </a:custGeom>
            <a:noFill/>
            <a:ln w="28575" cmpd="sng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1752600" y="5240338"/>
            <a:ext cx="5800725" cy="1068387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ไม่เสี่ยงเลย ทำตัวให้ปลอดภัยเป็นดีที่สุด</a:t>
            </a:r>
            <a:r>
              <a:rPr lang="en-US" sz="36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Playing it safe is the safest thing to do.</a:t>
            </a:r>
            <a:endParaRPr lang="en-US" sz="3600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 animBg="1"/>
      <p:bldP spid="148483" grpId="0" animBg="1"/>
      <p:bldP spid="148485" grpId="0" animBg="1"/>
      <p:bldP spid="14849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600199" y="2924"/>
            <a:ext cx="7293429" cy="9144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th-TH" altLang="th-TH" sz="2000" b="1" dirty="0">
                <a:solidFill>
                  <a:srgbClr val="0000CC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ขั้นตอนประเมินกิจกรรมตามแบบสอบถามการควบคุมภายใน</a:t>
            </a:r>
            <a:r>
              <a:rPr lang="th-TH" altLang="th-TH" sz="2000" b="1" dirty="0" smtClean="0">
                <a:solidFill>
                  <a:srgbClr val="0000CC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/กิจกรรมการปฏิบัติงาน</a:t>
            </a:r>
            <a:endParaRPr lang="th-TH" altLang="th-TH" sz="2000" b="1" dirty="0">
              <a:solidFill>
                <a:srgbClr val="0000CC"/>
              </a:solidFill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graphicFrame>
        <p:nvGraphicFramePr>
          <p:cNvPr id="70907" name="Group 25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79116140"/>
              </p:ext>
            </p:extLst>
          </p:nvPr>
        </p:nvGraphicFramePr>
        <p:xfrm>
          <a:off x="714348" y="1357298"/>
          <a:ext cx="3774622" cy="2194430"/>
        </p:xfrm>
        <a:graphic>
          <a:graphicData uri="http://schemas.openxmlformats.org/drawingml/2006/table">
            <a:tbl>
              <a:tblPr/>
              <a:tblGrid>
                <a:gridCol w="1668248"/>
                <a:gridCol w="384764"/>
                <a:gridCol w="570445"/>
                <a:gridCol w="1151165"/>
              </a:tblGrid>
              <a:tr h="53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คำถาม</a:t>
                      </a:r>
                    </a:p>
                  </a:txBody>
                  <a:tcPr marL="68580" marR="6858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มี/ใช่</a:t>
                      </a: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ไม่มี/ไม่ใช่</a:t>
                      </a: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คำอธิบาย/คำตอบ</a:t>
                      </a: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ภารกิจ</a:t>
                      </a:r>
                    </a:p>
                  </a:txBody>
                  <a:tcPr marL="68580" marR="6858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กระบวนการปฏิบัติงาน</a:t>
                      </a:r>
                    </a:p>
                  </a:txBody>
                  <a:tcPr marL="68580" marR="6858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การใช้ทรัพยากร</a:t>
                      </a:r>
                    </a:p>
                  </a:txBody>
                  <a:tcPr marL="68580" marR="6858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สภาพแวดล้อมการดำเนินงาน</a:t>
                      </a:r>
                    </a:p>
                  </a:txBody>
                  <a:tcPr marL="68580" marR="68580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921" name="Group 26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576338489"/>
              </p:ext>
            </p:extLst>
          </p:nvPr>
        </p:nvGraphicFramePr>
        <p:xfrm>
          <a:off x="4643438" y="1500174"/>
          <a:ext cx="3927022" cy="1867536"/>
        </p:xfrm>
        <a:graphic>
          <a:graphicData uri="http://schemas.openxmlformats.org/drawingml/2006/table">
            <a:tbl>
              <a:tblPr/>
              <a:tblGrid>
                <a:gridCol w="1749879"/>
                <a:gridCol w="419971"/>
                <a:gridCol w="494342"/>
                <a:gridCol w="1262830"/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คำถาม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มี/ใช่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ไม่มี/ไม่ใช่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คำอธิบาย/คำตอบ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เงินสดและเงินฝากธนาคาร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ทรัพย์สิน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รายงานการเงิน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0931" name="Group 275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1362839498"/>
              </p:ext>
            </p:extLst>
          </p:nvPr>
        </p:nvGraphicFramePr>
        <p:xfrm>
          <a:off x="571472" y="4117662"/>
          <a:ext cx="3689428" cy="2499360"/>
        </p:xfrm>
        <a:graphic>
          <a:graphicData uri="http://schemas.openxmlformats.org/drawingml/2006/table">
            <a:tbl>
              <a:tblPr/>
              <a:tblGrid>
                <a:gridCol w="1630595"/>
                <a:gridCol w="376080"/>
                <a:gridCol w="501653"/>
                <a:gridCol w="11811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คำถาม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มี/ใช่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ไม่มี/ไม่ใช่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คำอธิบาย/คำตอบ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การวางแผนการผลิต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การดำเนินการผลิต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การบริหารคลังสินค้า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5" name="Text Box 80"/>
          <p:cNvSpPr txBox="1">
            <a:spLocks noChangeArrowheads="1"/>
          </p:cNvSpPr>
          <p:nvPr/>
        </p:nvSpPr>
        <p:spPr bwMode="auto">
          <a:xfrm>
            <a:off x="1714480" y="714356"/>
            <a:ext cx="24003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th-TH" sz="14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แบบสอบถามการควบคุมภายใน </a:t>
            </a:r>
            <a:endParaRPr lang="th-TH" altLang="th-TH" sz="1400" b="1" dirty="0" smtClean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th-TH" sz="1400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ด้าน</a:t>
            </a:r>
            <a:r>
              <a:rPr lang="th-TH" altLang="th-TH" sz="14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การบริหาร</a:t>
            </a:r>
          </a:p>
        </p:txBody>
      </p:sp>
      <p:sp>
        <p:nvSpPr>
          <p:cNvPr id="19546" name="Text Box 176"/>
          <p:cNvSpPr txBox="1">
            <a:spLocks noChangeArrowheads="1"/>
          </p:cNvSpPr>
          <p:nvPr/>
        </p:nvSpPr>
        <p:spPr bwMode="auto">
          <a:xfrm>
            <a:off x="5429256" y="785794"/>
            <a:ext cx="24003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th-TH" sz="14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แบบสอบถามการควบคุมภายใน </a:t>
            </a:r>
            <a:endParaRPr lang="th-TH" altLang="th-TH" sz="1400" b="1" dirty="0" smtClean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th-TH" sz="1400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ด้าน</a:t>
            </a:r>
            <a:r>
              <a:rPr lang="th-TH" altLang="th-TH" sz="14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การเงิน</a:t>
            </a:r>
          </a:p>
        </p:txBody>
      </p:sp>
      <p:graphicFrame>
        <p:nvGraphicFramePr>
          <p:cNvPr id="70936" name="Group 28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473307472"/>
              </p:ext>
            </p:extLst>
          </p:nvPr>
        </p:nvGraphicFramePr>
        <p:xfrm>
          <a:off x="4860472" y="4191448"/>
          <a:ext cx="3565072" cy="2339631"/>
        </p:xfrm>
        <a:graphic>
          <a:graphicData uri="http://schemas.openxmlformats.org/drawingml/2006/table">
            <a:tbl>
              <a:tblPr/>
              <a:tblGrid>
                <a:gridCol w="1591550"/>
                <a:gridCol w="381972"/>
                <a:gridCol w="513864"/>
                <a:gridCol w="1077686"/>
              </a:tblGrid>
              <a:tr h="518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คำถาม</a:t>
                      </a:r>
                    </a:p>
                  </a:txBody>
                  <a:tcPr marL="68580" marR="68580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มี/ใช่</a:t>
                      </a: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ไม่มี/ไม่ใช่</a:t>
                      </a: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คำอธิบาย/คำตอบ</a:t>
                      </a: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0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การบริหารบุคลากร</a:t>
                      </a:r>
                    </a:p>
                  </a:txBody>
                  <a:tcPr marL="68580" marR="68580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6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ระบบสารสนเทศ</a:t>
                      </a:r>
                    </a:p>
                  </a:txBody>
                  <a:tcPr marL="68580" marR="68580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การบริหารพัสดุ</a:t>
                      </a:r>
                    </a:p>
                  </a:txBody>
                  <a:tcPr marL="68580" marR="68580" marT="45695" marB="4569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74" name="Text Box 270"/>
          <p:cNvSpPr txBox="1">
            <a:spLocks noChangeArrowheads="1"/>
          </p:cNvSpPr>
          <p:nvPr/>
        </p:nvSpPr>
        <p:spPr bwMode="auto">
          <a:xfrm>
            <a:off x="1428728" y="3546158"/>
            <a:ext cx="2400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th-TH" sz="14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แบบสอบถามการควบคุมภายใน ด้านการผลิต</a:t>
            </a:r>
          </a:p>
        </p:txBody>
      </p:sp>
      <p:sp>
        <p:nvSpPr>
          <p:cNvPr id="19575" name="Text Box 278"/>
          <p:cNvSpPr txBox="1">
            <a:spLocks noChangeArrowheads="1"/>
          </p:cNvSpPr>
          <p:nvPr/>
        </p:nvSpPr>
        <p:spPr bwMode="auto">
          <a:xfrm>
            <a:off x="5334000" y="3484305"/>
            <a:ext cx="24003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th-TH" sz="14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แบบสอบถามการควบคุมภายใน </a:t>
            </a:r>
            <a:endParaRPr lang="th-TH" altLang="th-TH" sz="1400" b="1" dirty="0" smtClean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h-TH" altLang="th-TH" sz="1400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ด้าน</a:t>
            </a:r>
            <a:r>
              <a:rPr lang="th-TH" altLang="th-TH" sz="14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อื่นๆ</a:t>
            </a:r>
          </a:p>
        </p:txBody>
      </p:sp>
      <p:sp>
        <p:nvSpPr>
          <p:cNvPr id="12" name="วงรี 11"/>
          <p:cNvSpPr/>
          <p:nvPr/>
        </p:nvSpPr>
        <p:spPr>
          <a:xfrm rot="20227825">
            <a:off x="-115773" y="112653"/>
            <a:ext cx="1768091" cy="107157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5988" rIns="0" bIns="35988" anchor="ctr"/>
          <a:lstStyle/>
          <a:p>
            <a:pPr algn="ctr">
              <a:defRPr/>
            </a:pPr>
            <a:r>
              <a:rPr lang="th-TH" b="1" dirty="0">
                <a:solidFill>
                  <a:srgbClr val="00008A"/>
                </a:solidFill>
                <a:latin typeface="FreesiaUPC" pitchFamily="34" charset="-34"/>
                <a:cs typeface="FreesiaUPC" pitchFamily="34" charset="-34"/>
              </a:rPr>
              <a:t>แบบสอบถาม</a:t>
            </a:r>
          </a:p>
          <a:p>
            <a:pPr algn="ctr">
              <a:defRPr/>
            </a:pPr>
            <a:r>
              <a:rPr lang="th-TH" b="1" dirty="0">
                <a:solidFill>
                  <a:srgbClr val="00008A"/>
                </a:solidFill>
                <a:latin typeface="FreesiaUPC" pitchFamily="34" charset="-34"/>
                <a:cs typeface="FreesiaUPC" pitchFamily="34" charset="-34"/>
              </a:rPr>
              <a:t>ภาคผนวก ข </a:t>
            </a: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01B51-935C-45F3-963F-1364094B10B8}" type="slidenum">
              <a:rPr lang="en-US" altLang="th-TH" smtClean="0"/>
              <a:pPr/>
              <a:t>40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xmlns="" val="8535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ยึดหมายเลขภาพนิ่ง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B4A3DA-0EF8-47CC-B5EE-AD5D79EB713D}" type="slidenum">
              <a:rPr lang="en-US" altLang="th-TH" sz="1600">
                <a:latin typeface="TH SarabunPSK" panose="020B0500040200020003" pitchFamily="34" charset="-34"/>
                <a:cs typeface="TH SarabunPSK" panose="020B0500040200020003" pitchFamily="34" charset="-34"/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th-TH" altLang="th-TH" sz="16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2981815"/>
              </p:ext>
            </p:extLst>
          </p:nvPr>
        </p:nvGraphicFramePr>
        <p:xfrm>
          <a:off x="3071802" y="1214422"/>
          <a:ext cx="4773173" cy="2270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405"/>
                <a:gridCol w="1897768"/>
              </a:tblGrid>
              <a:tr h="489145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จุดที่ควรประเมิน</a:t>
                      </a:r>
                      <a:endParaRPr lang="th-TH" sz="1900" dirty="0">
                        <a:solidFill>
                          <a:srgbClr val="0000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64" marR="68564" marT="38559" marB="3855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ความเห็น/คำอธิบาย</a:t>
                      </a:r>
                      <a:endParaRPr lang="th-TH" sz="1900" dirty="0">
                        <a:solidFill>
                          <a:srgbClr val="0000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64" marR="68564" marT="38559" marB="385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79"/>
                    </a:solidFill>
                  </a:tcPr>
                </a:tc>
              </a:tr>
              <a:tr h="1781149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๑. สภาพแวดล้อมของการควบคุม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๒.</a:t>
                      </a:r>
                      <a:r>
                        <a:rPr lang="th-TH" sz="1900" b="1" u="none" baseline="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การประเมินความเสี่ยง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๓. กิจกรรมการควบคุม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๔. สารสนเทศและการสื่อสาร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๕.</a:t>
                      </a:r>
                      <a:r>
                        <a:rPr lang="en-US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1900" b="1" u="none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การติดตามประเมินผล</a:t>
                      </a:r>
                    </a:p>
                  </a:txBody>
                  <a:tcPr marL="68564" marR="68564" marT="38559" marB="38559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3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สรุปว่ากลุ่มงาน/ฝ่ายมีและเป็นอยู่อย่างไรในจุดที่ประเมิน</a:t>
                      </a:r>
                    </a:p>
                  </a:txBody>
                  <a:tcPr marL="68564" marR="68564" marT="38559" marB="3855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3D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8895638"/>
              </p:ext>
            </p:extLst>
          </p:nvPr>
        </p:nvGraphicFramePr>
        <p:xfrm>
          <a:off x="3071802" y="3714752"/>
          <a:ext cx="4726670" cy="2166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392"/>
                <a:gridCol w="1879278"/>
              </a:tblGrid>
              <a:tr h="426423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องค์ประกอบของการควบคุม</a:t>
                      </a:r>
                      <a:endParaRPr lang="th-TH" sz="1600" dirty="0">
                        <a:solidFill>
                          <a:srgbClr val="7030A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79" marR="68579" marT="31346" marB="31346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ผลประเมิน/ข้อสรุป</a:t>
                      </a:r>
                      <a:endParaRPr lang="th-TH" sz="1600" dirty="0">
                        <a:solidFill>
                          <a:srgbClr val="7030A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79" marR="68579" marT="31346" marB="313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B7B7"/>
                    </a:solidFill>
                  </a:tcPr>
                </a:tc>
              </a:tr>
              <a:tr h="1740520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๑</a:t>
                      </a:r>
                      <a:r>
                        <a:rPr lang="en-US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</a:t>
                      </a: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สภาพแวดล้อมของการควบคุม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๒</a:t>
                      </a:r>
                      <a:r>
                        <a:rPr lang="en-US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</a:t>
                      </a: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การประเมินความเสี่ยง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๓</a:t>
                      </a:r>
                      <a:r>
                        <a:rPr lang="en-US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</a:t>
                      </a: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กิจกรรมการควบคุม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๔</a:t>
                      </a:r>
                      <a:r>
                        <a:rPr lang="en-US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</a:t>
                      </a: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สารสนเทศและการสื่อสาร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๕</a:t>
                      </a:r>
                      <a:r>
                        <a:rPr lang="en-US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</a:t>
                      </a:r>
                      <a:r>
                        <a:rPr lang="th-TH" sz="1600" b="1" u="none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การติดตามประเมินผล</a:t>
                      </a:r>
                    </a:p>
                  </a:txBody>
                  <a:tcPr marL="68579" marR="68579" marT="31346" marB="31346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1" dirty="0" smtClean="0">
                          <a:solidFill>
                            <a:srgbClr val="7030A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ประเมินว่าสิ่งที่หน่วยงาน มีและเป็นอยู่เพียงหรือไม่</a:t>
                      </a:r>
                    </a:p>
                  </a:txBody>
                  <a:tcPr marL="68579" marR="68579" marT="31346" marB="313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สี่เหลี่ยมมุมมน 4"/>
          <p:cNvSpPr/>
          <p:nvPr/>
        </p:nvSpPr>
        <p:spPr>
          <a:xfrm>
            <a:off x="936172" y="186994"/>
            <a:ext cx="6777995" cy="714380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>
              <a:defRPr/>
            </a:pPr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การประเมินผลองค์ประกอบการควบคุมภายใน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667035" y="2043735"/>
            <a:ext cx="1768091" cy="107157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5988" rIns="0" bIns="35988" anchor="ctr"/>
          <a:lstStyle/>
          <a:p>
            <a:pPr algn="ctr">
              <a:defRPr/>
            </a:pPr>
            <a:r>
              <a:rPr lang="th-TH" b="1" dirty="0">
                <a:solidFill>
                  <a:srgbClr val="00008A"/>
                </a:solidFill>
                <a:latin typeface="FreesiaUPC" pitchFamily="34" charset="-34"/>
                <a:cs typeface="FreesiaUPC" pitchFamily="34" charset="-34"/>
              </a:rPr>
              <a:t>แบบสอบถาม</a:t>
            </a:r>
          </a:p>
          <a:p>
            <a:pPr algn="ctr">
              <a:defRPr/>
            </a:pPr>
            <a:r>
              <a:rPr lang="th-TH" b="1" dirty="0">
                <a:solidFill>
                  <a:srgbClr val="00008A"/>
                </a:solidFill>
                <a:latin typeface="FreesiaUPC" pitchFamily="34" charset="-34"/>
                <a:cs typeface="FreesiaUPC" pitchFamily="34" charset="-34"/>
              </a:rPr>
              <a:t>ภาคผนวก ก 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664075" y="4685764"/>
            <a:ext cx="1768091" cy="107157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35988" rIns="0" bIns="35988" anchor="ctr"/>
          <a:lstStyle/>
          <a:p>
            <a:pPr algn="ctr">
              <a:defRPr/>
            </a:pPr>
            <a:r>
              <a:rPr lang="th-TH" b="1" dirty="0">
                <a:solidFill>
                  <a:srgbClr val="00008A"/>
                </a:solidFill>
                <a:latin typeface="FreesiaUPC" pitchFamily="34" charset="-34"/>
                <a:cs typeface="FreesiaUPC" pitchFamily="34" charset="-34"/>
              </a:rPr>
              <a:t>แบบ </a:t>
            </a:r>
            <a:r>
              <a:rPr lang="th-TH" b="1" dirty="0" err="1">
                <a:solidFill>
                  <a:srgbClr val="00008A"/>
                </a:solidFill>
                <a:latin typeface="FreesiaUPC" pitchFamily="34" charset="-34"/>
                <a:cs typeface="FreesiaUPC" pitchFamily="34" charset="-34"/>
              </a:rPr>
              <a:t>ปย</a:t>
            </a:r>
            <a:r>
              <a:rPr lang="th-TH" b="1" dirty="0">
                <a:solidFill>
                  <a:srgbClr val="00008A"/>
                </a:solidFill>
                <a:latin typeface="FreesiaUPC" pitchFamily="34" charset="-34"/>
                <a:cs typeface="FreesiaUPC" pitchFamily="34" charset="-34"/>
              </a:rPr>
              <a:t>. ๑</a:t>
            </a:r>
          </a:p>
        </p:txBody>
      </p:sp>
      <p:pic>
        <p:nvPicPr>
          <p:cNvPr id="20514" name="Picture 3" descr="D:\ประเมินความเสี่ยง\ประเมินปี 55\รูปภาพ\rigth_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8384" y="2401351"/>
            <a:ext cx="3429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3" descr="D:\ประเมินความเสี่ยง\ประเมินปี 55\รูปภาพ\rigth_arr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8384" y="4992948"/>
            <a:ext cx="34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5" descr="D:\ประเมินความเสี่ยง\ประเมินปี 55\รูปภาพ\old_edit_un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420620">
            <a:off x="5166463" y="3202755"/>
            <a:ext cx="1719263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18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ตัวยึดหมายเลขภาพนิ่ง 3"/>
          <p:cNvSpPr txBox="1">
            <a:spLocks noGrp="1"/>
          </p:cNvSpPr>
          <p:nvPr/>
        </p:nvSpPr>
        <p:spPr bwMode="auto">
          <a:xfrm>
            <a:off x="6948487" y="6237288"/>
            <a:ext cx="942975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0" tIns="45711" rIns="91420" bIns="45711"/>
          <a:lstStyle/>
          <a:p>
            <a:pPr algn="r">
              <a:defRPr/>
            </a:pPr>
            <a:endParaRPr lang="th-TH" sz="1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1143000" y="1258888"/>
            <a:ext cx="184690" cy="3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1" rIns="91420" bIns="457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ngsana New" panose="02020603050405020304" pitchFamily="18" charset="-34"/>
            </a:endParaRPr>
          </a:p>
        </p:txBody>
      </p:sp>
      <p:sp>
        <p:nvSpPr>
          <p:cNvPr id="82951" name="Rectangle 4"/>
          <p:cNvSpPr>
            <a:spLocks noChangeArrowheads="1"/>
          </p:cNvSpPr>
          <p:nvPr/>
        </p:nvSpPr>
        <p:spPr bwMode="auto">
          <a:xfrm>
            <a:off x="0" y="642918"/>
            <a:ext cx="9144000" cy="120031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1420" tIns="45711" rIns="91420" bIns="45711" anchor="ctr">
            <a:spAutoFit/>
          </a:bodyPr>
          <a:lstStyle/>
          <a:p>
            <a:pPr algn="ctr">
              <a:defRPr/>
            </a:pPr>
            <a:r>
              <a:rPr lang="th-TH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ชื่อ</a:t>
            </a: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หน่วย/ส่วน...../สำนัก........                  </a:t>
            </a:r>
            <a:r>
              <a:rPr lang="th-TH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</a:t>
            </a:r>
            <a:endParaRPr lang="th-TH" sz="2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 eaLnBrk="0" hangingPunct="0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รายงานผลการประเมินองค์ประกอบของการควบคุมภายใน</a:t>
            </a:r>
          </a:p>
          <a:p>
            <a:pPr algn="ctr" eaLnBrk="0" hangingPunct="0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ณ วันที่</a:t>
            </a:r>
            <a:r>
              <a:rPr lang="th-TH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...</a:t>
            </a:r>
            <a:r>
              <a:rPr lang="en-US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30</a:t>
            </a:r>
            <a:r>
              <a:rPr lang="th-TH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...</a:t>
            </a: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เดือน...กันยายน...พ.ศ. </a:t>
            </a:r>
            <a:r>
              <a:rPr lang="en-US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255</a:t>
            </a:r>
            <a:r>
              <a:rPr lang="th-TH" sz="2400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.....</a:t>
            </a:r>
            <a:endParaRPr lang="th-TH" sz="2400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34820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57121027"/>
              </p:ext>
            </p:extLst>
          </p:nvPr>
        </p:nvGraphicFramePr>
        <p:xfrm>
          <a:off x="357158" y="2000240"/>
          <a:ext cx="8458200" cy="4402489"/>
        </p:xfrm>
        <a:graphic>
          <a:graphicData uri="http://schemas.openxmlformats.org/drawingml/2006/table">
            <a:tbl>
              <a:tblPr/>
              <a:tblGrid>
                <a:gridCol w="3786214"/>
                <a:gridCol w="4671986"/>
              </a:tblGrid>
              <a:tr h="10191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องค์ประกอบของการควบคุมภายใน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1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)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74" marR="68574" marT="45008" marB="45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ผลการประเมิน/ข้อสรุป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2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)</a:t>
                      </a:r>
                    </a:p>
                  </a:txBody>
                  <a:tcPr marL="68574" marR="68574" marT="45008" marB="45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035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1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สภาพแวดล้อมการควบคุม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  </a:t>
                      </a: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จากตัวอย่างภาคผนวก  ก หน้า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85 - 96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 (หนังสือแนวทางเล่มเหลือง)</a:t>
                      </a: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17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2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การประเมินความเสี่ยง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  </a:t>
                      </a: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77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3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กิจกรรมการควบคุม</a:t>
                      </a: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225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4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สารสนเทศและการสื่อสาร</a:t>
                      </a: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269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5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การติดตามประเมินผล</a:t>
                      </a:r>
                    </a:p>
                  </a:txBody>
                  <a:tcPr marL="68574" marR="68574" marT="45008" marB="4500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74" marR="68574" marT="45008" marB="450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58082" y="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แบบ </a:t>
            </a:r>
            <a:r>
              <a:rPr lang="th-TH" b="1" dirty="0" err="1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en-US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</a:t>
            </a:r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391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3"/>
          <p:cNvSpPr>
            <a:spLocks noChangeArrowheads="1"/>
          </p:cNvSpPr>
          <p:nvPr/>
        </p:nvSpPr>
        <p:spPr bwMode="auto">
          <a:xfrm>
            <a:off x="783773" y="285752"/>
            <a:ext cx="7434942" cy="4214813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19050" algn="ctr">
            <a:solidFill>
              <a:srgbClr val="4995BC"/>
            </a:solidFill>
            <a:round/>
            <a:headEnd/>
            <a:tailEnd/>
          </a:ln>
        </p:spPr>
        <p:txBody>
          <a:bodyPr lIns="91420" tIns="45711" rIns="91420" bIns="45711" anchor="ctr"/>
          <a:lstStyle/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u="sng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u="sng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b="1" u="sng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ผลการประเมินโดยรวม</a:t>
            </a:r>
          </a:p>
          <a:p>
            <a:pPr>
              <a:defRPr/>
            </a:pPr>
            <a:r>
              <a:rPr lang="th-TH" b="1" dirty="0" err="1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ร.พ</a:t>
            </a:r>
            <a:r>
              <a:rPr lang="th-TH" b="1" dirty="0" smtClean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..............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มีโครงสร้างการควบคุมภายในครบ ๕ องค์ประกอบ มีประสิทธิผลและเพียงพอที่จะทำให้การปฏิบัติงานประสบผลสำเร็จตามวัตถุประสงค์แต่อย่างไรก็ตามมีบางองค์ประกอบที่ต้องปรับปรุงคือ</a:t>
            </a:r>
          </a:p>
          <a:p>
            <a:pPr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>
              <a:defRPr/>
            </a:pPr>
            <a:endParaRPr lang="th-TH" b="1" dirty="0">
              <a:latin typeface="FreesiaUPC" pitchFamily="34" charset="-34"/>
              <a:cs typeface="FreesiaUPC" pitchFamily="34" charset="-34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714744" y="4714884"/>
            <a:ext cx="4893474" cy="18158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20" tIns="45711" rIns="91420" bIns="45711">
            <a:spAutoFit/>
          </a:bodyPr>
          <a:lstStyle/>
          <a:p>
            <a:pPr algn="r"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ลายมือชื่อ............................................</a:t>
            </a:r>
          </a:p>
          <a:p>
            <a:pPr algn="r"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         (.......................................)</a:t>
            </a:r>
          </a:p>
          <a:p>
            <a:pPr algn="r"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ตำแหน่ง..........................................</a:t>
            </a:r>
          </a:p>
          <a:p>
            <a:pPr algn="r"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วันที่.....เดือน.........พ.ศ. .......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1266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2922981"/>
              </p:ext>
            </p:extLst>
          </p:nvPr>
        </p:nvGraphicFramePr>
        <p:xfrm>
          <a:off x="182880" y="60960"/>
          <a:ext cx="8831746" cy="6577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1944"/>
                <a:gridCol w="4389802"/>
              </a:tblGrid>
              <a:tr h="649431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จุดที่ประเมิน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5" marR="68585" marT="37915" marB="37915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ความเห็น/คำอธิบาย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5" marR="68585" marT="37915" marB="3791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</a:tr>
              <a:tr h="5020908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en-US" sz="2400" b="1" u="none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1. </a:t>
                      </a:r>
                      <a:r>
                        <a:rPr lang="th-TH" sz="2400" b="1" u="none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สภาพแวดล้อมของการควบคุม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1.1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ปรัชญาและรูปแบบการทำงานของ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ผู้บริหารของ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ร.พ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1.2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ความซื่อสัตย์และจริยธรรม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1.3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ความรู้ ทักษะ ความสามารถ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1.4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โครงสร้างองค์กร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1.5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การมอบอำนาจและหน้าที่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1.6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นโยบายวิธีบริหารบุคคล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1.7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กลไกการติดตามการตรวจสอบการ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ปฏิบัติงาน</a:t>
                      </a:r>
                    </a:p>
                    <a:p>
                      <a:pPr marL="514350" indent="-514350">
                        <a:buNone/>
                      </a:pPr>
                      <a:endParaRPr lang="en-US" sz="2400" b="1" dirty="0" smtClean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สรุป/วิธีการที่ควรปฏิบัติ..........................................................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..................................................................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ผู้ประเมิน...........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.....</a:t>
                      </a: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................................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ตำแหน่ง................................................ 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5" marR="68585" marT="37915" marB="37915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ผู้บริหาร </a:t>
                      </a:r>
                      <a:r>
                        <a:rPr lang="th-TH" sz="2400" b="1" dirty="0" err="1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ร.พ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. ได้สร้างบรรยากาศของการควบคุมให้เกิดทัศนคติที่ดีต่อการควบคุมภายในโดยมีการกำหนดมาตรฐานจริยธรรม  มีการฝึกอบรมเพื่อให้เกิดทักษะความชำนาญ ในการปฏิบัติงานมีการกำหนดขอบเขตอำนาจหน้าที่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แต่</a:t>
                      </a:r>
                      <a:endParaRPr lang="th-TH" sz="2400" b="1" dirty="0" smtClean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-การฝึกอบรมบุคลากรไม่ตรงกับงานที่ปฏิบัติ การจัดอบรมควรสำรวจความต้องการ และสามารถนำไปใช้ในการปฏิบัติงานได้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มีการกำหนดเกณฑ์การประเมิน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ผลงานแต่ไม่มีการเผยแพร่ให้บุคลากรทราบ</a:t>
                      </a:r>
                    </a:p>
                    <a:p>
                      <a:endParaRPr lang="th-TH" sz="2400" b="1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5" marR="68585" marT="37915" marB="3791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EC"/>
                    </a:solidFill>
                  </a:tcPr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8495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1143000" y="1365250"/>
            <a:ext cx="184664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1800">
              <a:latin typeface="Angsana New" panose="02020603050405020304" pitchFamily="18" charset="-34"/>
            </a:endParaRPr>
          </a:p>
        </p:txBody>
      </p:sp>
      <p:graphicFrame>
        <p:nvGraphicFramePr>
          <p:cNvPr id="43318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979620"/>
              </p:ext>
            </p:extLst>
          </p:nvPr>
        </p:nvGraphicFramePr>
        <p:xfrm>
          <a:off x="1" y="1928802"/>
          <a:ext cx="9144000" cy="4433991"/>
        </p:xfrm>
        <a:graphic>
          <a:graphicData uri="http://schemas.openxmlformats.org/drawingml/2006/table">
            <a:tbl>
              <a:tblPr/>
              <a:tblGrid>
                <a:gridCol w="4637462"/>
                <a:gridCol w="4506538"/>
              </a:tblGrid>
              <a:tr h="446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องค์ประกอบการควบคุมภายใน</a:t>
                      </a:r>
                    </a:p>
                  </a:txBody>
                  <a:tcPr marL="68580" marR="68580" marT="43358" marB="433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ผลการประเมิน/ ข้อสรุป</a:t>
                      </a:r>
                    </a:p>
                  </a:txBody>
                  <a:tcPr marL="68580" marR="68580" marT="43358" marB="433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8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1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. สภาพแวดล้อมการควบคุม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  ผู้บริหารได้สร้างบรรยากาศของการควบคุมให้เกิดทัศนคติที่ดีต่อการควบคุมภายในโดยมีการกำหนดมาตรฐานจริยธรรม   มีการฝึกอบรมเพื่อให้เกิดทักษะความชำนาญในการปฏิบัติงานมีการกำหนดขอบเขตอำนาจหน้าที่</a:t>
                      </a:r>
                    </a:p>
                  </a:txBody>
                  <a:tcPr marL="68580" marR="68580" marT="43358" marB="433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สภาพแวดล้อมการควบคุมในภาพรวมเหมาะสมแต่มีเรื่องที่ต้องปรับปรุงดังนี้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-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 การฝึกอบรมบุคลากรไม่ตรงกับงานที่ปฏิบัติ การจัดอบรมควรสำรวจความต้องการ และสามารถนำไปใช้ในการปฏิบัติงานได้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 มีการกำหนดเกณฑ์การประเมิน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ผลงานแต่ไม่มีการเผยแพร่ให้บุคลากรทราบ</a:t>
                      </a:r>
                    </a:p>
                  </a:txBody>
                  <a:tcPr marL="68580" marR="68580" marT="43358" marB="4335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591" name="Rectangle 4"/>
          <p:cNvSpPr>
            <a:spLocks noChangeArrowheads="1"/>
          </p:cNvSpPr>
          <p:nvPr/>
        </p:nvSpPr>
        <p:spPr bwMode="auto">
          <a:xfrm>
            <a:off x="0" y="428604"/>
            <a:ext cx="9144000" cy="1377700"/>
          </a:xfrm>
          <a:prstGeom prst="rect">
            <a:avLst/>
          </a:prstGeom>
          <a:solidFill>
            <a:srgbClr val="FFDD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216" tIns="42108" rIns="84216" bIns="42108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561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561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56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5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5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5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5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5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561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                 ชื่อ หน่วย/ส่วน............/สำนัก.........               </a:t>
            </a:r>
            <a:endParaRPr lang="th-TH" altLang="th-TH" sz="2800" b="1" dirty="0">
              <a:solidFill>
                <a:srgbClr val="FF0000"/>
              </a:solidFill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รายงานผลการประเมินองค์ประกอบของการควบคุมภายใน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ณ วันที่</a:t>
            </a:r>
            <a:r>
              <a:rPr lang="th-TH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...</a:t>
            </a:r>
            <a:r>
              <a:rPr lang="en-US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30</a:t>
            </a:r>
            <a:r>
              <a:rPr lang="th-TH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...</a:t>
            </a:r>
            <a:r>
              <a: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เดือน..กันยายน.. พ.ศ. </a:t>
            </a:r>
            <a:r>
              <a:rPr lang="en-US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25</a:t>
            </a:r>
            <a:r>
              <a:rPr lang="th-TH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......</a:t>
            </a:r>
            <a:endParaRPr lang="th-TH" altLang="th-TH" sz="2800" b="1" dirty="0">
              <a:solidFill>
                <a:srgbClr val="000000"/>
              </a:solidFill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8188289" y="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err="1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ปย.</a:t>
            </a:r>
            <a:r>
              <a:rPr lang="en-US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1</a:t>
            </a:r>
            <a:endParaRPr lang="th-TH" b="1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291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2E4F93D-1AC8-4A70-927D-C687B07386F1}" type="slidenum">
              <a:rPr lang="en-US" altLang="th-TH" sz="140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th-TH" altLang="th-TH" sz="1400"/>
          </a:p>
        </p:txBody>
      </p:sp>
      <p:sp>
        <p:nvSpPr>
          <p:cNvPr id="2" name="ตัวยึดหมายเลขภาพนิ่ง 1"/>
          <p:cNvSpPr txBox="1">
            <a:spLocks noGrp="1"/>
          </p:cNvSpPr>
          <p:nvPr/>
        </p:nvSpPr>
        <p:spPr bwMode="auto">
          <a:xfrm>
            <a:off x="6172200" y="6248400"/>
            <a:ext cx="14287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4" rIns="91407" bIns="45704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BF50BC01-8F91-4594-9221-1AFA726C269D}" type="slidenum">
              <a:rPr lang="en-US" altLang="th-TH" sz="1000">
                <a:effectLst>
                  <a:outerShdw blurRad="38100" dist="38100" dir="2700000" algn="tl">
                    <a:srgbClr val="FFFFFF"/>
                  </a:outerShdw>
                </a:effectLst>
                <a:cs typeface="Tahoma" panose="020B0604030504040204" pitchFamily="34" charset="0"/>
              </a:rPr>
              <a:pPr algn="r" eaLnBrk="1" hangingPunct="1"/>
              <a:t>46</a:t>
            </a:fld>
            <a:endParaRPr lang="th-TH" altLang="th-TH" sz="1000">
              <a:effectLst>
                <a:outerShdw blurRad="38100" dist="38100" dir="2700000" algn="tl">
                  <a:srgbClr val="FFFFFF"/>
                </a:outerShdw>
              </a:effectLst>
              <a:cs typeface="Tahoma" panose="020B0604030504040204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0137366"/>
              </p:ext>
            </p:extLst>
          </p:nvPr>
        </p:nvGraphicFramePr>
        <p:xfrm>
          <a:off x="108858" y="0"/>
          <a:ext cx="8632371" cy="6492876"/>
        </p:xfrm>
        <a:graphic>
          <a:graphicData uri="http://schemas.openxmlformats.org/drawingml/2006/table">
            <a:tbl>
              <a:tblPr/>
              <a:tblGrid>
                <a:gridCol w="4352316"/>
                <a:gridCol w="4280055"/>
              </a:tblGrid>
              <a:tr h="6636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จุดที่ประเมิน</a:t>
                      </a:r>
                    </a:p>
                  </a:txBody>
                  <a:tcPr marL="68585" marR="6858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ความเห็น/คำอธิบาย</a:t>
                      </a:r>
                    </a:p>
                  </a:txBody>
                  <a:tcPr marL="68585" marR="68585" marT="45716" marB="4571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4FF"/>
                    </a:solidFill>
                  </a:tcPr>
                </a:tc>
              </a:tr>
              <a:tr h="5829182">
                <a:tc>
                  <a:txBody>
                    <a:bodyPr/>
                    <a:lstStyle/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2.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การประเมินความเสี่ยง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2.1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วัตถุประสงค์ระดับกรม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2.2 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วัตถุประสงค์ระดับกิจกรรม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2.3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การระบุปัจจัยเสี่ยง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2.4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การวิเคราะห์ความเสี่ยง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2.5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การกำหนดวิธีการควบคุมเพื่อป้องกันความเสี่ยง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รุป/วิธีการที่ควรปฏิบัติ..................................................................................................................................................................................................................................</a:t>
                      </a:r>
                      <a:endParaRPr kumimoji="0" lang="en-US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ผู้ประเมิน...............................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ตำแหน่ง..............................</a:t>
                      </a:r>
                    </a:p>
                  </a:txBody>
                  <a:tcPr marL="68585" marR="68585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มีการกำหนดวัตถุประสงค์และเป้าหมายของ</a:t>
                      </a:r>
                      <a:r>
                        <a:rPr kumimoji="0" lang="th-TH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ร.พ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  แต่ไม่ได้กำหนดวัตถุประสงค์และเป้าหมายระดับกิจกรรมชัดเจน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ไม่มีกลไกในการระบุความเสี่ยง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จากปัจจัยภายนอกและภายใน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อาจส่งผลให้</a:t>
                      </a:r>
                      <a:r>
                        <a:rPr kumimoji="0" lang="th-TH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ร.พ</a:t>
                      </a:r>
                      <a:r>
                        <a:rPr kumimoji="0" lang="th-TH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.ได้รับความเสียหายทำให้การปฏิบัติงานไม่บรรลุวัตถุประสงค์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5" marR="68585" marT="45716" marB="4571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9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43000" y="1365250"/>
            <a:ext cx="184664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1800">
              <a:latin typeface="Angsana New" panose="02020603050405020304" pitchFamily="18" charset="-34"/>
            </a:endParaRPr>
          </a:p>
        </p:txBody>
      </p:sp>
      <p:graphicFrame>
        <p:nvGraphicFramePr>
          <p:cNvPr id="435227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1434407"/>
              </p:ext>
            </p:extLst>
          </p:nvPr>
        </p:nvGraphicFramePr>
        <p:xfrm>
          <a:off x="214282" y="2500306"/>
          <a:ext cx="8764984" cy="3414322"/>
        </p:xfrm>
        <a:graphic>
          <a:graphicData uri="http://schemas.openxmlformats.org/drawingml/2006/table">
            <a:tbl>
              <a:tblPr/>
              <a:tblGrid>
                <a:gridCol w="4430779"/>
                <a:gridCol w="4334205"/>
              </a:tblGrid>
              <a:tr h="4293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องค์ประกอบการควบคุมภายใน</a:t>
                      </a:r>
                    </a:p>
                  </a:txBody>
                  <a:tcPr marL="68579" marR="68579" marT="42727" marB="42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ผลการประเมิน/ ข้อสรุป</a:t>
                      </a:r>
                    </a:p>
                  </a:txBody>
                  <a:tcPr marL="68579" marR="68579" marT="42727" marB="42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63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 การประเมินความเสี่ยง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มีการกำหนดวัตถุประสงค์และเป้าหมายของ</a:t>
                      </a:r>
                      <a:r>
                        <a:rPr kumimoji="0" 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ร.พ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</a:p>
                  </a:txBody>
                  <a:tcPr marL="68579" marR="68579" marT="42727" marB="42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ไม่ได้กำหนดวัตถุประสงค์และเป้าหมายระดับกิจกรรมชัดเจนไม่มีกลไกในการระบุความเสี่ยง จากปัจจัยภายนอก และภายใน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อาจส่งผลให้ </a:t>
                      </a:r>
                      <a:r>
                        <a:rPr kumimoji="0" 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ร.พ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.ได้รับความ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เสียหายทำให้การปฏิบัติงานไม่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บรรลุวัตถุประสงค์</a:t>
                      </a:r>
                    </a:p>
                  </a:txBody>
                  <a:tcPr marL="68579" marR="68579" marT="42727" marB="42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กลุ่ม 5"/>
          <p:cNvGrpSpPr/>
          <p:nvPr/>
        </p:nvGrpSpPr>
        <p:grpSpPr>
          <a:xfrm>
            <a:off x="0" y="214290"/>
            <a:ext cx="9144000" cy="2020642"/>
            <a:chOff x="0" y="214290"/>
            <a:chExt cx="9144000" cy="2020642"/>
          </a:xfrm>
        </p:grpSpPr>
        <p:sp>
          <p:nvSpPr>
            <p:cNvPr id="26639" name="Rectangle 4"/>
            <p:cNvSpPr>
              <a:spLocks noChangeArrowheads="1"/>
            </p:cNvSpPr>
            <p:nvPr/>
          </p:nvSpPr>
          <p:spPr bwMode="auto">
            <a:xfrm>
              <a:off x="0" y="857232"/>
              <a:ext cx="9144000" cy="1377700"/>
            </a:xfrm>
            <a:prstGeom prst="rect">
              <a:avLst/>
            </a:prstGeom>
            <a:solidFill>
              <a:srgbClr val="F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216" tIns="42108" rIns="84216" bIns="42108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ชื่อ 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หน่วย/ส่วน............/สำนัก......... </a:t>
              </a:r>
              <a:endParaRPr lang="th-TH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รายงาน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ผลการประเมินองค์ประกอบของการควบคุมภายใน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 ณ วันที่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30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เดือน..กันยายน.. พ.ศ. 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25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......</a:t>
              </a:r>
              <a:endPara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  <p:sp>
          <p:nvSpPr>
            <p:cNvPr id="2" name="กล่องข้อความ 1"/>
            <p:cNvSpPr txBox="1"/>
            <p:nvPr/>
          </p:nvSpPr>
          <p:spPr>
            <a:xfrm>
              <a:off x="7858148" y="214290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err="1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ปย.</a:t>
              </a:r>
              <a:r>
                <a:rPr lang="en-US" b="1" dirty="0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1</a:t>
              </a:r>
              <a:endParaRPr lang="th-TH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</p:grp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83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79EFBB7-F082-4056-AD51-743EE5CB81AA}" type="slidenum">
              <a:rPr lang="en-US" altLang="th-TH" sz="1400"/>
              <a:pPr eaLnBrk="1" hangingPunct="1">
                <a:spcBef>
                  <a:spcPct val="0"/>
                </a:spcBef>
                <a:buFontTx/>
                <a:buNone/>
              </a:pPr>
              <a:t>48</a:t>
            </a:fld>
            <a:endParaRPr lang="th-TH" altLang="th-TH" sz="1400"/>
          </a:p>
        </p:txBody>
      </p:sp>
      <p:sp>
        <p:nvSpPr>
          <p:cNvPr id="2" name="ตัวยึดหมายเลขภาพนิ่ง 1"/>
          <p:cNvSpPr txBox="1">
            <a:spLocks noGrp="1"/>
          </p:cNvSpPr>
          <p:nvPr/>
        </p:nvSpPr>
        <p:spPr bwMode="auto">
          <a:xfrm>
            <a:off x="6172200" y="6248400"/>
            <a:ext cx="142875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07" tIns="45704" rIns="91407" bIns="45704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algn="r" eaLnBrk="1" hangingPunct="1"/>
            <a:fld id="{2B14C568-F913-45BF-A4F7-2E632C26A83B}" type="slidenum">
              <a:rPr lang="en-US" altLang="th-TH" sz="1000">
                <a:effectLst>
                  <a:outerShdw blurRad="38100" dist="38100" dir="2700000" algn="tl">
                    <a:srgbClr val="FFFFFF"/>
                  </a:outerShdw>
                </a:effectLst>
                <a:cs typeface="Tahoma" panose="020B0604030504040204" pitchFamily="34" charset="0"/>
              </a:rPr>
              <a:pPr algn="r" eaLnBrk="1" hangingPunct="1"/>
              <a:t>48</a:t>
            </a:fld>
            <a:endParaRPr lang="th-TH" altLang="th-TH" sz="1000">
              <a:effectLst>
                <a:outerShdw blurRad="38100" dist="38100" dir="2700000" algn="tl">
                  <a:srgbClr val="FFFFFF"/>
                </a:outerShdw>
              </a:effectLst>
              <a:cs typeface="Tahoma" panose="020B0604030504040204" pitchFamily="34" charset="0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2146403"/>
              </p:ext>
            </p:extLst>
          </p:nvPr>
        </p:nvGraphicFramePr>
        <p:xfrm>
          <a:off x="76200" y="2"/>
          <a:ext cx="8784772" cy="6882154"/>
        </p:xfrm>
        <a:graphic>
          <a:graphicData uri="http://schemas.openxmlformats.org/drawingml/2006/table">
            <a:tbl>
              <a:tblPr/>
              <a:tblGrid>
                <a:gridCol w="4392386"/>
                <a:gridCol w="4392386"/>
              </a:tblGrid>
              <a:tr h="5805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จุดที่ควรประเมิน</a:t>
                      </a:r>
                    </a:p>
                  </a:txBody>
                  <a:tcPr marL="68577" marR="68577" marT="41832" marB="418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ความเห็น/คำอธิบาย</a:t>
                      </a:r>
                    </a:p>
                  </a:txBody>
                  <a:tcPr marL="68577" marR="68577" marT="41832" marB="418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5F4FF"/>
                    </a:solidFill>
                  </a:tcPr>
                </a:tc>
              </a:tr>
              <a:tr h="5119123">
                <a:tc>
                  <a:txBody>
                    <a:bodyPr/>
                    <a:lstStyle>
                      <a:lvl1pPr marL="514350" indent="-514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9pPr>
                    </a:lstStyle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3. 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กิจกรรมการควบคุม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3.1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กำหนดขึ้นตามผลการประเมินความเสี่ยง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3.2 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บุคลากรทราบและเข้าใจกิจกรรมการควบคุม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3.3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ขอบเขตอำนาจหน้าที่ชัดเจน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3.4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การวิเคราะห์ความเสี่ยง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3.5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มาตรการป้องกันดูแลทรัพย์สินรัดกุมเพียงพอ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3.6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กำหนดบทลงโทษกรณีฝ่าฝืน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kumimoji="0" lang="en-US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3.7 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มีมาตรการติดตามตรวจสอบการปฏิบัติตามกฎหมาย ระเบียบ  ข้อบังคับ ฯลฯ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สรุป/วิธีการที่ควรปฏิบัติ..........................................................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.................................................................</a:t>
                      </a:r>
                      <a:endParaRPr kumimoji="0" lang="en-US" alt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62626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ผู้ประเมิน.....................................</a:t>
                      </a:r>
                    </a:p>
                    <a:p>
                      <a:pPr marL="514350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ตำแหน่ง......................................</a:t>
                      </a:r>
                    </a:p>
                  </a:txBody>
                  <a:tcPr marL="68577" marR="68577" marT="41832" marB="418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Angsana New" pitchFamily="18" charset="-34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นโยบายและวิธีปฏิบัติงานที่ให้ความมั่นใจว่ามีการควบคุมที่ดีในภาพรวมกิจกรรมการควบคุมมีการกำหนดเป็นคำสั่งชัดเจ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แต่ไม่มีการตรวจสอบว่ามีการปฏิบัติตามระบบหรือไม่  ทำให้ความเสี่ยงยังคงมีอยู่และส่งผลให้การปฏิบัติงานไม่บรรลุวัตถุประสงค์ เกิดผลเสียหายต่อ</a:t>
                      </a:r>
                      <a:r>
                        <a:rPr kumimoji="0" lang="th-TH" alt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ร.พ</a:t>
                      </a:r>
                      <a:r>
                        <a:rPr kumimoji="0" lang="th-TH" alt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alt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7" marR="68577" marT="41832" marB="418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7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584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1143000" y="1365250"/>
            <a:ext cx="184664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1800">
              <a:latin typeface="Angsana New" panose="02020603050405020304" pitchFamily="18" charset="-34"/>
            </a:endParaRPr>
          </a:p>
        </p:txBody>
      </p:sp>
      <p:graphicFrame>
        <p:nvGraphicFramePr>
          <p:cNvPr id="43318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475123"/>
              </p:ext>
            </p:extLst>
          </p:nvPr>
        </p:nvGraphicFramePr>
        <p:xfrm>
          <a:off x="285720" y="2143116"/>
          <a:ext cx="8632207" cy="4398434"/>
        </p:xfrm>
        <a:graphic>
          <a:graphicData uri="http://schemas.openxmlformats.org/drawingml/2006/table">
            <a:tbl>
              <a:tblPr/>
              <a:tblGrid>
                <a:gridCol w="4647748"/>
                <a:gridCol w="3984459"/>
              </a:tblGrid>
              <a:tr h="5235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องค์ประกอบการควบคุมภายใน</a:t>
                      </a:r>
                    </a:p>
                  </a:txBody>
                  <a:tcPr marL="68580" marR="68580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ผลการประเมิน/ ข้อสรุป</a:t>
                      </a:r>
                    </a:p>
                  </a:txBody>
                  <a:tcPr marL="68580" marR="68580" marT="45718" marB="4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7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 กิจกรรมการควบคุม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มีนโยบายและวิธีปฏิบัติงานที่ให้ความมั่นใจว่ามีการควบคุมที่ดีในภาพรวมกิจกรรมการควบคุมมีการกำหนดเป็นคำสั่งชัดเจ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กิจกรรมการควบคุมมีการกำหนดเป็นคำสั่งชัดเจน แต่ไม่มีการตรวจสอบว่ามีการปฏิบัติตามระบบหรือไม่  ทำให้ความเสี่ยงยังคงมีอยู่และส่งผลให้ การปฏิบัติงานไม่บรรลุวัตถุประสงค์ซึ่งจะทำให้เกิดผลเสียหายต่อ</a:t>
                      </a:r>
                      <a:r>
                        <a:rPr kumimoji="0" lang="th-TH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ร.พ.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กลุ่ม 5"/>
          <p:cNvGrpSpPr/>
          <p:nvPr/>
        </p:nvGrpSpPr>
        <p:grpSpPr>
          <a:xfrm>
            <a:off x="0" y="0"/>
            <a:ext cx="9144000" cy="1877766"/>
            <a:chOff x="0" y="214290"/>
            <a:chExt cx="9144000" cy="187776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0" y="714356"/>
              <a:ext cx="9144000" cy="1377700"/>
            </a:xfrm>
            <a:prstGeom prst="rect">
              <a:avLst/>
            </a:prstGeom>
            <a:solidFill>
              <a:srgbClr val="F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216" tIns="42108" rIns="84216" bIns="42108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ชื่อ 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หน่วย/ส่วน............/สำนัก......... </a:t>
              </a:r>
              <a:endParaRPr lang="th-TH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รายงาน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ผลการประเมินองค์ประกอบของการควบคุมภายใน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 ณ วันที่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30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เดือน..กันยายน.. พ.ศ. 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25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......</a:t>
              </a:r>
              <a:endPara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  <p:sp>
          <p:nvSpPr>
            <p:cNvPr id="8" name="กล่องข้อความ 1"/>
            <p:cNvSpPr txBox="1"/>
            <p:nvPr/>
          </p:nvSpPr>
          <p:spPr>
            <a:xfrm>
              <a:off x="7858148" y="214290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err="1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ปย.</a:t>
              </a:r>
              <a:r>
                <a:rPr lang="en-US" b="1" dirty="0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1</a:t>
              </a:r>
              <a:endParaRPr lang="th-TH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</p:grp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813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ความเสี่ยงคือ ??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Businessman-on-question-ma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96" y="3724500"/>
            <a:ext cx="4438704" cy="313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1480" y="1137268"/>
            <a:ext cx="8501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ความเสี่ยง (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Risk) </a:t>
            </a:r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หมายถึง โอกาสหรือเหตุการณ์ที่ไม่แน่นอนที่อาจเกิดขึ้นและส่งผลกระทบต่อวัตถุประสงค์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3131347"/>
              </p:ext>
            </p:extLst>
          </p:nvPr>
        </p:nvGraphicFramePr>
        <p:xfrm>
          <a:off x="130628" y="-474745"/>
          <a:ext cx="9013372" cy="7118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9442"/>
                <a:gridCol w="4543930"/>
              </a:tblGrid>
              <a:tr h="458153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จุดที่ประเมิน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8311" marB="38311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ความเห็น/คำอธิบาย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8311" marB="3831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</a:tr>
              <a:tr h="6158569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en-US" sz="2400" b="1" u="none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 </a:t>
                      </a:r>
                      <a:r>
                        <a:rPr lang="th-TH" sz="2400" b="1" u="none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สารสนเทศและการสื่อสาร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4.1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มีระบบสารสนเทศช่วยในการตัดสินใจ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4.2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มีการรวบรวมข้อมูลการดำเนินงาน เป็นปัจจุบัน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4.3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จัดเก็บข้อมูลเป็นหมวดหมู่ครบถ้วนสมบูรณ์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4.4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มีการรายงานข้อมูลที่จำเป็นทั้งในและนอก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4.5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ระบบติดต่อสื่อสารเชื่อถือได้ทันกาล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4.6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มีการสื่อสารพนักงานทุกคนชัดเจน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4.7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มีกลไกการติดตามประเมินผล</a:t>
                      </a:r>
                    </a:p>
                    <a:p>
                      <a:pPr marL="514350" indent="-514350">
                        <a:buNone/>
                      </a:pPr>
                      <a:endParaRPr lang="th-TH" sz="2400" b="1" dirty="0" smtClean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สรุป/วิธีการที่ควรปฏิบัติ..........................................................</a:t>
                      </a:r>
                    </a:p>
                    <a:p>
                      <a:pPr marL="0" indent="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................................................................................................................................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ผู้ประเมิน.......................................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ตำแหน่ง.........................................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8311" marB="38311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ระบบข้อมูลสารสนเทศที่เกี่ยวเนื่องกับการปฏิบัติงานเหมาะสมต่อความต้องการของผู้ใช้และมีการสื่อสารไปยังฝ่ายบริหารและผู้ที่เกี่ยวข้อง</a:t>
                      </a:r>
                      <a:endParaRPr lang="th-TH" sz="2400" b="1" dirty="0" smtClean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endParaRPr lang="th-TH" sz="2400" b="1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8311" marB="383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EC"/>
                    </a:solidFill>
                  </a:tcPr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115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143000" y="1365250"/>
            <a:ext cx="184664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1800">
              <a:latin typeface="Angsana New" panose="02020603050405020304" pitchFamily="18" charset="-34"/>
            </a:endParaRPr>
          </a:p>
        </p:txBody>
      </p:sp>
      <p:graphicFrame>
        <p:nvGraphicFramePr>
          <p:cNvPr id="43318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677105"/>
              </p:ext>
            </p:extLst>
          </p:nvPr>
        </p:nvGraphicFramePr>
        <p:xfrm>
          <a:off x="1" y="2285992"/>
          <a:ext cx="9144000" cy="4164238"/>
        </p:xfrm>
        <a:graphic>
          <a:graphicData uri="http://schemas.openxmlformats.org/drawingml/2006/table">
            <a:tbl>
              <a:tblPr/>
              <a:tblGrid>
                <a:gridCol w="4612647"/>
                <a:gridCol w="4531353"/>
              </a:tblGrid>
              <a:tr h="494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องค์ประกอบการควบคุมภายใน</a:t>
                      </a:r>
                    </a:p>
                  </a:txBody>
                  <a:tcPr marL="68573" marR="6857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ผลการประเมิน/ ข้อสรุป</a:t>
                      </a:r>
                    </a:p>
                  </a:txBody>
                  <a:tcPr marL="68573" marR="6857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670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4.</a:t>
                      </a: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สารสนเทศและการสื่อสาร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ระบบข้อมูลสารสนเทศที่เกี่ยวเนื่องกับการปฏิบัติงานเหมาะสมต่อความต้องการของผู้ใช้และมีการสื่อสารไปยังฝ่ายบริหารและผู้ที่เกี่ยวข้อง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3" marR="6857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ข้อมูลสารสนเทศและการสื่อสารมีความเหมาะสมมีระบบสารสนเทศที่สามารถใช้งานได้ครอบคลุม รวมทั้งจัดหารูปแบบการสื่อสารที่ชัดเจน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3" marR="68573"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กลุ่ม 4"/>
          <p:cNvGrpSpPr/>
          <p:nvPr/>
        </p:nvGrpSpPr>
        <p:grpSpPr>
          <a:xfrm>
            <a:off x="0" y="0"/>
            <a:ext cx="9144000" cy="2020642"/>
            <a:chOff x="0" y="214290"/>
            <a:chExt cx="9144000" cy="202064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857232"/>
              <a:ext cx="9144000" cy="1377700"/>
            </a:xfrm>
            <a:prstGeom prst="rect">
              <a:avLst/>
            </a:prstGeom>
            <a:solidFill>
              <a:srgbClr val="F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216" tIns="42108" rIns="84216" bIns="42108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ชื่อ 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หน่วย/ส่วน............/สำนัก......... </a:t>
              </a:r>
              <a:endParaRPr lang="th-TH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รายงาน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ผลการประเมินองค์ประกอบของการควบคุมภายใน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 ณ วันที่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30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เดือน..กันยายน.. พ.ศ. 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25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......</a:t>
              </a:r>
              <a:endPara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  <p:sp>
          <p:nvSpPr>
            <p:cNvPr id="7" name="กล่องข้อความ 1"/>
            <p:cNvSpPr txBox="1"/>
            <p:nvPr/>
          </p:nvSpPr>
          <p:spPr>
            <a:xfrm>
              <a:off x="7858148" y="214290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err="1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ปย.</a:t>
              </a:r>
              <a:r>
                <a:rPr lang="en-US" b="1" dirty="0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1</a:t>
              </a:r>
              <a:endParaRPr lang="th-TH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</p:grp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099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7935984"/>
              </p:ext>
            </p:extLst>
          </p:nvPr>
        </p:nvGraphicFramePr>
        <p:xfrm>
          <a:off x="-1" y="17466"/>
          <a:ext cx="8839202" cy="678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1"/>
                <a:gridCol w="4419601"/>
              </a:tblGrid>
              <a:tr h="494678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จุดที่ประเมิน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6478" marB="36478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ความเห็น/คำอธิบาย</a:t>
                      </a:r>
                      <a:endParaRPr lang="th-TH" sz="2400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6478" marB="364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4FF"/>
                    </a:solidFill>
                  </a:tcPr>
                </a:tc>
              </a:tr>
              <a:tr h="4959743">
                <a:tc>
                  <a:txBody>
                    <a:bodyPr/>
                    <a:lstStyle/>
                    <a:p>
                      <a:pPr marL="514350" indent="-514350">
                        <a:buNone/>
                      </a:pPr>
                      <a:r>
                        <a:rPr lang="en-US" sz="2400" b="1" u="none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 </a:t>
                      </a:r>
                      <a:r>
                        <a:rPr lang="th-TH" sz="2400" b="1" u="none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การติดตามประเมินผล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5.1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มีการเปรียบเทียบแผนและผลและ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รายงานผล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5.2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ผลการดำเนินงานไม่ได้ตามแผนแก้ไขได้ทัน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5.3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จัดเก็บข้อมูลเป็นหมวดหมู่ครบถ้วน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สมบูรณ์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5.4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กำหนดการติดตามระหว่างปฏิบัติงาน</a:t>
                      </a:r>
                    </a:p>
                    <a:p>
                      <a:pPr marL="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5.5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มีการติดตามตรวจสอบอย่างต่อเนื่องและสม่ำเสมอ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5.6 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การประเมินผลเพียงพอ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 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5.7</a:t>
                      </a:r>
                      <a:r>
                        <a:rPr lang="th-TH" sz="2400" b="1" dirty="0" smtClean="0">
                          <a:solidFill>
                            <a:srgbClr val="0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ติดตามการแก้ไขข้อบกพร่อง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สรุป/วิธีการที่ควรปฏิบัติ......................................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....................................................................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ผู้ประเมิน...............................................</a:t>
                      </a:r>
                    </a:p>
                    <a:p>
                      <a:pPr marL="514350" indent="-514350">
                        <a:buNone/>
                      </a:pPr>
                      <a:r>
                        <a:rPr lang="th-TH" sz="2400" b="1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ตำแหน่ง.................................................</a:t>
                      </a:r>
                      <a:endParaRPr lang="th-TH" sz="2400" b="1" dirty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6478" marB="36478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2400" b="1" dirty="0" smtClean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r>
                        <a:rPr kumimoji="0" lang="th-TH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การติดตามประเมินผลการควบคุมภายในและประเมินคุณภาพการปฏิบัติงานเพื่อติดตามการปฏิบัติตามระบบการควบคุมภายใน แต่ไม่ได้กระทำอย่างต่อเนื่อง</a:t>
                      </a:r>
                      <a:endParaRPr lang="th-TH" sz="2400" b="1" dirty="0">
                        <a:solidFill>
                          <a:srgbClr val="0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9" marR="68579" marT="36478" marB="3647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E7EC"/>
                    </a:solidFill>
                  </a:tcPr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25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291264" y="5386390"/>
            <a:ext cx="1599010" cy="365125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A158D41-D6B6-420E-B7C1-59DA58E6C3B7}" type="slidenum">
              <a:rPr lang="en-US" altLang="th-TH" sz="1400"/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th-TH" altLang="th-TH" sz="140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1143000" y="1365250"/>
            <a:ext cx="184664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7" tIns="45704" rIns="91407" bIns="4570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h-TH" altLang="th-TH" sz="1800">
              <a:latin typeface="Angsana New" panose="02020603050405020304" pitchFamily="18" charset="-34"/>
            </a:endParaRPr>
          </a:p>
        </p:txBody>
      </p:sp>
      <p:graphicFrame>
        <p:nvGraphicFramePr>
          <p:cNvPr id="44134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4663188"/>
              </p:ext>
            </p:extLst>
          </p:nvPr>
        </p:nvGraphicFramePr>
        <p:xfrm>
          <a:off x="0" y="2214554"/>
          <a:ext cx="9144000" cy="4232275"/>
        </p:xfrm>
        <a:graphic>
          <a:graphicData uri="http://schemas.openxmlformats.org/drawingml/2006/table">
            <a:tbl>
              <a:tblPr/>
              <a:tblGrid>
                <a:gridCol w="4594394"/>
                <a:gridCol w="4549606"/>
              </a:tblGrid>
              <a:tr h="521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องค์ประกอบการควบคุมภายใน</a:t>
                      </a:r>
                    </a:p>
                  </a:txBody>
                  <a:tcPr marL="68572" marR="68572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ผลการประเมิน/ ข้อสรุป</a:t>
                      </a:r>
                    </a:p>
                  </a:txBody>
                  <a:tcPr marL="68572" marR="68572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11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. การติดตามประเมินผล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การติดตามประเมินผลการควบคุมภายในและประเมินคุณภาพการปฏิบัติงานเพื่อติดตามการปฏิบัติตามระบบการควบคุมภายใน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2" marR="68572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มีการติดตามประเมินผลแต่ไม่ได้กระทำอย่างต่อเนื่อง ควรแจ้งหลักเกณฑ์การประเมินให้บุคลากรทุกคนทราบ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  <a:defRPr/>
                      </a:pPr>
                      <a:r>
                        <a:rPr kumimoji="0" lang="th-T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eesiaUPC" pitchFamily="34" charset="-34"/>
                          <a:cs typeface="FreesiaUPC" pitchFamily="34" charset="-34"/>
                        </a:rPr>
                        <a:t>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/>
                      </a:pPr>
                      <a:endParaRPr kumimoji="0" lang="th-TH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72" marR="68572"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8" name="กลุ่ม 7"/>
          <p:cNvGrpSpPr/>
          <p:nvPr/>
        </p:nvGrpSpPr>
        <p:grpSpPr>
          <a:xfrm>
            <a:off x="0" y="0"/>
            <a:ext cx="9144000" cy="2020642"/>
            <a:chOff x="0" y="214290"/>
            <a:chExt cx="9144000" cy="2020642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0" y="857232"/>
              <a:ext cx="9144000" cy="1377700"/>
            </a:xfrm>
            <a:prstGeom prst="rect">
              <a:avLst/>
            </a:prstGeom>
            <a:solidFill>
              <a:srgbClr val="FFD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4216" tIns="42108" rIns="84216" bIns="42108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tabLst>
                  <a:tab pos="45561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tabLst>
                  <a:tab pos="455613" algn="l"/>
                </a:tabLs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Angsana New" panose="02020603050405020304" pitchFamily="18" charset="-34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ชื่อ 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หน่วย/ส่วน............/สำนัก......... </a:t>
              </a:r>
              <a:endParaRPr lang="th-TH" altLang="th-TH" sz="2800" b="1" dirty="0" smtClean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รายงาน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ผลการประเมินองค์ประกอบของการควบคุมภายใน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 ณ วันที่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30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</a:t>
              </a:r>
              <a:r>
                <a:rPr lang="th-TH" altLang="th-TH" sz="2800" b="1" dirty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เดือน..กันยายน.. พ.ศ. </a:t>
              </a:r>
              <a:r>
                <a:rPr lang="en-US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25</a:t>
              </a:r>
              <a:r>
                <a:rPr lang="th-TH" altLang="th-TH" sz="2800" b="1" dirty="0" smtClean="0">
                  <a:solidFill>
                    <a:srgbClr val="000000"/>
                  </a:solidFill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......</a:t>
              </a:r>
              <a:endParaRPr lang="th-TH" alt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  <p:sp>
          <p:nvSpPr>
            <p:cNvPr id="10" name="กล่องข้อความ 1"/>
            <p:cNvSpPr txBox="1"/>
            <p:nvPr/>
          </p:nvSpPr>
          <p:spPr>
            <a:xfrm>
              <a:off x="7858148" y="214290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b="1" dirty="0" err="1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ปย.</a:t>
              </a:r>
              <a:r>
                <a:rPr lang="en-US" b="1" dirty="0" smtClean="0">
                  <a:latin typeface="FreesiaUPC" pitchFamily="34" charset="-34"/>
                  <a:ea typeface="Tahoma" panose="020B0604030504040204" pitchFamily="34" charset="0"/>
                  <a:cs typeface="FreesiaUPC" pitchFamily="34" charset="-34"/>
                </a:rPr>
                <a:t>1</a:t>
              </a:r>
              <a:endParaRPr lang="th-TH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844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402772" y="46072"/>
            <a:ext cx="8033656" cy="42148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1" tIns="45707" rIns="0" bIns="45707" anchor="ctr"/>
          <a:lstStyle/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ผลการประเมินโดยรวม</a:t>
            </a:r>
          </a:p>
          <a:p>
            <a:pPr>
              <a:defRPr/>
            </a:pP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สำนัก........มีโครงสร้างการควบคุมภายในครบ </a:t>
            </a: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5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องค์ประกอบ มีประสิทธิผลและเพียงพอที่จะทำให้การปฏิบัติงานประสบผลสำเร็จตามวัตถุประสงค์แต่อย่างไรก็ตามมีบางองค์ประกอบที่ต้องปรับปรุงคือ</a:t>
            </a:r>
          </a:p>
          <a:p>
            <a:pPr>
              <a:defRPr/>
            </a:pPr>
            <a:r>
              <a:rPr lang="th-TH" sz="2400" b="1" dirty="0">
                <a:solidFill>
                  <a:srgbClr val="CC3300"/>
                </a:solidFill>
                <a:latin typeface="FreesiaUPC" pitchFamily="34" charset="-34"/>
                <a:cs typeface="FreesiaUPC" pitchFamily="34" charset="-34"/>
              </a:rPr>
              <a:t>- การฝึกอบรม/การเผยแพร่หลักเกณฑ์การประเมินผล</a:t>
            </a:r>
            <a:r>
              <a:rPr lang="en-US" sz="2400" b="1" dirty="0">
                <a:solidFill>
                  <a:srgbClr val="CC33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CC3300"/>
                </a:solidFill>
                <a:latin typeface="FreesiaUPC" pitchFamily="34" charset="-34"/>
                <a:cs typeface="FreesiaUPC" pitchFamily="34" charset="-34"/>
              </a:rPr>
              <a:t>ให้อธิบายว่า</a:t>
            </a:r>
          </a:p>
          <a:p>
            <a:pPr>
              <a:defRPr/>
            </a:pPr>
            <a:r>
              <a:rPr lang="th-TH" sz="2400" b="1" dirty="0">
                <a:solidFill>
                  <a:srgbClr val="CC3300"/>
                </a:solidFill>
                <a:latin typeface="FreesiaUPC" pitchFamily="34" charset="-34"/>
                <a:cs typeface="FreesiaUPC" pitchFamily="34" charset="-34"/>
              </a:rPr>
              <a:t>   จะแก้ไขอย่างไร</a:t>
            </a:r>
          </a:p>
          <a:p>
            <a:pPr>
              <a:buClr>
                <a:schemeClr val="hlink"/>
              </a:buClr>
              <a:buSzPct val="70000"/>
              <a:buFontTx/>
              <a:buChar char="-"/>
              <a:defRPr/>
            </a:pPr>
            <a:r>
              <a:rPr lang="th-TH" sz="2400" b="1" dirty="0">
                <a:solidFill>
                  <a:srgbClr val="CC3300"/>
                </a:solidFill>
                <a:latin typeface="FreesiaUPC" pitchFamily="34" charset="-34"/>
                <a:cs typeface="FreesiaUPC" pitchFamily="34" charset="-34"/>
              </a:rPr>
              <a:t>- การระบุความเสี่ยงจากปัจจัยภายนอกและภายในให้อธิบายว่าจะแก้ไข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th-TH" sz="2400" b="1" dirty="0">
                <a:solidFill>
                  <a:srgbClr val="CC3300"/>
                </a:solidFill>
                <a:latin typeface="FreesiaUPC" pitchFamily="34" charset="-34"/>
                <a:cs typeface="FreesiaUPC" pitchFamily="34" charset="-34"/>
              </a:rPr>
              <a:t>   อย่างไร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th-TH" sz="2400" b="1" dirty="0">
                <a:solidFill>
                  <a:srgbClr val="CC3300"/>
                </a:solidFill>
                <a:latin typeface="FreesiaUPC" pitchFamily="34" charset="-34"/>
                <a:cs typeface="FreesiaUPC" pitchFamily="34" charset="-34"/>
              </a:rPr>
              <a:t>- ไม่มีการตรวจสอบว่ามีการปฏิบัติตามระบบให้อธิบายว่าจะแก้ไขอย่างไร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defRPr/>
            </a:pPr>
            <a:endParaRPr lang="th-TH" sz="3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5780" name="TextBox 4"/>
          <p:cNvSpPr txBox="1">
            <a:spLocks noChangeArrowheads="1"/>
          </p:cNvSpPr>
          <p:nvPr/>
        </p:nvSpPr>
        <p:spPr bwMode="auto">
          <a:xfrm>
            <a:off x="3929058" y="4572008"/>
            <a:ext cx="4639702" cy="18158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91414" tIns="45707" rIns="91414" bIns="45707">
            <a:spAutoFit/>
          </a:bodyPr>
          <a:lstStyle>
            <a:lvl1pPr eaLnBrk="0" hangingPunct="0"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1pPr>
            <a:lvl2pPr marL="742950" indent="-285750" eaLnBrk="0" hangingPunct="0"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2pPr>
            <a:lvl3pPr marL="1143000" indent="-228600" eaLnBrk="0" hangingPunct="0"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3pPr>
            <a:lvl4pPr marL="1600200" indent="-228600" eaLnBrk="0" hangingPunct="0"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4pPr>
            <a:lvl5pPr marL="2057400" indent="-228600" eaLnBrk="0" hangingPunct="0"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Arial" pitchFamily="34" charset="0"/>
                <a:cs typeface="TH SarabunIT๙" pitchFamily="34" charset="-34"/>
              </a:defRPr>
            </a:lvl9pPr>
          </a:lstStyle>
          <a:p>
            <a:pPr eaLnBrk="1" hangingPunct="1">
              <a:defRPr/>
            </a:pPr>
            <a:r>
              <a:rPr lang="th-TH" sz="2800" b="1" dirty="0">
                <a:solidFill>
                  <a:srgbClr val="000000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ลายมือชื่อ............................................</a:t>
            </a:r>
          </a:p>
          <a:p>
            <a:pPr eaLnBrk="1" hangingPunct="1">
              <a:defRPr/>
            </a:pPr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         (.......................................)</a:t>
            </a:r>
          </a:p>
          <a:p>
            <a:pPr eaLnBrk="1" hangingPunct="1">
              <a:defRPr/>
            </a:pPr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ตำแหน่ง................................................</a:t>
            </a:r>
          </a:p>
          <a:p>
            <a:pPr eaLnBrk="1" hangingPunct="1">
              <a:defRPr/>
            </a:pPr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วันที่...........เดือน..............</a:t>
            </a:r>
            <a:r>
              <a:rPr lang="th-TH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พ.ศ</a:t>
            </a:r>
            <a:r>
              <a:rPr lang="th-TH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.........</a:t>
            </a: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024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9743" y="119365"/>
            <a:ext cx="8512629" cy="1109662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ชื่อหน่วยรับตรวจ/ส่วนงานย่อย</a:t>
            </a:r>
          </a:p>
          <a:p>
            <a:pPr algn="ctr">
              <a:defRPr/>
            </a:pPr>
            <a:r>
              <a:rPr lang="th-TH" sz="2400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รายงานผลการประเมินองค์ประกอบของการควบคุมภายใน</a:t>
            </a:r>
          </a:p>
          <a:p>
            <a:pPr algn="ctr">
              <a:defRPr/>
            </a:pPr>
            <a:r>
              <a:rPr lang="th-TH" sz="2400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ณ วันที่.................. เดือน................. พ.ศ. ..................</a:t>
            </a:r>
            <a:endParaRPr lang="th-TH" sz="24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5429" y="1352712"/>
            <a:ext cx="8033657" cy="3214687"/>
            <a:chOff x="576" y="1392"/>
            <a:chExt cx="4656" cy="2025"/>
          </a:xfrm>
        </p:grpSpPr>
        <p:sp>
          <p:nvSpPr>
            <p:cNvPr id="119819" name="Rectangle 5"/>
            <p:cNvSpPr>
              <a:spLocks noChangeArrowheads="1"/>
            </p:cNvSpPr>
            <p:nvPr/>
          </p:nvSpPr>
          <p:spPr bwMode="auto">
            <a:xfrm>
              <a:off x="576" y="1797"/>
              <a:ext cx="2475" cy="1620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533400" indent="-533400"/>
              <a:r>
                <a:rPr lang="th-TH" sz="2400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1</a:t>
              </a:r>
              <a:r>
                <a:rPr lang="th-TH" sz="2400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. </a:t>
              </a:r>
              <a:r>
                <a:rPr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สภาพแวดล้อมของการควบคุม</a:t>
              </a:r>
            </a:p>
            <a:p>
              <a:pPr marL="533400" indent="-533400"/>
              <a:r>
                <a:rPr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2. การประเมินความเสี่ยง</a:t>
              </a:r>
            </a:p>
            <a:p>
              <a:pPr marL="533400" indent="-533400"/>
              <a:r>
                <a:rPr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3. กิจการรมการควบคุม</a:t>
              </a:r>
            </a:p>
            <a:p>
              <a:pPr marL="533400" indent="-533400"/>
              <a:r>
                <a:rPr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4. สารสนเทศและการสื่อสาร</a:t>
              </a:r>
            </a:p>
            <a:p>
              <a:pPr marL="533400" indent="-533400"/>
              <a:r>
                <a:rPr lang="th-TH" sz="2400" b="1" dirty="0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 5. การติดตามประเมินผล</a:t>
              </a:r>
            </a:p>
          </p:txBody>
        </p:sp>
        <p:sp>
          <p:nvSpPr>
            <p:cNvPr id="119820" name="Rectangle 6"/>
            <p:cNvSpPr>
              <a:spLocks noChangeArrowheads="1"/>
            </p:cNvSpPr>
            <p:nvPr/>
          </p:nvSpPr>
          <p:spPr bwMode="auto">
            <a:xfrm>
              <a:off x="3051" y="1797"/>
              <a:ext cx="2181" cy="16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 sz="240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sp>
          <p:nvSpPr>
            <p:cNvPr id="119821" name="Rectangle 7"/>
            <p:cNvSpPr>
              <a:spLocks noChangeArrowheads="1"/>
            </p:cNvSpPr>
            <p:nvPr/>
          </p:nvSpPr>
          <p:spPr bwMode="auto">
            <a:xfrm>
              <a:off x="576" y="1392"/>
              <a:ext cx="2475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องค์ประกอบการควบคุมภายใน</a:t>
              </a:r>
            </a:p>
          </p:txBody>
        </p:sp>
        <p:sp>
          <p:nvSpPr>
            <p:cNvPr id="119822" name="Rectangle 8"/>
            <p:cNvSpPr>
              <a:spLocks noChangeArrowheads="1"/>
            </p:cNvSpPr>
            <p:nvPr/>
          </p:nvSpPr>
          <p:spPr bwMode="auto">
            <a:xfrm>
              <a:off x="3051" y="1392"/>
              <a:ext cx="2181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th-TH" sz="2400" b="1">
                  <a:solidFill>
                    <a:srgbClr val="000000"/>
                  </a:solidFill>
                  <a:latin typeface="FreesiaUPC" pitchFamily="34" charset="-34"/>
                  <a:cs typeface="FreesiaUPC" pitchFamily="34" charset="-34"/>
                </a:rPr>
                <a:t>ผลการประเมิน/ข้อสรุป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6942" y="4614306"/>
            <a:ext cx="8281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ผลการประเมินโดยรวม</a:t>
            </a:r>
          </a:p>
          <a:p>
            <a:r>
              <a:rPr lang="th-TH" sz="2000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th-TH" sz="2000" b="1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5643578"/>
            <a:ext cx="4241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ชื่อผู้รายงาน.........................................................................</a:t>
            </a:r>
          </a:p>
          <a:p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        (ชื่อหัวหน้าหน่วยรับตรวจ/หัวหน้าหน่วยงานย่อย</a:t>
            </a:r>
          </a:p>
          <a:p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ตำแหน่ง................................................................................</a:t>
            </a:r>
          </a:p>
          <a:p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วันที่.................. เดือน ........................ พ.ศ. ........................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9762" y="0"/>
            <a:ext cx="1664238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th-TH" sz="2400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แบบ </a:t>
            </a:r>
            <a:r>
              <a:rPr lang="th-TH" sz="2400" dirty="0" err="1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th-TH" sz="2400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๑/ปอ.๒</a:t>
            </a:r>
          </a:p>
        </p:txBody>
      </p:sp>
      <p:sp>
        <p:nvSpPr>
          <p:cNvPr id="13" name="ตัวยึดหมายเลขภาพนิ่ง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56710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1435142"/>
              </p:ext>
            </p:extLst>
          </p:nvPr>
        </p:nvGraphicFramePr>
        <p:xfrm>
          <a:off x="266701" y="1314450"/>
          <a:ext cx="8877300" cy="4084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1535"/>
                <a:gridCol w="1249472"/>
                <a:gridCol w="1239396"/>
                <a:gridCol w="1400618"/>
                <a:gridCol w="1219243"/>
                <a:gridCol w="1178937"/>
                <a:gridCol w="10680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กระบวนการปฏิบัติ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งาน/โครงการ/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กิจกรรม/ด้านของ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งานที่ประเมินและ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วัตถุประสงค์ของ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การควบคุม</a:t>
                      </a:r>
                      <a:endParaRPr lang="en-US" sz="1600" b="1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</a:t>
                      </a:r>
                      <a:r>
                        <a:rPr lang="en-US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1)</a:t>
                      </a:r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การควบคุมที่มีอยู่</a:t>
                      </a: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(2)</a:t>
                      </a:r>
                    </a:p>
                    <a:p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en-US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การประเมินผล การควบคุม</a:t>
                      </a: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(3)</a:t>
                      </a:r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ความเสี่ยงที่ยังมีอยู่</a:t>
                      </a: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(4)</a:t>
                      </a:r>
                    </a:p>
                    <a:p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การปรับปรุงการควบคุม</a:t>
                      </a: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(5)</a:t>
                      </a:r>
                    </a:p>
                    <a:p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กำหนดเสร็จ/ผู้รับผิดชอบ</a:t>
                      </a: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(6)</a:t>
                      </a:r>
                    </a:p>
                    <a:p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หมายเหตุ</a:t>
                      </a: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FF00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(7)</a:t>
                      </a:r>
                    </a:p>
                    <a:p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FF3399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กิจกรรม</a:t>
                      </a:r>
                      <a:r>
                        <a:rPr lang="th-TH" sz="1600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การตรวจรับพัสดุ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600" dirty="0" smtClean="0">
                        <a:solidFill>
                          <a:srgbClr val="FF3399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FF3399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วัตถุประสงค์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เพื่อให้ได้รับพัสดุถูกต้อง ครบถ้วน ภายในเวลาที่กำหนด และเป็นไปตามระเบียบฯ พัสดุ</a:t>
                      </a:r>
                    </a:p>
                    <a:p>
                      <a:pPr algn="l"/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1600" dirty="0" smtClean="0">
                        <a:solidFill>
                          <a:srgbClr val="0000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คู่มือการปฏิบัติงาน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 eaLnBrk="0" hangingPunct="0">
                        <a:buFont typeface="Arial" pitchFamily="34" charset="0"/>
                        <a:buNone/>
                      </a:pPr>
                      <a:endParaRPr lang="th-TH" sz="1600" dirty="0" smtClean="0">
                        <a:solidFill>
                          <a:srgbClr val="FF3399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l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3399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มีการควบคุม</a:t>
                      </a:r>
                    </a:p>
                    <a:p>
                      <a:pPr algn="l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3399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แต่ไม่เพียงพอ</a:t>
                      </a:r>
                    </a:p>
                    <a:p>
                      <a:pPr algn="l" eaLnBrk="0" hangingPunct="0">
                        <a:buFont typeface="Arial" pitchFamily="34" charset="0"/>
                        <a:buNone/>
                      </a:pPr>
                      <a:r>
                        <a:rPr lang="th-TH" sz="1600" dirty="0" smtClean="0">
                          <a:solidFill>
                            <a:srgbClr val="FF3399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เนื่องจาก.........</a:t>
                      </a:r>
                      <a:endParaRPr lang="th-TH" sz="1600" dirty="0">
                        <a:solidFill>
                          <a:srgbClr val="FF3399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1600" dirty="0" smtClean="0">
                        <a:solidFill>
                          <a:srgbClr val="0000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พัสดุมีคุณภาพต่ำ ไม่ได้มาตรฐาน</a:t>
                      </a:r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1600" dirty="0" smtClean="0">
                        <a:solidFill>
                          <a:srgbClr val="0000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จัดทำทะเบียนประวัติการใช้งาน</a:t>
                      </a:r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1600" dirty="0" smtClean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th-TH" sz="160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๓๑</a:t>
                      </a:r>
                      <a:r>
                        <a:rPr lang="th-TH" sz="1600" baseline="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มีนาคม ๒๕๖๑/</a:t>
                      </a:r>
                    </a:p>
                    <a:p>
                      <a:pPr algn="l"/>
                      <a:r>
                        <a:rPr lang="th-TH" sz="1600" baseline="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นางสาวมุ่งมั่น</a:t>
                      </a:r>
                    </a:p>
                    <a:p>
                      <a:pPr algn="l"/>
                      <a:endParaRPr lang="th-TH" sz="1600" dirty="0">
                        <a:solidFill>
                          <a:srgbClr val="0000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1600" dirty="0">
                        <a:solidFill>
                          <a:srgbClr val="FFFF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47825" y="142854"/>
            <a:ext cx="6101854" cy="101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3" rIns="91424" bIns="45713">
            <a:spAutoFit/>
          </a:bodyPr>
          <a:lstStyle/>
          <a:p>
            <a:pPr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ชื่อส่วนงานย่อย</a:t>
            </a:r>
            <a:r>
              <a:rPr lang="th-TH" sz="2000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.................................</a:t>
            </a:r>
            <a:endParaRPr lang="th-TH" sz="2000" b="1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รายงานการประเมินผลและการปรับปรุงการควบคุมภายใน</a:t>
            </a:r>
          </a:p>
          <a:p>
            <a:pPr algn="ctr"/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สำหรับปีสิ้นสุดวันที่  </a:t>
            </a:r>
            <a:r>
              <a:rPr lang="en-US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30 </a:t>
            </a:r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เดือน   กันยายน   พ.ศ. </a:t>
            </a:r>
            <a:r>
              <a:rPr lang="en-US" sz="2000" b="1" dirty="0" smtClean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25....</a:t>
            </a:r>
            <a:endParaRPr lang="th-TH" sz="2000" b="1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4" name="WordArt 32"/>
          <p:cNvSpPr>
            <a:spLocks noChangeArrowheads="1" noChangeShapeType="1" noTextEdit="1"/>
          </p:cNvSpPr>
          <p:nvPr/>
        </p:nvSpPr>
        <p:spPr bwMode="auto">
          <a:xfrm rot="-1827574">
            <a:off x="157087" y="168845"/>
            <a:ext cx="1392815" cy="5794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ตัวอย่าง</a:t>
            </a:r>
          </a:p>
        </p:txBody>
      </p:sp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7753178" y="301792"/>
            <a:ext cx="1176539" cy="430887"/>
          </a:xfrm>
          <a:prstGeom prst="rect">
            <a:avLst/>
          </a:prstGeom>
          <a:gradFill rotWithShape="1">
            <a:gsLst>
              <a:gs pos="0">
                <a:srgbClr val="FFEBFF"/>
              </a:gs>
              <a:gs pos="100000">
                <a:srgbClr val="CC99FF"/>
              </a:gs>
            </a:gsLst>
            <a:lin ang="2700000" scaled="1"/>
          </a:gradFill>
          <a:ln w="9525">
            <a:solidFill>
              <a:srgbClr val="CC99FF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แบบ </a:t>
            </a:r>
            <a:r>
              <a:rPr lang="th-TH" sz="2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ปย</a:t>
            </a:r>
            <a:r>
              <a:rPr lang="th-TH" sz="22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. 2</a:t>
            </a: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5562258" y="5575317"/>
            <a:ext cx="31051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ชื่อผู้รายงาน..............................</a:t>
            </a:r>
          </a:p>
          <a:p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ตำแหน่ง...................................</a:t>
            </a:r>
          </a:p>
          <a:p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วันที่....... เดือน............</a:t>
            </a:r>
            <a:r>
              <a:rPr lang="th-TH" sz="1800" b="1" dirty="0" err="1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พ.ศ</a:t>
            </a:r>
            <a:r>
              <a:rPr lang="th-TH" sz="18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......</a:t>
            </a: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2583755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7715" y="400111"/>
            <a:ext cx="8926285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16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              ชื่อส่วนงานย่อย.......................................</a:t>
            </a:r>
            <a:endParaRPr lang="en-US" sz="16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lvl="0" algn="ctr" eaLnBrk="0" hangingPunct="0"/>
            <a:r>
              <a:rPr lang="th-TH" sz="16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รายงานผลการติดตาม รายงานการประเมินผลและการปรับปรุงการควบคุมภายใน</a:t>
            </a:r>
            <a:r>
              <a:rPr lang="en-US" sz="16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- </a:t>
            </a:r>
            <a:r>
              <a:rPr lang="th-TH" sz="16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ระดับส่วนงานย่อย</a:t>
            </a:r>
            <a:r>
              <a:rPr lang="en-US" sz="16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(</a:t>
            </a:r>
            <a:r>
              <a:rPr lang="th-TH" sz="1600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รอบ................เดือน)</a:t>
            </a:r>
          </a:p>
          <a:p>
            <a:pPr lvl="0" algn="ctr" eaLnBrk="0" hangingPunct="0"/>
            <a:r>
              <a:rPr lang="th-TH" sz="16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สำหรับปีสิ้นสุดวันที่ 30 กันยายน พ.ศ. .................</a:t>
            </a:r>
            <a:endParaRPr lang="th-TH" sz="16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946" y="0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</a:t>
            </a:r>
            <a:r>
              <a:rPr lang="th-TH" sz="16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แบบติดตาม </a:t>
            </a:r>
            <a:r>
              <a:rPr lang="th-TH" sz="1600" dirty="0" err="1">
                <a:latin typeface="FreesiaUPC" pitchFamily="34" charset="-34"/>
                <a:ea typeface="Tahoma" pitchFamily="34" charset="0"/>
                <a:cs typeface="FreesiaUPC" pitchFamily="34" charset="-34"/>
              </a:rPr>
              <a:t>ปย.</a:t>
            </a:r>
            <a:r>
              <a:rPr lang="th-TH" sz="1600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endParaRPr lang="th-TH" sz="1600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3063708"/>
              </p:ext>
            </p:extLst>
          </p:nvPr>
        </p:nvGraphicFramePr>
        <p:xfrm>
          <a:off x="97972" y="1231107"/>
          <a:ext cx="8610601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401"/>
                <a:gridCol w="996268"/>
                <a:gridCol w="996268"/>
                <a:gridCol w="996268"/>
                <a:gridCol w="1067429"/>
                <a:gridCol w="996268"/>
                <a:gridCol w="987374"/>
                <a:gridCol w="10763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กระบวนการปฏิบัติงาน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/ </a:t>
                      </a:r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โครงการ / กิจกรรม / ด้านของงานที่ประเมินและวัตถุประสงค์ของการควบคุม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</a:t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1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การควบคุมที่มีอยู่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2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การประเมินผลการควบคุม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3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ความเสี่ยงที่ยังมีอยู่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4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การปรับปรุงการควบคุม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5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กำหนดเสร็จ / ผู้รับผิดชอบ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6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สถานะดำเนินการ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/>
                      </a:r>
                      <a:b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</a:br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endParaRPr kumimoji="0" lang="th-TH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7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วิธีการติดตามและสรุปผลการประเมิน</a:t>
                      </a:r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/ </a:t>
                      </a:r>
                      <a:r>
                        <a:rPr kumimoji="0" lang="th-TH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ข้อคิดเห็น</a:t>
                      </a:r>
                    </a:p>
                    <a:p>
                      <a:pPr algn="ctr"/>
                      <a:endParaRPr kumimoji="0" lang="en-US" sz="1400" b="1" kern="1200" dirty="0" smtClean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rgbClr val="9933FF"/>
                          </a:solidFill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8</a:t>
                      </a:r>
                      <a:endParaRPr lang="th-TH" sz="1400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rgbClr val="B9FFD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b="0" dirty="0">
                        <a:solidFill>
                          <a:srgbClr val="9933FF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9972433"/>
              </p:ext>
            </p:extLst>
          </p:nvPr>
        </p:nvGraphicFramePr>
        <p:xfrm>
          <a:off x="214282" y="4500570"/>
          <a:ext cx="4572032" cy="1828800"/>
        </p:xfrm>
        <a:graphic>
          <a:graphicData uri="http://schemas.openxmlformats.org/drawingml/2006/table">
            <a:tbl>
              <a:tblPr/>
              <a:tblGrid>
                <a:gridCol w="2672420"/>
                <a:gridCol w="1899612"/>
              </a:tblGrid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สถานะดำเนินการ</a:t>
                      </a:r>
                      <a:endParaRPr lang="en-US" sz="2400" dirty="0">
                        <a:solidFill>
                          <a:srgbClr val="00B050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  *</a:t>
                      </a:r>
                      <a:r>
                        <a:rPr lang="en-US" sz="2400" b="1" baseline="0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= </a:t>
                      </a:r>
                      <a:r>
                        <a:rPr lang="th-TH" sz="2400" b="1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ดำเนินการ</a:t>
                      </a:r>
                      <a:r>
                        <a:rPr lang="th-TH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เสร็จแล้ว</a:t>
                      </a:r>
                      <a:endParaRPr lang="en-US" sz="2400" dirty="0">
                        <a:solidFill>
                          <a:srgbClr val="00B050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  <a:sym typeface="Wingdings"/>
                        </a:rPr>
                        <a:t>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= </a:t>
                      </a:r>
                      <a:r>
                        <a:rPr lang="th-TH" sz="2400" b="1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ดำเนินการแล้วเสร็จล่าช้ากว่าที่กำหนด</a:t>
                      </a:r>
                      <a:endParaRPr lang="en-US" sz="2400" dirty="0">
                        <a:solidFill>
                          <a:srgbClr val="00B050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  <a:sym typeface="Wingdings"/>
                        </a:rPr>
                        <a:t>  </a:t>
                      </a: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= </a:t>
                      </a:r>
                      <a:r>
                        <a:rPr lang="th-TH" sz="2400" b="1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ยังไม่ได้ดำเนินการ</a:t>
                      </a:r>
                      <a:endParaRPr lang="en-US" sz="2400" dirty="0">
                        <a:solidFill>
                          <a:srgbClr val="00B050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 0 = </a:t>
                      </a:r>
                      <a:r>
                        <a:rPr lang="th-TH" sz="2400" b="1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อยู่ระหว่างดำเนินการ</a:t>
                      </a:r>
                      <a:endParaRPr lang="en-US" sz="2400" dirty="0">
                        <a:solidFill>
                          <a:srgbClr val="00B050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B050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0346397"/>
              </p:ext>
            </p:extLst>
          </p:nvPr>
        </p:nvGraphicFramePr>
        <p:xfrm>
          <a:off x="5357818" y="4429132"/>
          <a:ext cx="3786182" cy="2043851"/>
        </p:xfrm>
        <a:graphic>
          <a:graphicData uri="http://schemas.openxmlformats.org/drawingml/2006/table">
            <a:tbl>
              <a:tblPr/>
              <a:tblGrid>
                <a:gridCol w="3786182"/>
              </a:tblGrid>
              <a:tr h="425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ผู้รายงาน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...........................................................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(..........................................................)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ตำแหน่ง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...........................................................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3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  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วันที่.............เดือน...........................</a:t>
                      </a:r>
                      <a:r>
                        <a:rPr lang="th-TH" sz="2000" b="1" dirty="0" err="1">
                          <a:solidFill>
                            <a:schemeClr val="bg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พ.ศ</a:t>
                      </a: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................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66108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5943" y="121695"/>
            <a:ext cx="85017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              ชื่อหน่วยรับตรวจ..........................................................................</a:t>
            </a:r>
            <a:r>
              <a:rPr lang="en-US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</a:t>
            </a:r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   แบบ ปอ ๓</a:t>
            </a:r>
            <a:endParaRPr lang="en-US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รายงานแผนการปรับปรุงการควบคุมภายใน</a:t>
            </a:r>
            <a:endParaRPr lang="en-US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2000" b="1" dirty="0"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ณ วันที่............. เดือน.................พ.ศ. .................</a:t>
            </a:r>
            <a:endParaRPr lang="th-TH" sz="2000" dirty="0">
              <a:latin typeface="FreesiaUPC" pitchFamily="34" charset="-34"/>
              <a:ea typeface="Tahoma" panose="020B0604030504040204" pitchFamily="34" charset="0"/>
              <a:cs typeface="FreesiaUPC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4105640"/>
              </p:ext>
            </p:extLst>
          </p:nvPr>
        </p:nvGraphicFramePr>
        <p:xfrm>
          <a:off x="198120" y="1285860"/>
          <a:ext cx="8786842" cy="5362956"/>
        </p:xfrm>
        <a:graphic>
          <a:graphicData uri="http://schemas.openxmlformats.org/drawingml/2006/table">
            <a:tbl>
              <a:tblPr/>
              <a:tblGrid>
                <a:gridCol w="1823686"/>
                <a:gridCol w="1284099"/>
                <a:gridCol w="1654056"/>
                <a:gridCol w="1849013"/>
                <a:gridCol w="1300987"/>
                <a:gridCol w="875001"/>
              </a:tblGrid>
              <a:tr h="130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กระบวนการปฏิบัติงาน/โครงการ/กิจกรรม/ด้านของงานที่ประเมินและวัตถุประสงค์ของการควบคุม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(1)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32936" marR="3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การควบคุมที่มีอยู่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(2)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32936" marR="3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งวด/เวลาที่พบจุดอ่อน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(3)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32936" marR="3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การปรับปรุงการควบคุม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(4)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32936" marR="3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กำหนดเสร็จ/ผู้รับผิดชอบ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(๕)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32936" marR="3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หมายเหตุ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800" b="1" dirty="0" smtClean="0">
                          <a:latin typeface="FreesiaUPC" pitchFamily="34" charset="-34"/>
                          <a:ea typeface="Tahoma" panose="020B0604030504040204" pitchFamily="34" charset="0"/>
                          <a:cs typeface="FreesiaUPC" pitchFamily="34" charset="-34"/>
                        </a:rPr>
                        <a:t> (๖)</a:t>
                      </a:r>
                      <a:endParaRPr lang="en-AU" sz="1800" b="1" dirty="0">
                        <a:latin typeface="FreesiaUPC" pitchFamily="34" charset="-34"/>
                        <a:ea typeface="Tahoma" panose="020B0604030504040204" pitchFamily="34" charset="0"/>
                        <a:cs typeface="FreesiaUPC" pitchFamily="34" charset="-34"/>
                      </a:endParaRPr>
                    </a:p>
                  </a:txBody>
                  <a:tcPr marL="32936" marR="3293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dirty="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dirty="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dirty="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dirty="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800" dirty="0">
                        <a:latin typeface="FreesiaUPC" pitchFamily="34" charset="-34"/>
                        <a:ea typeface="Calibri"/>
                        <a:cs typeface="FreesiaUPC" pitchFamily="34" charset="-34"/>
                      </a:endParaRPr>
                    </a:p>
                  </a:txBody>
                  <a:tcPr marL="32936" marR="329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1517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3029" y="436023"/>
            <a:ext cx="8327571" cy="13234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2000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           </a:t>
            </a:r>
            <a:r>
              <a:rPr lang="th-TH" sz="2000" b="1" dirty="0">
                <a:latin typeface="FreesiaUPC" pitchFamily="34" charset="-34"/>
                <a:cs typeface="FreesiaUPC" pitchFamily="34" charset="-34"/>
              </a:rPr>
              <a:t>ชื่อหน่วยรับตรวจ...............................................................</a:t>
            </a:r>
            <a:endParaRPr lang="en-US" sz="2000" dirty="0"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000" b="1" dirty="0">
                <a:latin typeface="FreesiaUPC" pitchFamily="34" charset="-34"/>
                <a:cs typeface="FreesiaUPC" pitchFamily="34" charset="-34"/>
              </a:rPr>
              <a:t>รายงานผลการติดตามการประเมินผลและการปรับปรุงการควบคุมภายในของงวดก่อน - ระดับองค์กร</a:t>
            </a:r>
            <a:endParaRPr lang="en-US" sz="2000" dirty="0"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000" b="1" dirty="0">
                <a:latin typeface="FreesiaUPC" pitchFamily="34" charset="-34"/>
                <a:cs typeface="FreesiaUPC" pitchFamily="34" charset="-34"/>
              </a:rPr>
              <a:t>สำหรับงวดตั้งแต่ วันที่.....................เดือน................................</a:t>
            </a:r>
            <a:r>
              <a:rPr lang="th-TH" sz="2000" b="1" dirty="0" err="1">
                <a:latin typeface="FreesiaUPC" pitchFamily="34" charset="-34"/>
                <a:cs typeface="FreesiaUPC" pitchFamily="34" charset="-34"/>
              </a:rPr>
              <a:t>พ.ศ</a:t>
            </a:r>
            <a:r>
              <a:rPr lang="th-TH" sz="2000" b="1" dirty="0">
                <a:latin typeface="FreesiaUPC" pitchFamily="34" charset="-34"/>
                <a:cs typeface="FreesiaUPC" pitchFamily="34" charset="-34"/>
              </a:rPr>
              <a:t>..................ถึงวันที่.....................เดือน................................</a:t>
            </a:r>
            <a:r>
              <a:rPr lang="th-TH" sz="2000" b="1" dirty="0" err="1">
                <a:latin typeface="FreesiaUPC" pitchFamily="34" charset="-34"/>
                <a:cs typeface="FreesiaUPC" pitchFamily="34" charset="-34"/>
              </a:rPr>
              <a:t>พ.ศ</a:t>
            </a:r>
            <a:r>
              <a:rPr lang="th-TH" sz="2000" b="1" dirty="0">
                <a:latin typeface="FreesiaUPC" pitchFamily="34" charset="-34"/>
                <a:cs typeface="FreesiaUPC" pitchFamily="34" charset="-34"/>
              </a:rPr>
              <a:t>...................</a:t>
            </a:r>
            <a:endParaRPr lang="en-US" sz="20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6929454" y="0"/>
            <a:ext cx="2012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</a:t>
            </a:r>
            <a:r>
              <a:rPr lang="th-TH" sz="1800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แบบติดตาม ปอ.</a:t>
            </a:r>
            <a:r>
              <a:rPr lang="en-US" sz="1800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endParaRPr lang="th-TH" sz="1800" b="1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49666"/>
              </p:ext>
            </p:extLst>
          </p:nvPr>
        </p:nvGraphicFramePr>
        <p:xfrm>
          <a:off x="0" y="1857364"/>
          <a:ext cx="8436429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003"/>
                <a:gridCol w="1335768"/>
                <a:gridCol w="913947"/>
                <a:gridCol w="1546679"/>
                <a:gridCol w="984251"/>
                <a:gridCol w="773339"/>
                <a:gridCol w="11834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กระบวนการปฏิบัติงาน/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โครงการ/กิจกรรม/ด้านของ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งานที่ประเมินและ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วัตถุประสงค์ของการควบคุม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</a:t>
                      </a:r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ความเสี่ยงที่มีอยู่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</a:t>
                      </a:r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งวด/เวลาที่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พบจุดอ่อน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การปรับปรุงการควบคุม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</a:t>
                      </a:r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กำหนดเสร็จ/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</a:t>
                      </a:r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สถานะดำเนินงาน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</a:t>
                      </a: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วิธีติดตามและสรุปผลการประเมินข้อคิดเห็น</a:t>
                      </a:r>
                      <a:endParaRPr lang="en-US" sz="1600" b="1" kern="1200" dirty="0" smtClean="0">
                        <a:solidFill>
                          <a:srgbClr val="0033CC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  </a:t>
                      </a:r>
                    </a:p>
                    <a:p>
                      <a:pPr algn="ctr"/>
                      <a:r>
                        <a:rPr lang="th-TH" sz="1600" b="1" kern="1200" dirty="0" smtClean="0">
                          <a:solidFill>
                            <a:srgbClr val="0033CC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</a:t>
                      </a:r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th-TH" sz="1200" dirty="0" smtClean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200" dirty="0" smtClean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dirty="0">
                        <a:solidFill>
                          <a:srgbClr val="0033CC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8310747"/>
              </p:ext>
            </p:extLst>
          </p:nvPr>
        </p:nvGraphicFramePr>
        <p:xfrm>
          <a:off x="428596" y="4786322"/>
          <a:ext cx="4071934" cy="1524000"/>
        </p:xfrm>
        <a:graphic>
          <a:graphicData uri="http://schemas.openxmlformats.org/drawingml/2006/table">
            <a:tbl>
              <a:tblPr/>
              <a:tblGrid>
                <a:gridCol w="2380105"/>
                <a:gridCol w="1691829"/>
              </a:tblGrid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สถานะดำเนินการ</a:t>
                      </a:r>
                      <a:endParaRPr lang="en-US" sz="2000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  *</a:t>
                      </a:r>
                      <a:r>
                        <a:rPr lang="en-US" sz="2000" b="1" baseline="0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= </a:t>
                      </a: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ดำเนินการเสร็จแล้ว</a:t>
                      </a:r>
                      <a:endParaRPr lang="en-US" sz="2000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  <a:sym typeface="Wingdings"/>
                        </a:rPr>
                        <a:t>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= </a:t>
                      </a: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ดำเนินการแล้วเสร็จล่าช้ากว่าที่กำหนด</a:t>
                      </a:r>
                      <a:endParaRPr lang="en-US" sz="2000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th-TH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  <a:sym typeface="Wingdings"/>
                        </a:rPr>
                        <a:t>  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= </a:t>
                      </a: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ยังไม่ได้ดำเนินการ</a:t>
                      </a:r>
                      <a:endParaRPr lang="en-US" sz="2000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 0 = </a:t>
                      </a:r>
                      <a:r>
                        <a:rPr lang="th-TH" sz="20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อยู่ระหว่างดำเนินการ</a:t>
                      </a:r>
                      <a:endParaRPr lang="en-US" sz="2000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247478"/>
              </p:ext>
            </p:extLst>
          </p:nvPr>
        </p:nvGraphicFramePr>
        <p:xfrm>
          <a:off x="5072066" y="4714884"/>
          <a:ext cx="3857652" cy="1656182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3635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ผู้รายงาน</a:t>
                      </a:r>
                      <a:r>
                        <a:rPr lang="th-TH" sz="16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...........................................................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(..........................................................)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ตำแหน่ง</a:t>
                      </a:r>
                      <a:r>
                        <a:rPr lang="th-TH" sz="16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...........................................................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08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   </a:t>
                      </a:r>
                      <a:r>
                        <a:rPr lang="th-TH" sz="16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วันที่.............เดือน...........................</a:t>
                      </a:r>
                      <a:r>
                        <a:rPr lang="th-TH" sz="1600" b="1" dirty="0" err="1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พ.ศ</a:t>
                      </a:r>
                      <a:r>
                        <a:rPr lang="th-TH" sz="1600" b="1" dirty="0">
                          <a:solidFill>
                            <a:srgbClr val="0000FF"/>
                          </a:solidFill>
                          <a:latin typeface="FreesiaUPC" pitchFamily="34" charset="-34"/>
                          <a:ea typeface="Tahoma" pitchFamily="34" charset="0"/>
                          <a:cs typeface="FreesiaUPC" pitchFamily="34" charset="-34"/>
                        </a:rPr>
                        <a:t>................</a:t>
                      </a:r>
                      <a:endParaRPr lang="en-US" sz="1600" b="1" dirty="0">
                        <a:solidFill>
                          <a:srgbClr val="0000FF"/>
                        </a:solidFill>
                        <a:latin typeface="FreesiaUPC" pitchFamily="34" charset="-34"/>
                        <a:ea typeface="Tahoma" pitchFamily="34" charset="0"/>
                        <a:cs typeface="FreesiaUPC" pitchFamily="34" charset="-34"/>
                      </a:endParaRPr>
                    </a:p>
                  </a:txBody>
                  <a:tcPr marL="31531" marR="3153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164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บริหารความเสี่ยงคือ ??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0482" name="Picture 2" descr="ผลการค้นหารูปภาพสำหรับ รูปความเสี่ย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4715" y="4225272"/>
            <a:ext cx="3023565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857232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กระบวนการที่ปฏิบัติโดยคณะกรรมการ ผู้บริหารและบุคลากรทุกคนในองค์กรเพื่อช่วยในการกำหนดกลยุทธ์และดำเนินงาน ซึ่งกระบวนการบริหารความเสี่ยงได้รับการออกแบบไว้ให้สามารถบ่งชี้เหตุการณ์ทีอาจจะเกิดขึ้นและมีผลกระทบต่อองค์กรและสามารถจัดการความเสี่ยงให้อยู่ในระดับที่องค์กร</a:t>
            </a:r>
          </a:p>
          <a:p>
            <a:pPr algn="thaiDist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ยอมรับ เพื่อให้ได้รับความมั่นใจอย่าง</a:t>
            </a:r>
          </a:p>
          <a:p>
            <a:pPr algn="thaiDist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สมเหตุสมผลในการบรรลุวัตถุประสงค์</a:t>
            </a:r>
          </a:p>
          <a:p>
            <a:pPr algn="thaiDist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ที่องค์กรกำหนดไว้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Line 10"/>
          <p:cNvSpPr>
            <a:spLocks noChangeShapeType="1"/>
          </p:cNvSpPr>
          <p:nvPr/>
        </p:nvSpPr>
        <p:spPr bwMode="auto">
          <a:xfrm>
            <a:off x="0" y="642918"/>
            <a:ext cx="7786710" cy="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28004" name="Text Box 12"/>
          <p:cNvSpPr txBox="1">
            <a:spLocks noChangeArrowheads="1"/>
          </p:cNvSpPr>
          <p:nvPr/>
        </p:nvSpPr>
        <p:spPr bwMode="auto">
          <a:xfrm>
            <a:off x="0" y="0"/>
            <a:ext cx="83582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h-TH" sz="4000" b="1" dirty="0">
                <a:solidFill>
                  <a:srgbClr val="3333FF"/>
                </a:solidFill>
                <a:latin typeface="FreesiaUPC" pitchFamily="34" charset="-34"/>
                <a:cs typeface="FreesiaUPC" pitchFamily="34" charset="-34"/>
              </a:rPr>
              <a:t>การจัดทำรายงานการประเมินผลการควบคุมภายใน </a:t>
            </a:r>
            <a:endParaRPr lang="th-TH" sz="40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28005" name="AutoShape 22"/>
          <p:cNvSpPr>
            <a:spLocks noChangeArrowheads="1"/>
          </p:cNvSpPr>
          <p:nvPr/>
        </p:nvSpPr>
        <p:spPr bwMode="auto">
          <a:xfrm>
            <a:off x="3393284" y="3071817"/>
            <a:ext cx="535781" cy="17859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B2B2B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410869" y="1857364"/>
            <a:ext cx="1885950" cy="449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anchor="ctr"/>
          <a:lstStyle/>
          <a:p>
            <a:pPr>
              <a:defRPr/>
            </a:pPr>
            <a:endParaRPr lang="th-TH">
              <a:solidFill>
                <a:prstClr val="black"/>
              </a:solidFill>
              <a:latin typeface="Calibri"/>
              <a:cs typeface="Angsana New" charset="-34"/>
            </a:endParaRPr>
          </a:p>
        </p:txBody>
      </p:sp>
      <p:sp>
        <p:nvSpPr>
          <p:cNvPr id="128009" name="Rectangle 3"/>
          <p:cNvSpPr>
            <a:spLocks noChangeArrowheads="1"/>
          </p:cNvSpPr>
          <p:nvPr/>
        </p:nvSpPr>
        <p:spPr bwMode="auto">
          <a:xfrm>
            <a:off x="4196954" y="3500441"/>
            <a:ext cx="685800" cy="642937"/>
          </a:xfrm>
          <a:prstGeom prst="rect">
            <a:avLst/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b="1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ปอ.2</a:t>
            </a:r>
            <a:endParaRPr lang="en-US" b="1">
              <a:solidFill>
                <a:srgbClr val="FFFF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28010" name="Rectangle 5"/>
          <p:cNvSpPr>
            <a:spLocks noChangeArrowheads="1"/>
          </p:cNvSpPr>
          <p:nvPr/>
        </p:nvSpPr>
        <p:spPr bwMode="auto">
          <a:xfrm>
            <a:off x="4714876" y="3929066"/>
            <a:ext cx="685800" cy="642938"/>
          </a:xfrm>
          <a:prstGeom prst="rect">
            <a:avLst/>
          </a:prstGeom>
          <a:solidFill>
            <a:srgbClr val="0033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 dirty="0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ปอ.3</a:t>
            </a:r>
          </a:p>
        </p:txBody>
      </p:sp>
      <p:sp>
        <p:nvSpPr>
          <p:cNvPr id="128011" name="AutoShape 27"/>
          <p:cNvSpPr>
            <a:spLocks noChangeArrowheads="1"/>
          </p:cNvSpPr>
          <p:nvPr/>
        </p:nvSpPr>
        <p:spPr bwMode="auto">
          <a:xfrm>
            <a:off x="5940029" y="4895850"/>
            <a:ext cx="571500" cy="838200"/>
          </a:xfrm>
          <a:prstGeom prst="foldedCorner">
            <a:avLst>
              <a:gd name="adj" fmla="val 12500"/>
            </a:avLst>
          </a:prstGeom>
          <a:solidFill>
            <a:srgbClr val="3366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2000" b="1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ปส.</a:t>
            </a:r>
          </a:p>
        </p:txBody>
      </p:sp>
      <p:sp>
        <p:nvSpPr>
          <p:cNvPr id="128012" name="Line 28"/>
          <p:cNvSpPr>
            <a:spLocks noChangeShapeType="1"/>
          </p:cNvSpPr>
          <p:nvPr/>
        </p:nvSpPr>
        <p:spPr bwMode="auto">
          <a:xfrm>
            <a:off x="4625579" y="4143376"/>
            <a:ext cx="0" cy="1133476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28013" name="Line 29"/>
          <p:cNvSpPr>
            <a:spLocks noChangeShapeType="1"/>
          </p:cNvSpPr>
          <p:nvPr/>
        </p:nvSpPr>
        <p:spPr bwMode="auto">
          <a:xfrm>
            <a:off x="4625579" y="5276850"/>
            <a:ext cx="1314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28014" name="AutoShape 30"/>
          <p:cNvSpPr>
            <a:spLocks noChangeArrowheads="1"/>
          </p:cNvSpPr>
          <p:nvPr/>
        </p:nvSpPr>
        <p:spPr bwMode="auto">
          <a:xfrm>
            <a:off x="6929438" y="3500438"/>
            <a:ext cx="571500" cy="838200"/>
          </a:xfrm>
          <a:prstGeom prst="foldedCorner">
            <a:avLst>
              <a:gd name="adj" fmla="val 12500"/>
            </a:avLst>
          </a:prstGeom>
          <a:solidFill>
            <a:srgbClr val="3333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b="1">
                <a:solidFill>
                  <a:srgbClr val="FFFFFF"/>
                </a:solidFill>
                <a:latin typeface="FreesiaUPC" pitchFamily="34" charset="-34"/>
                <a:cs typeface="FreesiaUPC" pitchFamily="34" charset="-34"/>
              </a:rPr>
              <a:t>ปอ.1</a:t>
            </a:r>
          </a:p>
        </p:txBody>
      </p:sp>
      <p:sp>
        <p:nvSpPr>
          <p:cNvPr id="128015" name="Line 31"/>
          <p:cNvSpPr>
            <a:spLocks noChangeShapeType="1"/>
          </p:cNvSpPr>
          <p:nvPr/>
        </p:nvSpPr>
        <p:spPr bwMode="auto">
          <a:xfrm>
            <a:off x="5375672" y="4000500"/>
            <a:ext cx="1500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8016" name="Line 32"/>
          <p:cNvSpPr>
            <a:spLocks noChangeShapeType="1"/>
          </p:cNvSpPr>
          <p:nvPr/>
        </p:nvSpPr>
        <p:spPr bwMode="auto">
          <a:xfrm>
            <a:off x="6554391" y="5286376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28017" name="Line 33"/>
          <p:cNvSpPr>
            <a:spLocks noChangeShapeType="1"/>
          </p:cNvSpPr>
          <p:nvPr/>
        </p:nvSpPr>
        <p:spPr bwMode="auto">
          <a:xfrm flipH="1">
            <a:off x="7240194" y="4357691"/>
            <a:ext cx="10715" cy="928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th-TH"/>
          </a:p>
        </p:txBody>
      </p:sp>
      <p:sp>
        <p:nvSpPr>
          <p:cNvPr id="16" name="TextBox 38"/>
          <p:cNvSpPr txBox="1">
            <a:spLocks noChangeArrowheads="1"/>
          </p:cNvSpPr>
          <p:nvPr/>
        </p:nvSpPr>
        <p:spPr bwMode="auto">
          <a:xfrm>
            <a:off x="0" y="857232"/>
            <a:ext cx="30155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th-TH" sz="3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ส่วนงานย่อยทุกแห่ง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293107" y="3776653"/>
            <a:ext cx="750099" cy="85725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</a:t>
            </a:r>
          </a:p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 </a:t>
            </a:r>
            <a:r>
              <a:rPr lang="th-TH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   </a:t>
            </a:r>
          </a:p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</a:t>
            </a:r>
            <a:endParaRPr lang="en-US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732340" y="3500438"/>
            <a:ext cx="721503" cy="84772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th-TH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239529" y="5276851"/>
            <a:ext cx="750099" cy="85725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</a:t>
            </a:r>
          </a:p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 </a:t>
            </a:r>
            <a:r>
              <a:rPr lang="th-TH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   </a:t>
            </a:r>
          </a:p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</a:t>
            </a:r>
            <a:endParaRPr lang="en-US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732340" y="5000636"/>
            <a:ext cx="721503" cy="84772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th-TH" b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ปย.1</a:t>
            </a: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2293107" y="2276455"/>
            <a:ext cx="750099" cy="85725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</a:t>
            </a:r>
          </a:p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  </a:t>
            </a:r>
            <a:r>
              <a:rPr lang="th-TH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2   </a:t>
            </a:r>
          </a:p>
          <a:p>
            <a:pPr algn="ctr">
              <a:lnSpc>
                <a:spcPct val="80000"/>
              </a:lnSpc>
              <a:defRPr/>
            </a:pP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    </a:t>
            </a:r>
            <a:endParaRPr lang="en-US" b="1" dirty="0">
              <a:solidFill>
                <a:srgbClr val="0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732340" y="2000240"/>
            <a:ext cx="721503" cy="84772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defRPr/>
            </a:pPr>
            <a:r>
              <a:rPr lang="th-TH" b="1" dirty="0" err="1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ปย.</a:t>
            </a:r>
            <a:r>
              <a:rPr lang="th-TH" b="1" dirty="0">
                <a:solidFill>
                  <a:srgbClr val="000000"/>
                </a:solidFill>
                <a:latin typeface="FreesiaUPC" pitchFamily="34" charset="-34"/>
                <a:cs typeface="FreesiaUPC" pitchFamily="34" charset="-34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47049" y="2000240"/>
            <a:ext cx="254749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ภาพรวมองค์กร</a:t>
            </a:r>
          </a:p>
        </p:txBody>
      </p:sp>
      <p:sp>
        <p:nvSpPr>
          <p:cNvPr id="24" name="ตัวยึดหมายเลขภาพนิ่ง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280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48150" y="3702050"/>
            <a:ext cx="3752850" cy="3155950"/>
            <a:chOff x="2608" y="2332"/>
            <a:chExt cx="3152" cy="1988"/>
          </a:xfrm>
        </p:grpSpPr>
        <p:pic>
          <p:nvPicPr>
            <p:cNvPr id="334851" name="Picture 4" descr="HR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6" y="2341"/>
              <a:ext cx="954" cy="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4852" name="Picture 5" descr="รูปภาพ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2332"/>
              <a:ext cx="3024" cy="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6" descr="PEOPO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8711" y="2"/>
            <a:ext cx="118229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143001" y="2643188"/>
            <a:ext cx="1111169" cy="523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th-TH" sz="2800">
                <a:solidFill>
                  <a:schemeClr val="hlink"/>
                </a:solidFill>
                <a:latin typeface="BatangChe" pitchFamily="49" charset="-127"/>
                <a:cs typeface="Cordia New" pitchFamily="34" charset="-34"/>
              </a:rPr>
              <a:t>กลุ่ม/ฝ่าย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59907" y="2781300"/>
            <a:ext cx="1111169" cy="523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th-TH" sz="2800">
                <a:latin typeface="BatangChe" pitchFamily="49" charset="-127"/>
                <a:cs typeface="Cordia New" pitchFamily="34" charset="-34"/>
              </a:rPr>
              <a:t>กลุ่ม/ฝ่าย</a:t>
            </a:r>
          </a:p>
        </p:txBody>
      </p:sp>
      <p:pic>
        <p:nvPicPr>
          <p:cNvPr id="334856" name="Picture 10" descr="MENO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680" y="3278120"/>
            <a:ext cx="1916906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4857" name="Text Box 11"/>
          <p:cNvSpPr txBox="1">
            <a:spLocks noChangeArrowheads="1"/>
          </p:cNvSpPr>
          <p:nvPr/>
        </p:nvSpPr>
        <p:spPr bwMode="auto">
          <a:xfrm>
            <a:off x="788359" y="5831221"/>
            <a:ext cx="1952746" cy="523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BatangChe" pitchFamily="49" charset="-127"/>
                <a:cs typeface="JasmineUPC" pitchFamily="18" charset="-34"/>
              </a:rPr>
              <a:t>ผู้บริหารระดับสูง</a:t>
            </a:r>
          </a:p>
        </p:txBody>
      </p:sp>
      <p:pic>
        <p:nvPicPr>
          <p:cNvPr id="10" name="Picture 12" descr="1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3382" y="188913"/>
            <a:ext cx="1683544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7036595" y="1643063"/>
            <a:ext cx="1111169" cy="5232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th-TH" sz="2800">
                <a:latin typeface="BatangChe" pitchFamily="49" charset="-127"/>
                <a:cs typeface="Cordia New" pitchFamily="34" charset="-34"/>
              </a:rPr>
              <a:t>กลุ่ม/ฝ่าย</a:t>
            </a:r>
          </a:p>
        </p:txBody>
      </p:sp>
      <p:pic>
        <p:nvPicPr>
          <p:cNvPr id="12" name="Picture 14" descr="รูปภาพ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1" y="1196977"/>
            <a:ext cx="116086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0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1288" y="981076"/>
            <a:ext cx="13620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2357439" y="3716338"/>
            <a:ext cx="1674019" cy="1008062"/>
          </a:xfrm>
          <a:prstGeom prst="cloudCallout">
            <a:avLst>
              <a:gd name="adj1" fmla="val 102204"/>
              <a:gd name="adj2" fmla="val 12676"/>
            </a:avLst>
          </a:prstGeom>
          <a:solidFill>
            <a:srgbClr val="FF9900"/>
          </a:solidFill>
          <a:ln w="9525">
            <a:noFill/>
            <a:round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lIns="91424" tIns="45713" rIns="91424" bIns="45713"/>
          <a:lstStyle/>
          <a:p>
            <a:pPr algn="ctr">
              <a:defRPr/>
            </a:pPr>
            <a:endParaRPr lang="th-TH" sz="3200">
              <a:solidFill>
                <a:srgbClr val="FFFFFF"/>
              </a:solidFill>
              <a:latin typeface="BatangChe" pitchFamily="49" charset="-127"/>
              <a:cs typeface="Cordia New"/>
            </a:endParaRPr>
          </a:p>
        </p:txBody>
      </p:sp>
      <p:sp>
        <p:nvSpPr>
          <p:cNvPr id="334865" name="Text Box 18"/>
          <p:cNvSpPr txBox="1">
            <a:spLocks noChangeArrowheads="1"/>
          </p:cNvSpPr>
          <p:nvPr/>
        </p:nvSpPr>
        <p:spPr bwMode="auto">
          <a:xfrm>
            <a:off x="2736056" y="3787777"/>
            <a:ext cx="1577644" cy="9540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24" tIns="45713" rIns="91424" bIns="45713"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Comic Sans MS" pitchFamily="66" charset="0"/>
                <a:cs typeface="Cordia New" pitchFamily="34" charset="-34"/>
              </a:rPr>
              <a:t>Internal</a:t>
            </a:r>
          </a:p>
          <a:p>
            <a:r>
              <a:rPr lang="en-US" sz="2800">
                <a:solidFill>
                  <a:srgbClr val="FFFFFF"/>
                </a:solidFill>
                <a:latin typeface="Comic Sans MS" pitchFamily="66" charset="0"/>
                <a:cs typeface="Cordia New" pitchFamily="34" charset="-34"/>
              </a:rPr>
              <a:t>Control</a:t>
            </a:r>
            <a:endParaRPr lang="th-TH" sz="2800">
              <a:solidFill>
                <a:srgbClr val="FFFFFF"/>
              </a:solidFill>
              <a:latin typeface="Comic Sans MS" pitchFamily="66" charset="0"/>
              <a:cs typeface="Cordia New" pitchFamily="34" charset="-34"/>
            </a:endParaRPr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H="1" flipV="1">
            <a:off x="5112544" y="1916115"/>
            <a:ext cx="377429" cy="2160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 flipV="1">
            <a:off x="3869531" y="2492375"/>
            <a:ext cx="2106216" cy="28082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34868" name="Text Box 21"/>
          <p:cNvSpPr txBox="1">
            <a:spLocks noChangeArrowheads="1"/>
          </p:cNvSpPr>
          <p:nvPr/>
        </p:nvSpPr>
        <p:spPr bwMode="auto">
          <a:xfrm rot="703619">
            <a:off x="2143174" y="5453038"/>
            <a:ext cx="697611" cy="400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BatangChe" pitchFamily="49" charset="-127"/>
                <a:cs typeface="Cordia New" pitchFamily="34" charset="-34"/>
              </a:rPr>
              <a:t>Risk</a:t>
            </a:r>
            <a:endParaRPr lang="th-TH" sz="2000">
              <a:solidFill>
                <a:srgbClr val="FFFFFF"/>
              </a:solidFill>
              <a:latin typeface="BatangChe" pitchFamily="49" charset="-127"/>
              <a:cs typeface="Cordia New" pitchFamily="34" charset="-34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 flipV="1">
            <a:off x="6192441" y="2565402"/>
            <a:ext cx="160734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h-TH"/>
          </a:p>
        </p:txBody>
      </p:sp>
      <p:pic>
        <p:nvPicPr>
          <p:cNvPr id="20" name="Picture 23" descr="p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394" y="1628777"/>
            <a:ext cx="1420416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4"/>
          <p:cNvSpPr>
            <a:spLocks noChangeShapeType="1"/>
          </p:cNvSpPr>
          <p:nvPr/>
        </p:nvSpPr>
        <p:spPr bwMode="auto">
          <a:xfrm flipV="1">
            <a:off x="7250906" y="2071688"/>
            <a:ext cx="147638" cy="27368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H="1" flipV="1">
            <a:off x="2250282" y="2349500"/>
            <a:ext cx="2321719" cy="215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th-TH"/>
          </a:p>
        </p:txBody>
      </p:sp>
      <p:sp>
        <p:nvSpPr>
          <p:cNvPr id="334873" name="WordArt 27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232291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ใครต้องทำ...?  </a:t>
            </a:r>
          </a:p>
        </p:txBody>
      </p:sp>
      <p:sp>
        <p:nvSpPr>
          <p:cNvPr id="50" name="สี่เหลี่ยมผืนผ้า 49"/>
          <p:cNvSpPr>
            <a:spLocks noChangeArrowheads="1"/>
          </p:cNvSpPr>
          <p:nvPr/>
        </p:nvSpPr>
        <p:spPr bwMode="auto">
          <a:xfrm>
            <a:off x="4357687" y="1357313"/>
            <a:ext cx="111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latin typeface="BatangChe" pitchFamily="49" charset="-127"/>
                <a:cs typeface="Cordia New" pitchFamily="34" charset="-34"/>
              </a:rPr>
              <a:t>กลุ่ม/ฝ่าย</a:t>
            </a:r>
            <a:endParaRPr lang="th-TH" sz="2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51" name="สี่เหลี่ยมผืนผ้า 50"/>
          <p:cNvSpPr>
            <a:spLocks noChangeArrowheads="1"/>
          </p:cNvSpPr>
          <p:nvPr/>
        </p:nvSpPr>
        <p:spPr bwMode="auto">
          <a:xfrm>
            <a:off x="6286500" y="2714625"/>
            <a:ext cx="111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latin typeface="BatangChe" pitchFamily="49" charset="-127"/>
                <a:cs typeface="Cordia New" pitchFamily="34" charset="-34"/>
              </a:rPr>
              <a:t>กลุ่ม/ฝ่าย</a:t>
            </a:r>
            <a:endParaRPr lang="th-TH" sz="2800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1932859">
            <a:off x="2028757" y="2859415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solidFill>
                  <a:srgbClr val="FF0000"/>
                </a:solidFill>
              </a:rPr>
              <a:t>ปย.1,ปย.2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 rot="2525267">
            <a:off x="3728374" y="3132465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solidFill>
                  <a:srgbClr val="FF0000"/>
                </a:solidFill>
              </a:rPr>
              <a:t>ปย.1,ปย.2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4664620">
            <a:off x="4445130" y="2657803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solidFill>
                  <a:srgbClr val="FF0000"/>
                </a:solidFill>
              </a:rPr>
              <a:t>ปย.1,ปย.2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 rot="5073047">
            <a:off x="5389295" y="3132466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solidFill>
                  <a:srgbClr val="FF0000"/>
                </a:solidFill>
              </a:rPr>
              <a:t>ปย.1,ปย.2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 rot="5688910">
            <a:off x="6588850" y="2707810"/>
            <a:ext cx="12538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solidFill>
                  <a:srgbClr val="FF0000"/>
                </a:solidFill>
              </a:rPr>
              <a:t>ปย.1,ปย.2</a:t>
            </a:r>
          </a:p>
        </p:txBody>
      </p:sp>
      <p:sp>
        <p:nvSpPr>
          <p:cNvPr id="334881" name="TextBox 30"/>
          <p:cNvSpPr txBox="1">
            <a:spLocks noChangeArrowheads="1"/>
          </p:cNvSpPr>
          <p:nvPr/>
        </p:nvSpPr>
        <p:spPr bwMode="auto">
          <a:xfrm>
            <a:off x="5750720" y="4429125"/>
            <a:ext cx="1300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2800">
                <a:solidFill>
                  <a:srgbClr val="002060"/>
                </a:solidFill>
              </a:rPr>
              <a:t>ปอ</a:t>
            </a:r>
            <a:r>
              <a:rPr lang="en-US" sz="2800">
                <a:solidFill>
                  <a:srgbClr val="002060"/>
                </a:solidFill>
              </a:rPr>
              <a:t>2 </a:t>
            </a:r>
            <a:r>
              <a:rPr lang="th-TH" sz="2800">
                <a:solidFill>
                  <a:srgbClr val="002060"/>
                </a:solidFill>
              </a:rPr>
              <a:t>ปอ.</a:t>
            </a:r>
            <a:r>
              <a:rPr lang="en-US" sz="2800">
                <a:solidFill>
                  <a:srgbClr val="002060"/>
                </a:solidFill>
              </a:rPr>
              <a:t>3</a:t>
            </a:r>
            <a:endParaRPr lang="th-TH" sz="2800">
              <a:solidFill>
                <a:srgbClr val="002060"/>
              </a:solidFill>
            </a:endParaRPr>
          </a:p>
        </p:txBody>
      </p:sp>
      <p:sp>
        <p:nvSpPr>
          <p:cNvPr id="32" name="ตัวยึดหมายเลขภาพนิ่ง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60698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6" grpId="0" animBg="1"/>
      <p:bldP spid="17" grpId="0" animBg="1"/>
      <p:bldP spid="19" grpId="0" animBg="1"/>
      <p:bldP spid="21" grpId="0" animBg="1"/>
      <p:bldP spid="22" grpId="0" animBg="1"/>
      <p:bldP spid="50" grpId="0"/>
      <p:bldP spid="51" grpId="0"/>
      <p:bldP spid="26" grpId="0"/>
      <p:bldP spid="27" grpId="0"/>
      <p:bldP spid="28" grpId="0"/>
      <p:bldP spid="29" grpId="0"/>
      <p:bldP spid="3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B6D6B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252946" name="Oval 2"/>
          <p:cNvSpPr>
            <a:spLocks noChangeArrowheads="1"/>
          </p:cNvSpPr>
          <p:nvPr/>
        </p:nvSpPr>
        <p:spPr bwMode="auto">
          <a:xfrm>
            <a:off x="3286134" y="2979738"/>
            <a:ext cx="2514600" cy="1439862"/>
          </a:xfrm>
          <a:prstGeom prst="ellipse">
            <a:avLst/>
          </a:prstGeom>
          <a:gradFill rotWithShape="0">
            <a:gsLst>
              <a:gs pos="0">
                <a:srgbClr val="FF89FF"/>
              </a:gs>
              <a:gs pos="100000">
                <a:srgbClr val="E5E5FF"/>
              </a:gs>
            </a:gsLst>
            <a:lin ang="27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E5E5FF"/>
            </a:extrusionClr>
          </a:sp3d>
        </p:spPr>
        <p:txBody>
          <a:bodyPr wrap="none" anchor="ctr" anchorCtr="1">
            <a:flatTx/>
          </a:bodyPr>
          <a:lstStyle/>
          <a:p>
            <a:r>
              <a:rPr lang="th-TH" sz="360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ปัจจัยสู่ความสำเร็จ</a:t>
            </a:r>
          </a:p>
        </p:txBody>
      </p:sp>
      <p:sp>
        <p:nvSpPr>
          <p:cNvPr id="252947" name="Text Box 4"/>
          <p:cNvSpPr txBox="1">
            <a:spLocks noChangeArrowheads="1"/>
          </p:cNvSpPr>
          <p:nvPr/>
        </p:nvSpPr>
        <p:spPr bwMode="auto">
          <a:xfrm>
            <a:off x="3313519" y="1727200"/>
            <a:ext cx="2384822" cy="954107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th-T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การสนับสนุนจากผู้บริหาร</a:t>
            </a:r>
          </a:p>
        </p:txBody>
      </p:sp>
      <p:pic>
        <p:nvPicPr>
          <p:cNvPr id="252948" name="Picture 5" descr="CMENO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882" y="4602165"/>
            <a:ext cx="1378744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49" name="Text Box 7"/>
          <p:cNvSpPr txBox="1">
            <a:spLocks noChangeArrowheads="1"/>
          </p:cNvSpPr>
          <p:nvPr/>
        </p:nvSpPr>
        <p:spPr bwMode="auto">
          <a:xfrm>
            <a:off x="3517106" y="6199188"/>
            <a:ext cx="2214563" cy="95410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th-T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การสื่อสารมีประสิทธิผล</a:t>
            </a:r>
          </a:p>
        </p:txBody>
      </p:sp>
      <p:sp>
        <p:nvSpPr>
          <p:cNvPr id="252950" name="Text Box 8"/>
          <p:cNvSpPr txBox="1">
            <a:spLocks noChangeArrowheads="1"/>
          </p:cNvSpPr>
          <p:nvPr/>
        </p:nvSpPr>
        <p:spPr bwMode="auto">
          <a:xfrm>
            <a:off x="1264444" y="5033963"/>
            <a:ext cx="2214563" cy="95410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th-TH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การดำเนินการต่อเนื่อง</a:t>
            </a:r>
          </a:p>
        </p:txBody>
      </p:sp>
      <p:sp>
        <p:nvSpPr>
          <p:cNvPr id="252951" name="Text Box 9"/>
          <p:cNvSpPr txBox="1">
            <a:spLocks noChangeArrowheads="1"/>
          </p:cNvSpPr>
          <p:nvPr/>
        </p:nvSpPr>
        <p:spPr bwMode="auto">
          <a:xfrm>
            <a:off x="5945990" y="2667000"/>
            <a:ext cx="1828800" cy="52322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th-T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ความรับผิดชอบ</a:t>
            </a:r>
          </a:p>
        </p:txBody>
      </p:sp>
      <p:sp>
        <p:nvSpPr>
          <p:cNvPr id="252952" name="Text Box 11"/>
          <p:cNvSpPr txBox="1">
            <a:spLocks noChangeArrowheads="1"/>
          </p:cNvSpPr>
          <p:nvPr/>
        </p:nvSpPr>
        <p:spPr bwMode="auto">
          <a:xfrm>
            <a:off x="5857884" y="5129213"/>
            <a:ext cx="1890713" cy="954107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th-T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เป้าหมายที่ชัดเจน</a:t>
            </a:r>
          </a:p>
        </p:txBody>
      </p:sp>
      <p:pic>
        <p:nvPicPr>
          <p:cNvPr id="252953" name="Picture 13" descr="MENO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4" y="3284540"/>
            <a:ext cx="1502569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54" name="Picture 14" descr="PEOPL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5525" y="977902"/>
            <a:ext cx="1609725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2955" name="Text Box 10"/>
          <p:cNvSpPr txBox="1">
            <a:spLocks noChangeArrowheads="1"/>
          </p:cNvSpPr>
          <p:nvPr/>
        </p:nvSpPr>
        <p:spPr bwMode="auto">
          <a:xfrm>
            <a:off x="1219210" y="2641600"/>
            <a:ext cx="2093119" cy="954107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th-TH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eesiaUPC" pitchFamily="34" charset="-34"/>
                <a:cs typeface="FreesiaUPC" pitchFamily="34" charset="-34"/>
              </a:rPr>
              <a:t>การติดตามประเมินผล</a:t>
            </a:r>
          </a:p>
        </p:txBody>
      </p:sp>
      <p:pic>
        <p:nvPicPr>
          <p:cNvPr id="252956" name="Picture 6" descr="PEOPO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6515" y="3506788"/>
            <a:ext cx="1353741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57" name="Picture 3" descr="PEOPO0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812" y="836613"/>
            <a:ext cx="1529954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59" name="Picture 12" descr="MENO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5030" y="50802"/>
            <a:ext cx="145851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ตัวยึดหมายเลขภาพนิ่ง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0756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00174"/>
            <a:ext cx="9144064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ตัวชี้วัดที่ 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62</a:t>
            </a:r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ร้อยละของหน่วยงานภายในกระทรวงผ่านเกณฑ์การประเมินระบบการควบคุมภายใน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72008"/>
            <a:ext cx="1832197" cy="186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63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วงรี 5"/>
          <p:cNvSpPr/>
          <p:nvPr/>
        </p:nvSpPr>
        <p:spPr>
          <a:xfrm>
            <a:off x="1711088" y="3815402"/>
            <a:ext cx="1804064" cy="9519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5798149"/>
          </a:xfrm>
          <a:prstGeom prst="rect">
            <a:avLst/>
          </a:prstGeom>
        </p:spPr>
      </p:pic>
      <p:sp>
        <p:nvSpPr>
          <p:cNvPr id="7" name="ลูกศรขวา 6"/>
          <p:cNvSpPr/>
          <p:nvPr/>
        </p:nvSpPr>
        <p:spPr>
          <a:xfrm>
            <a:off x="-139119" y="3815403"/>
            <a:ext cx="493478" cy="52555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4535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/>
          <p:cNvSpPr>
            <a:spLocks noChangeArrowheads="1"/>
          </p:cNvSpPr>
          <p:nvPr/>
        </p:nvSpPr>
        <p:spPr bwMode="blackWhite">
          <a:xfrm>
            <a:off x="1157132" y="85585"/>
            <a:ext cx="6829737" cy="1192467"/>
          </a:xfrm>
          <a:prstGeom prst="roundRect">
            <a:avLst>
              <a:gd name="adj" fmla="val 9106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30046" tIns="65023" rIns="130046" bIns="65023" anchor="ctr"/>
          <a:lstStyle/>
          <a:p>
            <a:pPr algn="ctr" eaLnBrk="1" hangingPunct="1"/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แผนยุทธศาสตร์ 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20 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ปี ด้าน</a:t>
            </a:r>
            <a:r>
              <a:rPr lang="th-TH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สาธารณสุข (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2561)</a:t>
            </a: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algn="ctr"/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15 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แผนงาน 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45 </a:t>
            </a: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โครงการ</a:t>
            </a:r>
            <a:b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</a:br>
            <a:endParaRPr lang="th-TH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37820" y="1522095"/>
            <a:ext cx="367240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Governance  Excellence</a:t>
            </a:r>
            <a:endParaRPr lang="th-TH" sz="32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950" y="2790820"/>
            <a:ext cx="7827784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แผนงานที่ </a:t>
            </a:r>
            <a:r>
              <a:rPr lang="en-US" sz="32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11 </a:t>
            </a:r>
            <a:r>
              <a:rPr lang="th-TH" sz="32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การพัฒนาระบบ</a:t>
            </a:r>
            <a:r>
              <a:rPr lang="th-TH" sz="3200" b="1" dirty="0" err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ธรรมาภิ</a:t>
            </a:r>
            <a:r>
              <a:rPr lang="th-TH" sz="32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บาล</a:t>
            </a:r>
            <a:r>
              <a:rPr lang="th-TH" sz="32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และองค์กรคุณภาพ</a:t>
            </a:r>
            <a:endParaRPr lang="th-TH" sz="32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" y="4193862"/>
            <a:ext cx="829425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b="1" dirty="0">
                <a:latin typeface="FreesiaUPC" pitchFamily="34" charset="-34"/>
                <a:cs typeface="FreesiaUPC" pitchFamily="34" charset="-34"/>
              </a:rPr>
              <a:t>โครงการที่ </a:t>
            </a:r>
            <a:r>
              <a:rPr lang="en-US" b="1" dirty="0" smtClean="0"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b="1" dirty="0" smtClean="0">
                <a:latin typeface="FreesiaUPC" pitchFamily="34" charset="-34"/>
                <a:cs typeface="FreesiaUPC" pitchFamily="34" charset="-34"/>
              </a:rPr>
              <a:t> โครงการประเมินคุณธรรม ความโปร่งใส และบริหาร</a:t>
            </a:r>
            <a:r>
              <a:rPr lang="th-TH" b="1" dirty="0">
                <a:latin typeface="FreesiaUPC" pitchFamily="34" charset="-34"/>
                <a:cs typeface="FreesiaUPC" pitchFamily="34" charset="-34"/>
              </a:rPr>
              <a:t>ความเสี่ยง</a:t>
            </a:r>
          </a:p>
        </p:txBody>
      </p:sp>
      <p:sp>
        <p:nvSpPr>
          <p:cNvPr id="7" name="Down Arrow 6"/>
          <p:cNvSpPr/>
          <p:nvPr/>
        </p:nvSpPr>
        <p:spPr>
          <a:xfrm>
            <a:off x="4254918" y="2139091"/>
            <a:ext cx="37804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Down Arrow 7"/>
          <p:cNvSpPr/>
          <p:nvPr/>
        </p:nvSpPr>
        <p:spPr>
          <a:xfrm>
            <a:off x="4214810" y="342900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4214810" y="4929198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15240" y="5715016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ตัวชี้วัดที่ </a:t>
            </a:r>
            <a:r>
              <a:rPr lang="en-US" sz="24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62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ร้อยละของหน่วยงานภายในกระทรวงผ่านเกณฑ์การประเมินระบบการควบคุมภายใน</a:t>
            </a:r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92783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   KPI </a:t>
            </a:r>
            <a:r>
              <a:rPr lang="th-TH" sz="2400" b="1" dirty="0" smtClean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62 </a:t>
            </a:r>
            <a:r>
              <a:rPr lang="en-US" sz="2400" b="1" dirty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2400" b="1" dirty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ร้อยละของหน่วยงานภายในสังกัดกระทรวงสาธารณสุขผ่าน</a:t>
            </a:r>
            <a:r>
              <a:rPr lang="th-TH" sz="2400" b="1" dirty="0" smtClean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เกณฑ์การ</a:t>
            </a:r>
            <a:r>
              <a:rPr lang="th-TH" sz="2400" b="1" dirty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ประเมินระบบการควบคุมภายใน (ร้อยละ </a:t>
            </a:r>
            <a:r>
              <a:rPr lang="en-US" sz="2400" b="1" dirty="0" smtClean="0">
                <a:ln w="0"/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80)</a:t>
            </a:r>
            <a:endParaRPr lang="th-TH" sz="2400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3" y="1008757"/>
            <a:ext cx="4929221" cy="563231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b="1" u="sng" dirty="0">
                <a:solidFill>
                  <a:srgbClr val="FFFF00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วัตถุประสงค์</a:t>
            </a:r>
          </a:p>
          <a:p>
            <a:pPr marL="385763" indent="-385763"/>
            <a:r>
              <a:rPr lang="en-US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1.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เพื่อให้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ผู้บริหารและเจ้าหน้าที่ที่เกี่ยวข้อง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ของ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กระทรวง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สาธารณสุข มีความรู้ความเข้าใจ ใน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จัดการ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ระบบการควบคุมภายในที่ถูกต้อง รวมทั้ง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มี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ความ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ตระหนักและเห็นความสำคัญต่อการ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ใช้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ประโยชน์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ของระบบการควบคุมภายใน</a:t>
            </a:r>
          </a:p>
          <a:p>
            <a:pPr marL="385763" indent="-385763"/>
            <a:r>
              <a:rPr lang="en-US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2.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เพื่อให้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การจัดทำรายงานการควบคุมภายใน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ของ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หน่วยงาน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ภายในกระทรวงสาธารณสุข มี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ระบบ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ควบคุมภายในที่ได้มาตรฐานตามที่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สำนักงาน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ตรวจเงินแผ่นดินกำหนด</a:t>
            </a:r>
          </a:p>
          <a:p>
            <a:pPr marL="385763" indent="-385763"/>
            <a:r>
              <a:rPr lang="en-US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3.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เพื่อให้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การจัดวางระบบการควบคุมภายใน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ของ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กระทรวง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สาธารณสุข มีความครอบคลุมทุกภารกิจ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ได้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อย่าง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มีประสิทธิผลและประสิทธิภาพ รวมทั้ง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เป็น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ป้องกันและลดความผิดพลาด ความ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เสียหาย</a:t>
            </a:r>
          </a:p>
          <a:p>
            <a:pPr marL="385763" indent="-385763"/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การรั่วไหลสิ้นเปลือง หรือการทุจริตใน</a:t>
            </a:r>
            <a:r>
              <a:rPr lang="th-TH" sz="2400" b="1" dirty="0" smtClean="0">
                <a:solidFill>
                  <a:schemeClr val="bg1"/>
                </a:solidFill>
                <a:latin typeface="FreesiaUPC" pitchFamily="34" charset="-34"/>
                <a:ea typeface="Tahoma" pitchFamily="34" charset="0"/>
                <a:cs typeface="FreesiaUPC" pitchFamily="34" charset="-34"/>
              </a:rPr>
              <a:t>หน่วยงาน</a:t>
            </a:r>
            <a:endParaRPr lang="th-TH" sz="2400" b="1" dirty="0">
              <a:solidFill>
                <a:schemeClr val="bg1"/>
              </a:solidFill>
              <a:latin typeface="FreesiaUPC" pitchFamily="34" charset="-34"/>
              <a:ea typeface="Tahoma" pitchFamily="34" charset="0"/>
              <a:cs typeface="FreesiaUPC" pitchFamily="34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214942" y="3288978"/>
            <a:ext cx="660508" cy="70207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800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1412542"/>
            <a:ext cx="2929062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h-TH" sz="2400" b="1" u="sng" dirty="0" smtClean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u="sng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เป้าหมาย</a:t>
            </a:r>
            <a:endParaRPr lang="th-TH" sz="2400" b="1" u="sng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endParaRPr lang="th-TH" sz="24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- ส่วนราชการใน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สังกัดกระทรวง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สาธารณสุข</a:t>
            </a:r>
          </a:p>
          <a:p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 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9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กรม)</a:t>
            </a:r>
          </a:p>
          <a:p>
            <a:pPr>
              <a:buFontTx/>
              <a:buChar char="-"/>
            </a:pP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สำนักงาน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สาธารณสุขจังหวัด </a:t>
            </a:r>
            <a:endParaRPr lang="th-TH" sz="24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 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76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แห่ง)</a:t>
            </a:r>
          </a:p>
          <a:p>
            <a:pPr>
              <a:buFontTx/>
              <a:buChar char="-"/>
            </a:pP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โรงพยาบาลทุก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ระดับของกระทรวงสาธารณสุข </a:t>
            </a:r>
            <a:endParaRPr lang="th-TH" sz="24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    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845</a:t>
            </a:r>
            <a:r>
              <a:rPr lang="th-TH" sz="2400" b="1" dirty="0" smtClean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00FF"/>
                </a:solidFill>
                <a:latin typeface="FreesiaUPC" pitchFamily="34" charset="-34"/>
                <a:cs typeface="FreesiaUPC" pitchFamily="34" charset="-34"/>
              </a:rPr>
              <a:t>แห่ง)</a:t>
            </a:r>
          </a:p>
          <a:p>
            <a:endParaRPr lang="th-TH" sz="2400" b="1" dirty="0">
              <a:solidFill>
                <a:srgbClr val="0000FF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430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714620"/>
            <a:ext cx="71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เกณฑ์การประเมิน </a:t>
            </a: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5</a:t>
            </a:r>
            <a:r>
              <a:rPr lang="th-TH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ระดับ</a:t>
            </a:r>
            <a:endParaRPr lang="th-TH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ea typeface="Tahoma" pitchFamily="34" charset="0"/>
              <a:cs typeface="FreesiaUPC" pitchFamily="34" charset="-34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0" y="785794"/>
            <a:ext cx="914400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ตัวชี้วัดที่ </a:t>
            </a:r>
            <a:r>
              <a:rPr lang="en-US" sz="36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62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ร้อยละของหน่วยงานภายใน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กระทรวงผ่านเกณฑ์</a:t>
            </a:r>
          </a:p>
          <a:p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                 การ</a:t>
            </a:r>
            <a:r>
              <a:rPr lang="th-TH" sz="3600" b="1" dirty="0">
                <a:solidFill>
                  <a:schemeClr val="bg1"/>
                </a:solidFill>
                <a:latin typeface="FreesiaUPC" pitchFamily="34" charset="-34"/>
                <a:ea typeface="Tahoma" panose="020B0604030504040204" pitchFamily="34" charset="0"/>
                <a:cs typeface="FreesiaUPC" pitchFamily="34" charset="-34"/>
              </a:rPr>
              <a:t>ประเมินระบบการควบคุมภายใน</a:t>
            </a:r>
          </a:p>
        </p:txBody>
      </p:sp>
      <p:pic>
        <p:nvPicPr>
          <p:cNvPr id="5" name="Picture 2" descr="ผลการค้นหารูปภาพสำหรับ รูปควบคุมภายใ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500570"/>
            <a:ext cx="2214578" cy="2113534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7649673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0"/>
            <a:ext cx="5710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เกณฑ์การประเมิน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5</a:t>
            </a:r>
            <a:r>
              <a:rPr lang="th-TH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ระดับ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9988699"/>
              </p:ext>
            </p:extLst>
          </p:nvPr>
        </p:nvGraphicFramePr>
        <p:xfrm>
          <a:off x="0" y="790698"/>
          <a:ext cx="9144000" cy="60673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3"/>
                <a:gridCol w="7344817"/>
                <a:gridCol w="971600"/>
              </a:tblGrid>
              <a:tr h="671106">
                <a:tc>
                  <a:txBody>
                    <a:bodyPr/>
                    <a:lstStyle/>
                    <a:p>
                      <a:r>
                        <a:rPr lang="th-TH" sz="2300" dirty="0" smtClean="0">
                          <a:latin typeface="FreesiaUPC" pitchFamily="34" charset="-34"/>
                          <a:cs typeface="FreesiaUPC" pitchFamily="34" charset="-34"/>
                        </a:rPr>
                        <a:t>ระดับที่</a:t>
                      </a:r>
                      <a:endParaRPr lang="th-TH" sz="23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 smtClean="0">
                          <a:latin typeface="FreesiaUPC" pitchFamily="34" charset="-34"/>
                          <a:cs typeface="FreesiaUPC" pitchFamily="34" charset="-34"/>
                        </a:rPr>
                        <a:t>กิจกรรม</a:t>
                      </a:r>
                      <a:endParaRPr lang="th-TH" sz="23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300" dirty="0" smtClean="0">
                          <a:latin typeface="FreesiaUPC" pitchFamily="34" charset="-34"/>
                          <a:cs typeface="FreesiaUPC" pitchFamily="34" charset="-34"/>
                        </a:rPr>
                        <a:t>คะแนน</a:t>
                      </a:r>
                      <a:endParaRPr lang="th-TH" sz="23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854415">
                <a:tc>
                  <a:txBody>
                    <a:bodyPr/>
                    <a:lstStyle/>
                    <a:p>
                      <a:r>
                        <a:rPr lang="th-TH" sz="2300" b="1" dirty="0" smtClean="0">
                          <a:solidFill>
                            <a:srgbClr val="FF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300" b="1" dirty="0" smtClean="0">
                          <a:solidFill>
                            <a:srgbClr val="FF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endParaRPr lang="th-TH" sz="2300" b="1" dirty="0">
                        <a:solidFill>
                          <a:srgbClr val="FF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b="1" dirty="0" smtClean="0">
                          <a:solidFill>
                            <a:srgbClr val="FF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ารกำหนดผู้รับผิดชอบในการจัดวางระบบการควบคุมภายในและผู้ติดตามประเมินผลระบบการควบคุมภายในของหน่วยงานโดยบุคคลทั้งสองคณะต้องไม่มีชื่อซ้ำกัน</a:t>
                      </a:r>
                      <a:endParaRPr lang="th-TH" sz="2300" b="1" dirty="0">
                        <a:solidFill>
                          <a:srgbClr val="FF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300" b="1" dirty="0" smtClean="0">
                          <a:solidFill>
                            <a:srgbClr val="FF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en-US" sz="2300" b="1" dirty="0" smtClean="0">
                          <a:solidFill>
                            <a:srgbClr val="FF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endParaRPr lang="th-TH" sz="2300" b="1" dirty="0">
                        <a:solidFill>
                          <a:srgbClr val="FF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1234155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FF0066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endParaRPr lang="th-TH" sz="2300" b="1" dirty="0">
                        <a:solidFill>
                          <a:srgbClr val="FF0066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b="1" dirty="0" smtClean="0">
                          <a:solidFill>
                            <a:srgbClr val="FF0066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ดำเนินการจัดวางระบบการควบคุมภายในครบทุกหน่วยรับตรวจและทุกส่วนงานย่อย</a:t>
                      </a:r>
                      <a:r>
                        <a:rPr lang="th-TH" sz="2300" b="1" baseline="0" dirty="0" smtClean="0">
                          <a:solidFill>
                            <a:srgbClr val="FF0066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และดำเนินการถูกต้องตามแนวทาง </a:t>
                      </a:r>
                      <a:r>
                        <a:rPr lang="en-US" sz="2300" b="1" baseline="0" dirty="0" smtClean="0">
                          <a:solidFill>
                            <a:srgbClr val="FF0066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:</a:t>
                      </a:r>
                      <a:r>
                        <a:rPr lang="th-TH" sz="2300" b="1" baseline="0" dirty="0" smtClean="0">
                          <a:solidFill>
                            <a:srgbClr val="FF0066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การจัดวางระบบการควบคุมภายในและการประเมินผลการควบคุมภายในของสำนักงานการตรวจเงินแผ่นดิน</a:t>
                      </a:r>
                      <a:endParaRPr lang="th-TH" sz="2300" b="1" dirty="0">
                        <a:solidFill>
                          <a:srgbClr val="FF0066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FF0066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endParaRPr lang="th-TH" sz="2300" b="1" dirty="0">
                        <a:solidFill>
                          <a:srgbClr val="FF0066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1234155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endParaRPr lang="th-TH" sz="2300" b="1" dirty="0">
                        <a:solidFill>
                          <a:srgbClr val="0070C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b="1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การจัดทำรายงานระดับหน่วยรับตรวจ</a:t>
                      </a:r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(ระดับองค์กร) แบบ ปอ.</a:t>
                      </a:r>
                      <a:r>
                        <a:rPr lang="en-US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ปอ.</a:t>
                      </a:r>
                      <a:r>
                        <a:rPr lang="en-US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 แบบ </a:t>
                      </a:r>
                    </a:p>
                    <a:p>
                      <a:pPr algn="l"/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ปอ.</a:t>
                      </a:r>
                      <a:r>
                        <a:rPr lang="en-US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กรณีหน่วยงานย่อย แบบ </a:t>
                      </a:r>
                      <a:r>
                        <a:rPr lang="th-TH" sz="2300" b="1" baseline="0" dirty="0" err="1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en-US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แบบ </a:t>
                      </a:r>
                      <a:r>
                        <a:rPr lang="th-TH" sz="2300" b="1" baseline="0" dirty="0" err="1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en-US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และแล้วเสร็จภายในระยะเวลาที่ระเบียบกำหนดได้ครบถ้วนและถูกต้องตามแนวทาง </a:t>
                      </a:r>
                      <a:r>
                        <a:rPr lang="en-US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:</a:t>
                      </a:r>
                      <a:r>
                        <a:rPr lang="th-TH" sz="2300" b="1" baseline="0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การจัดวางระบบการควบคุมภายในและการประเมินผลการควบคุมภายในของสำนักงานการตรวจเงินแผ่นดิน</a:t>
                      </a:r>
                      <a:endParaRPr lang="th-TH" sz="2300" b="1" dirty="0">
                        <a:solidFill>
                          <a:srgbClr val="0070C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70C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endParaRPr lang="th-TH" sz="2300" b="1" dirty="0">
                        <a:solidFill>
                          <a:srgbClr val="0070C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671106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</a:t>
                      </a:r>
                      <a:endParaRPr lang="th-TH" sz="2300" b="1" dirty="0">
                        <a:solidFill>
                          <a:srgbClr val="00B05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มีการนำระบบการควบคุมภายในที่กำหนดไปสู่การปฏิบัติครบทุกกระบวนงาน</a:t>
                      </a:r>
                      <a:endParaRPr lang="th-TH" sz="2300" b="1" dirty="0">
                        <a:solidFill>
                          <a:srgbClr val="00B05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00B05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4</a:t>
                      </a:r>
                      <a:endParaRPr lang="th-TH" sz="2300" b="1" dirty="0">
                        <a:solidFill>
                          <a:srgbClr val="00B05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854415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endParaRPr lang="th-TH" sz="2300" b="1" dirty="0">
                        <a:solidFill>
                          <a:srgbClr val="C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มีการติดตามประเมินผลระบบการควบคุมภายใน ปีละ </a:t>
                      </a:r>
                      <a:r>
                        <a:rPr lang="en-US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ครั้ง (</a:t>
                      </a:r>
                      <a:r>
                        <a:rPr lang="en-US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6</a:t>
                      </a:r>
                      <a:r>
                        <a:rPr lang="th-TH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เดือน </a:t>
                      </a:r>
                      <a:r>
                        <a:rPr lang="en-US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: </a:t>
                      </a:r>
                      <a:r>
                        <a:rPr lang="th-TH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ครั้ง)</a:t>
                      </a:r>
                      <a:r>
                        <a:rPr lang="th-TH" sz="2300" b="1" baseline="0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 และ       มีการปรับปรุง ระบบการควบคุมภายในให้เป็นปัจจุบันอยู่เสมอ</a:t>
                      </a:r>
                      <a:endParaRPr lang="th-TH" sz="2300" b="1" dirty="0">
                        <a:solidFill>
                          <a:srgbClr val="C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C0000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endParaRPr lang="th-TH" sz="2300" b="1" dirty="0">
                        <a:solidFill>
                          <a:srgbClr val="C0000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0924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357298"/>
            <a:ext cx="8858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1.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กำหนด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ผู้ติดตามประเมินผลระบบการควบคุมภายในของ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หน่วยงาน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2.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ควบคุม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กำกับ ทุกหน่วยงานย่อย จัดทำรายงานตามแนวทางที่ </a:t>
            </a:r>
            <a:r>
              <a:rPr lang="th-TH" b="1" dirty="0" err="1">
                <a:latin typeface="FreesiaUPC" pitchFamily="34" charset="-34"/>
                <a:ea typeface="Tahoma" pitchFamily="34" charset="0"/>
                <a:cs typeface="FreesiaUPC" pitchFamily="34" charset="-34"/>
              </a:rPr>
              <a:t>สตง.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กำหนด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3.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จัดส่ง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- รายงานผลการประเมินองค์ประกอบของการควบคุมภายใน (</a:t>
            </a:r>
            <a:r>
              <a:rPr lang="th-TH" b="1" dirty="0" err="1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ปย.</a:t>
            </a:r>
            <a:r>
              <a:rPr lang="en-US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1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)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	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- 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รายงาน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ผลการประเมินและการปรับปรุงการควบคุมภายใน (</a:t>
            </a:r>
            <a:r>
              <a:rPr lang="th-TH" b="1" dirty="0" err="1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ปย.</a:t>
            </a:r>
            <a:r>
              <a:rPr lang="en-US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)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- รายงานผลการติดตามรายงานการประเมินฯ  (แบบติดตาม </a:t>
            </a:r>
            <a:r>
              <a:rPr lang="th-TH" b="1" dirty="0" err="1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ปย.</a:t>
            </a:r>
            <a:r>
              <a:rPr lang="en-US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)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- หนังสือรับรองการประเมินผลการควบคุมภายใน (ปอ. </a:t>
            </a:r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1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) 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- รายงานผลการประเมินองค์ประกอบ  (แบบ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ปอ.</a:t>
            </a:r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) 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- รายงานแผนการปรับปรุงการควบคุมภายใน (แบบ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ปอ.</a:t>
            </a:r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)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  <a:p>
            <a:pPr marL="457200" indent="-457200"/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- รายงานผลการติดตามรายงานแผนการปรับปรุงการควบคุมภายใน </a:t>
            </a:r>
          </a:p>
          <a:p>
            <a:pPr marL="457200" indent="-457200"/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      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   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ระดับหน่วยรับตรวจ (แบบติดตาม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ปอ.</a:t>
            </a:r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3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)</a:t>
            </a: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29"/>
            <a:ext cx="9144000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การดำเนินงานของโรงพยาบาล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1617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ทำไมต้องมีระบบบริหารความเสี่ยง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1071546"/>
            <a:ext cx="9144000" cy="472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th-TH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reesiaUPC" pitchFamily="34" charset="-34"/>
                <a:cs typeface="FreesiaUPC" pitchFamily="34" charset="-34"/>
                <a:sym typeface="Webdings"/>
              </a:rPr>
              <a:t>                  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  <a:sym typeface="Webdings"/>
              </a:rPr>
              <a:t>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พระราชกฤษฎีกาว่าด้วยหลักเกณฑ์และวิธีการ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th-TH" sz="3600" b="1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                     บริหารกิจการบ้านเมืองที่ดี พ.ศ.</a:t>
            </a: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2546</a:t>
            </a:r>
            <a:endParaRPr lang="th-TH" sz="3600" b="1" dirty="0" smtClean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th-TH" sz="36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                              </a:t>
            </a:r>
            <a:r>
              <a:rPr lang="en-US" sz="36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(Good Governance: GG) 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มุ่งเน้นให้การบริหาร</a:t>
            </a:r>
          </a:p>
          <a:p>
            <a:pPr marL="342900" indent="-342900">
              <a:lnSpc>
                <a:spcPct val="90000"/>
              </a:lnSpc>
              <a:buClr>
                <a:schemeClr val="accent2"/>
              </a:buClr>
            </a:pPr>
            <a:r>
              <a:rPr lang="th-TH" sz="3600" b="1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                    ราชการเป็นไปเพื่อประโยชน์สุขของประชาชน</a:t>
            </a:r>
            <a:endParaRPr lang="th-TH" sz="3600" b="1" dirty="0" smtClean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  <a:sym typeface="Webdings"/>
              </a:rPr>
              <a:t></a:t>
            </a: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GB" sz="3600" b="1" dirty="0" err="1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เป็น</a:t>
            </a:r>
            <a:r>
              <a:rPr lang="en-GB" sz="3600" b="1" dirty="0" err="1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ส่วนหนึ่งของการบริหารเชิงกลยุทธ์</a:t>
            </a:r>
            <a:r>
              <a:rPr lang="th-TH" sz="3600" b="1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คำรับรองการปฏิบัติราชการ และมาตรฐานการควบคุมภายใน พ.ศ. </a:t>
            </a: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2544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  <a:sym typeface="Webdings"/>
              </a:rPr>
              <a:t></a:t>
            </a: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เพิ่มโอกาสและช่วยให้ส่วนราชการบรรลุเป้าประสงค์และ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    </a:t>
            </a:r>
            <a:r>
              <a:rPr lang="th-TH" sz="3600" b="1" dirty="0" err="1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พันธ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กิจที่ตั้งไว้มากยิ่งขึ้น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  <a:sym typeface="Webdings"/>
              </a:rPr>
              <a:t></a:t>
            </a:r>
            <a:r>
              <a:rPr lang="en-US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พัฒนาผลงานขององค์กรให้มีประสิทธิภาพและประสิทธิผล</a:t>
            </a:r>
            <a:endParaRPr lang="en-US" sz="3600" b="1" dirty="0" smtClean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sz="3600" b="1" dirty="0" smtClean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US" sz="36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170" name="Picture 2" descr="ผลการค้นหารูปภาพสำหรับ รูปความเสี่ย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1928794" cy="1875752"/>
          </a:xfrm>
          <a:prstGeom prst="rect">
            <a:avLst/>
          </a:prstGeom>
          <a:noFill/>
        </p:spPr>
      </p:pic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0114" y="1628800"/>
            <a:ext cx="81642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4.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รายงาน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ผลการสอบทานการประเมินผลการควบคุมภายในของผู้ตรวจสอบภายใน (แบบ </a:t>
            </a:r>
            <a:r>
              <a:rPr lang="th-TH" b="1" dirty="0" err="1">
                <a:latin typeface="FreesiaUPC" pitchFamily="34" charset="-34"/>
                <a:ea typeface="Tahoma" pitchFamily="34" charset="0"/>
                <a:cs typeface="FreesiaUPC" pitchFamily="34" charset="-34"/>
              </a:rPr>
              <a:t>ปส.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)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(จัดส่งปีละ </a:t>
            </a:r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1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ครั้ง) </a:t>
            </a:r>
          </a:p>
          <a:p>
            <a:pPr marL="457200" indent="-457200"/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5. 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แบบ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สรุปรายงานผลการตรวจสอบและประเมินผลระบบการควบคุมภายในของผู้มีหน้าที่ในการตรวจสอบ ปีละ </a:t>
            </a:r>
            <a:r>
              <a:rPr lang="en-US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2</a:t>
            </a:r>
            <a:r>
              <a:rPr lang="th-TH" b="1" dirty="0" smtClean="0"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b="1" dirty="0">
                <a:latin typeface="FreesiaUPC" pitchFamily="34" charset="-34"/>
                <a:ea typeface="Tahoma" pitchFamily="34" charset="0"/>
                <a:cs typeface="FreesiaUPC" pitchFamily="34" charset="-34"/>
              </a:rPr>
              <a:t>ครั้ง</a:t>
            </a:r>
          </a:p>
          <a:p>
            <a:pPr marL="457200" indent="-457200">
              <a:buAutoNum type="thaiNumPeriod"/>
            </a:pPr>
            <a:endParaRPr lang="th-TH" b="1" dirty="0">
              <a:latin typeface="FreesiaUPC" pitchFamily="34" charset="-34"/>
              <a:ea typeface="Tahoma" pitchFamily="34" charset="0"/>
              <a:cs typeface="Frees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143380"/>
            <a:ext cx="6929486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รอบ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6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   </a:t>
            </a: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เดือน  ภายในวันที่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30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เม.ย. ของทุกปี</a:t>
            </a:r>
          </a:p>
          <a:p>
            <a:pPr algn="ctr"/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รอบ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12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เดือน  ภายในวันที่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30</a:t>
            </a:r>
            <a:r>
              <a:rPr lang="th-TH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 </a:t>
            </a:r>
            <a:r>
              <a:rPr lang="th-TH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reesiaUPC" pitchFamily="34" charset="-34"/>
                <a:ea typeface="Tahoma" pitchFamily="34" charset="0"/>
                <a:cs typeface="FreesiaUPC" pitchFamily="34" charset="-34"/>
              </a:rPr>
              <a:t>ต.ค. ของทุกปี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6623" y="5890096"/>
            <a:ext cx="6004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 : 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audit.health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th-TH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๕๗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en-US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gmail.com</a:t>
            </a:r>
            <a:endParaRPr lang="th-TH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29"/>
            <a:ext cx="9144000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การดำเนินงานของโรงพยาบาล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425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383393"/>
              </p:ext>
            </p:extLst>
          </p:nvPr>
        </p:nvGraphicFramePr>
        <p:xfrm>
          <a:off x="42204" y="115814"/>
          <a:ext cx="8980713" cy="674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799"/>
                <a:gridCol w="2741256"/>
                <a:gridCol w="5301658"/>
              </a:tblGrid>
              <a:tr h="76244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ลำดับที่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ประเด็นการตรวจสอบ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รายการที่ตรวจ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59797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การจัดวางระบบการควบคุมภายในและผู้ติดตามประเมินผลระบบการควบคุมภายในของหน่วยงานโดยบุคคลทั้งสองคณะต้องไม่มีชื่อซ้ำกัน</a:t>
                      </a:r>
                    </a:p>
                    <a:p>
                      <a:pPr algn="l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หน่วยรับตรวจมีคำสั่งแต่งตั้งผู้รับผิดชอบในการจัดวางระบบการควบคุมภายใน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ดังนี้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คำสั่งแต่งตั้งคณะกรรมการจัดวางระบบการควบคุมภายใน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คำสั่งแต่งตั้งคณะกรรมการติดตามและประเมินผลระบบการควบคุมภายใน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ผู้บริหารเป็นผู้รับผิดชอบในการกำหนดและจัดให้มีระบบการควบคุมภายในที่มีประสิทธิผลด้วยการสร้างบรรยากาศ สภาพแวดล้อมการควบคุม กำหนดทิศทาง กลไก การควบคุมและกิจกรรมต่าง ๆ รวมทั้งการติดตามผลการควบคุมภายใน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4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บุคลากรทุกระดับเป็นผู้มีบทบาทในการให้ความสนับสนุนระบบการควบคุมภายในของหน่วยงานให้มีประสิทธิผล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บุคลากรทุกคนของหน่วยงานมีหน้าที่รับผิดชอบโดยการปฏิบัติตามระบบการควบคุมภายในที่หน่วยงานกำหนดขึ้น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527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1427329"/>
              </p:ext>
            </p:extLst>
          </p:nvPr>
        </p:nvGraphicFramePr>
        <p:xfrm>
          <a:off x="92944" y="75697"/>
          <a:ext cx="8980715" cy="6712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799"/>
                <a:gridCol w="2741257"/>
                <a:gridCol w="5301659"/>
              </a:tblGrid>
              <a:tr h="769257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ลำดับที่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ประเด็นการตรวจสอบ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รายการที่ตรวจ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48253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ดำเนินการจัดวางระบบการควบคุมภายในครบทุกหน่วยรับตรวจและทุกส่วนงานย่อย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และดำเนินการถูกต้องตามแนวทาง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: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การจัดวางระบบการควบคุมภายในและการประเมินผลการควบคุมภายในของสำนักงานการตรวจเงินแผ่นดิน</a:t>
                      </a:r>
                    </a:p>
                    <a:p>
                      <a:pPr algn="l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 หน่วยรับตรวจดำเนินการจัดวางระบบการควบคุมภายในครบทุกหน่วยรับตรวจและทุกส่วนงานย่อยดำเนินการถูกต้องตาม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แนวทาง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: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การจัดวางระบบการควบคุมภายในและการประเมินผลการควบคุมภายในของสำนักงานการตรวจเงินแผ่นดิน กำหนดมี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องค์ประกอบ ดังนี้</a:t>
                      </a:r>
                    </a:p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   </a:t>
                      </a:r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) สภาพแวดล้อมของการควบคุม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(Control Environment)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) การประเมินความเสี่ยง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(Risk Assessment)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3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) กิจกรรมการควบคุม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(Control Activities)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4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) สารสนเทศและการสื่อสาร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(Information and Communications)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5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) การติดตามประเมินผล 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(Monitoring)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องค์ประกอบทั้ง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ประการ มีความเกี่ยวเนื่องสัมพันธ์กัน โดยมีสภาพแวดล้อมของการควบคุมเป็นรากฐานที่สำคัญที่มี่อยู่ในการดำเนินงานตามภารกิจของหน่วยรับตรวจเพื่อให้การปฏิบัติงานบรรลุสำเร็จตามวัตถุประสงค์ของหน่วยรับตรวจ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3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ประการ คือ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691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9525717"/>
              </p:ext>
            </p:extLst>
          </p:nvPr>
        </p:nvGraphicFramePr>
        <p:xfrm>
          <a:off x="0" y="142852"/>
          <a:ext cx="9056915" cy="6715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756"/>
                <a:gridCol w="2764516"/>
                <a:gridCol w="5346643"/>
              </a:tblGrid>
              <a:tr h="69371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ลำดับที่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ประเด็นการตรวจสอบ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รายการที่ตรวจ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5934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ดำเนินการจัดวางระบบการควบคุมภายในครบทุกหน่วยรับตรวจและทุกส่วนงานย่อย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และดำเนินการถูกต้องตามแนวทาง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: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การจัดวางระบบการควบคุมภายในและการประเมินผลการควบคุมภายในของสำนักงานการตรวจเงินแผ่นดิน</a:t>
                      </a:r>
                    </a:p>
                    <a:p>
                      <a:pPr algn="ctr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 (ต่อ)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   - การดำเนินงานเกิดประสิทธิภาพและประสิทธิผล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- รายงานทางการเงินน่าเชื่อถือ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- มีการปฏิบัติตามกฎหมาย ระเบียบ และข้อบังคับที่เกี่ยวข้อง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จัดทำแบบประเมินองค์ประกอบของการควบคุมภายใน (ภาคผนวก ก) ถูกต้อง ครบถ้วนทุกส่วนงานย่อย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4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จัดทำแบบสอบถามการควบคุมภายใน (ภาคผนวก ข) ถูกต้อง ครบถ้วน ทุกส่วนงานย่อย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24279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การจัดทำรายงานระดับหน่วยรับตรวจ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(ระดับองค์กร)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endParaRPr lang="th-TH" sz="2400" baseline="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กรณีหน่วยงานย่อย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แบบ </a:t>
                      </a:r>
                      <a:r>
                        <a:rPr lang="th-TH" sz="2400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แบบ </a:t>
                      </a:r>
                      <a:r>
                        <a:rPr lang="th-TH" sz="2400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และแล้วเสร็จภายในระยะเวลา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564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2015614"/>
              </p:ext>
            </p:extLst>
          </p:nvPr>
        </p:nvGraphicFramePr>
        <p:xfrm>
          <a:off x="87086" y="174171"/>
          <a:ext cx="9056914" cy="668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5756"/>
                <a:gridCol w="2764516"/>
                <a:gridCol w="5346642"/>
              </a:tblGrid>
              <a:tr h="64007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ลำดับที่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ประเด็นการตรวจสอบ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รายการที่ตรวจ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6043757"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ที่ระเบียบกำหนดได้ครบถ้วนและถูกต้อง 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ตามแนวทาง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: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การจัดวางระบบการควบคุมภายในและการประเมินผลการควบคุมภายในของสำนักงานการตรวจเงินแผ่นดิน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 หน่วยรับตรวจดำเนินการจัดทำรายงาน</a:t>
                      </a:r>
                    </a:p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    - ระดับองค์กร แบบ ปอ.</a:t>
                      </a:r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 แบบ ปอ.</a:t>
                      </a:r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ถูกต้องครบถ้วน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- ส่วนงานย่อยจัดทำ แบบ </a:t>
                      </a:r>
                      <a:r>
                        <a:rPr lang="th-TH" sz="2400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แบบ </a:t>
                      </a:r>
                      <a:r>
                        <a:rPr lang="th-TH" sz="2400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ถูกต้องครบถ้วนทุกส่วนงานย่อย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- แล้วเสร็จภายในระยะเวลา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ที่ระเบียบกำหนดได้ครบถ้วนและถูกต้อง 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ตามแนวทาง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: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การจัดวางระบบการควบคุมภายในและการประเมินผลการควบคุมภายในของสำนักงานการตรวจเงินแผ่นดิน</a:t>
                      </a:r>
                      <a:endParaRPr lang="th-TH" sz="24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หน่วยรับตรวจส่งรายงานหนังสือรับรองการประเมินผลการควบคุมภายใน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(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) ต่อคณะกรรมการตรวจเงินแผ่นดินและส่งรายงานแบบ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แบบ ปอ.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และแบบ </a:t>
                      </a:r>
                      <a:r>
                        <a:rPr lang="th-TH" sz="2400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ปส.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ให้คณะกรรมการตรวจสอบและประเมินผล ประจำกระทรวงสาธารณสุข (ส่วนกลาง) หรือคณะกรรมการตรวจสอบและประเมินผลประจำจังหวัด (ส่วนภูมิภาค)       ผู้ว่าราชการจังหวัด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0777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0288583"/>
              </p:ext>
            </p:extLst>
          </p:nvPr>
        </p:nvGraphicFramePr>
        <p:xfrm>
          <a:off x="141514" y="130628"/>
          <a:ext cx="8632371" cy="6486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462"/>
                <a:gridCol w="2534890"/>
                <a:gridCol w="5096019"/>
              </a:tblGrid>
              <a:tr h="72571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ลำดับที่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ประเด็นการตรวจสอบ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รายการที่ตรวจ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480407"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และสำนักงานสาธารณสุขจังหวัด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จำนวน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ชุด ภายในวันที่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30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ธันวาคม ของทุกปี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20177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4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มีการนำระบบการควบคุมภายในที่กำหนดไปสู่การปฏิบัติครบทุกกระบวนงาน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 หน่วยรับตรวจนำการควบคุมภายในเป็นกระบวนการที่รวมไว้หรือเป็นส่วนหนึ่งในการปฏิบัติงานประจำวันปกติของแต่ละกระบวนงานครบทุกกระบวนงาน</a:t>
                      </a:r>
                    </a:p>
                    <a:p>
                      <a:pPr algn="l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 หน่วยรับตรวจปฏิบัติงานตามผังขั้นตอนการปฏิบัติงาน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endParaRPr lang="en-US" sz="2400" baseline="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(Flow Chart) 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ตามระบบการควบคุมภายในของหน่วยงานที่กำหนดไว้ครบทุกกระบวนงาน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20177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5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มีการติดตามประเมินผลระบบการควบคุมภายใน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ปีละ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ครั้ง (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6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เดือน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: 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ครั้ง) และมีการปรับปรุงระบบการควบคุมภายในให้เป็นปัจจุบันอยู่เสมอ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. ผู้บริหารของหน่วยงานกำหนดให้มีผู้รับผิดชอบการติดตามประเมินผลเกี่ยวกับความเพียงพอและประสิทธิผลของการควบคุมภายในอย่างต่อเนื่องและกำหนดให้การติดตามประเมินผลเป็นส่วนหนึ่งของการปฏิบัติงานและจัดทำรายงานเสนอต่อผู้บริหารและคณะกรรมการตรวจสอบหรือคณะกรรมการ</a:t>
                      </a:r>
                      <a:r>
                        <a:rPr lang="th-TH" sz="2400" dirty="0" err="1" smtClean="0">
                          <a:latin typeface="FreesiaUPC" pitchFamily="34" charset="-34"/>
                          <a:cs typeface="FreesiaUPC" pitchFamily="34" charset="-34"/>
                        </a:rPr>
                        <a:t>ตรวจสอบป</a:t>
                      </a:r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ระเมินผลภาคราชการโดยตรง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ปีละ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 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ครั้ง (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6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เดือน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: 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ครั้ง)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869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6735562"/>
              </p:ext>
            </p:extLst>
          </p:nvPr>
        </p:nvGraphicFramePr>
        <p:xfrm>
          <a:off x="0" y="1"/>
          <a:ext cx="9144000" cy="696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849"/>
                <a:gridCol w="2791098"/>
                <a:gridCol w="5398053"/>
              </a:tblGrid>
              <a:tr h="660002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ลำดับที่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ประเด็นการตรวจสอบ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FreesiaUPC" pitchFamily="34" charset="-34"/>
                          <a:cs typeface="FreesiaUPC" pitchFamily="34" charset="-34"/>
                        </a:rPr>
                        <a:t>รายการที่ตรวจ</a:t>
                      </a:r>
                      <a:endParaRPr lang="th-TH" sz="28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6197998">
                <a:tc>
                  <a:txBody>
                    <a:bodyPr/>
                    <a:lstStyle/>
                    <a:p>
                      <a:pPr algn="ctr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- จัดทำรายงานผลการติดตามรายงานการประเมินผลและการปรับปรุงการควบคุมภายใน – ระดับส่วนงานย่อย (แบบติดตาม </a:t>
                      </a:r>
                      <a:r>
                        <a:rPr lang="th-TH" sz="2400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) ถูกต้อง ครบถ้วน ทุกส่วนงานย่อย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- จัดทำรายงานผลการติดตามแผนการปรับปรุงการควบคุมภายใน – ระดับหน่วยรับตรวจ (แบบติดตาม ปอ๓) ถูกต้อง ครบถ้วน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. เมื่อผู้บริหารของหน่วยงานได้รับรายงานการติดตามการประเมินผลได้ดำเนินการ ดังนี้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- พิจารณาวิธีการปรับปรุงแก้ไขการควบคุมจากผลการประเมิน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-  กำหนดมาตรการที่เหมาะสมสำหรับการดำเนินการตามข้อเสนอแนะ 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- สั่งการให้ผู้ที่เกี่ยวข้องดำเนินการแก้ไขข้อบกพร่อง</a:t>
                      </a:r>
                    </a:p>
                    <a:p>
                      <a:pPr algn="l"/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- ชี้แจงถึงเหตุผลที่ไม่จำเป็นต้องดำเนินการใดๆ ตามข้อเสนอแนะ</a:t>
                      </a:r>
                    </a:p>
                    <a:p>
                      <a:pPr algn="l"/>
                      <a:r>
                        <a:rPr lang="en-US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3.</a:t>
                      </a:r>
                      <a:r>
                        <a:rPr lang="th-TH" sz="2400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มีการปรับปรุงระบบการควบคุมภายในให้เป็นปัจจุบันอยู่เสมอ</a:t>
                      </a:r>
                      <a:endParaRPr lang="th-TH" sz="2400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9899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364900"/>
              </p:ext>
            </p:extLst>
          </p:nvPr>
        </p:nvGraphicFramePr>
        <p:xfrm>
          <a:off x="357158" y="1857364"/>
          <a:ext cx="7858180" cy="3200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783569"/>
                <a:gridCol w="4074611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คำสั่งแต่งตั้ง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คณะ     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Flow Chart 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 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 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ภาคผนวก ก                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ภาคผนวก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ข                    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 </a:t>
                      </a:r>
                      <a:r>
                        <a:rPr lang="th-TH" sz="2400" b="1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en-US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   </a:t>
                      </a:r>
                      <a:r>
                        <a:rPr lang="en-US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แบบติดตาม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ปย.</a:t>
                      </a:r>
                      <a:r>
                        <a:rPr lang="en-US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    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 ปอ.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1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   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 ปอ.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2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 ปอ.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  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แบบติดตาม ปอ.</a:t>
                      </a:r>
                      <a:r>
                        <a:rPr lang="en-US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3</a:t>
                      </a:r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        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แบบ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ปส.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    </a:t>
                      </a:r>
                      <a:r>
                        <a:rPr lang="en-US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th-TH" sz="2400" b="1" dirty="0" smtClean="0">
                          <a:latin typeface="FreesiaUPC" pitchFamily="34" charset="-34"/>
                          <a:cs typeface="FreesiaUPC" pitchFamily="34" charset="-34"/>
                        </a:rPr>
                        <a:t>สำเนาหนังสือส่ง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สตง.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</a:t>
                      </a:r>
                      <a:r>
                        <a:rPr lang="th-TH" sz="2400" b="1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คตป.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ผู้ว่าฯ  </a:t>
                      </a:r>
                      <a:r>
                        <a:rPr lang="th-TH" sz="2400" b="1" baseline="0" dirty="0" err="1" smtClean="0">
                          <a:latin typeface="FreesiaUPC" pitchFamily="34" charset="-34"/>
                          <a:cs typeface="FreesiaUPC" pitchFamily="34" charset="-34"/>
                        </a:rPr>
                        <a:t>สสจ.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                        </a:t>
                      </a:r>
                      <a:r>
                        <a:rPr lang="en-US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  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</a:rPr>
                        <a:t>    </a:t>
                      </a:r>
                      <a:r>
                        <a:rPr lang="th-TH" sz="2400" b="1" baseline="0" dirty="0" smtClean="0">
                          <a:latin typeface="FreesiaUPC" pitchFamily="34" charset="-34"/>
                          <a:cs typeface="FreesiaUPC" pitchFamily="34" charset="-34"/>
                          <a:sym typeface="Wingdings"/>
                        </a:rPr>
                        <a:t>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th-TH" sz="2400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85729"/>
            <a:ext cx="9144000" cy="8572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รายละเอียดการดำเนินงาน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97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6"/>
          <p:cNvGrpSpPr/>
          <p:nvPr/>
        </p:nvGrpSpPr>
        <p:grpSpPr>
          <a:xfrm>
            <a:off x="0" y="2143116"/>
            <a:ext cx="9144064" cy="1938992"/>
            <a:chOff x="0" y="1500174"/>
            <a:chExt cx="9144064" cy="1938992"/>
          </a:xfrm>
        </p:grpSpPr>
        <p:sp>
          <p:nvSpPr>
            <p:cNvPr id="4" name="TextBox 3"/>
            <p:cNvSpPr txBox="1"/>
            <p:nvPr/>
          </p:nvSpPr>
          <p:spPr>
            <a:xfrm>
              <a:off x="0" y="1500174"/>
              <a:ext cx="9144064" cy="19389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h-TH" sz="4000" b="1" dirty="0" smtClean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                           เกณฑ์</a:t>
              </a:r>
              <a:r>
                <a:rPr lang="th-TH" sz="4000" b="1" dirty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ประเมินประสิทธิภาพการ</a:t>
              </a:r>
              <a:r>
                <a:rPr lang="th-TH" sz="4000" b="1" dirty="0" smtClean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บริหาร</a:t>
              </a:r>
            </a:p>
            <a:p>
              <a:r>
                <a:rPr lang="th-TH" sz="4000" b="1" dirty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 </a:t>
              </a:r>
              <a:r>
                <a:rPr lang="th-TH" sz="4000" b="1" dirty="0" smtClean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                         การเงิน</a:t>
              </a:r>
              <a:r>
                <a:rPr lang="th-TH" sz="4000" b="1" dirty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การคลัง </a:t>
              </a:r>
              <a:r>
                <a:rPr lang="th-TH" sz="4000" b="1" dirty="0" smtClean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ปี </a:t>
              </a:r>
              <a:r>
                <a:rPr lang="th-TH" sz="4000" b="1" dirty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๒๕๖๑</a:t>
              </a:r>
              <a:endParaRPr lang="en-US" sz="4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endParaRPr>
            </a:p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                      </a:t>
              </a:r>
              <a:r>
                <a:rPr lang="th-TH" sz="4000" b="1" dirty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(</a:t>
              </a:r>
              <a:r>
                <a:rPr lang="en-US" sz="4000" b="1" dirty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Financial Administration Index : FAI</a:t>
              </a:r>
              <a:r>
                <a:rPr lang="th-TH" sz="4000" b="1" dirty="0">
                  <a:solidFill>
                    <a:schemeClr val="bg1"/>
                  </a:solidFill>
                  <a:latin typeface="FreesiaUPC" pitchFamily="34" charset="-34"/>
                  <a:cs typeface="FreesiaUPC" pitchFamily="34" charset="-34"/>
                </a:rPr>
                <a:t> )</a:t>
              </a:r>
              <a:endParaRPr lang="en-US" sz="4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endParaRPr>
            </a:p>
          </p:txBody>
        </p:sp>
        <p:pic>
          <p:nvPicPr>
            <p:cNvPr id="6" name="Picture 2" descr="ผลการค้นหารูปภาพสำหรับ รูปความเสี่ยง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00174"/>
              <a:ext cx="2571736" cy="1928826"/>
            </a:xfrm>
            <a:prstGeom prst="rect">
              <a:avLst/>
            </a:prstGeom>
            <a:noFill/>
          </p:spPr>
        </p:pic>
      </p:grp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การพัฒนาระบบการควบคุมภายใน (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Internal Control : IC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)</a:t>
            </a:r>
            <a:endParaRPr lang="en-US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เครื่องมือสนับสนุนการดำเนินงาน 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:  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การประเมินระบบการควบคุมภายใน ๕ มิติ</a:t>
            </a:r>
            <a:endParaRPr lang="en-US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ผู้ประเมิน 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กลุ่มตรวจสอบภายใน สำนักงานปลัดกระทรวง</a:t>
            </a:r>
            <a:r>
              <a:rPr lang="th-TH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สาธารณสุข</a:t>
            </a:r>
            <a:endParaRPr lang="th-TH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0" y="1440987"/>
          <a:ext cx="9144000" cy="52920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66"/>
                <a:gridCol w="1547834"/>
                <a:gridCol w="1524000"/>
                <a:gridCol w="1524000"/>
                <a:gridCol w="1524000"/>
                <a:gridCol w="1524000"/>
              </a:tblGrid>
              <a:tr h="12382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องค์ประกอบ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การประเมิน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1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3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4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5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1238259"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การควบคุมภายใน(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Internal Control : IC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 )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FreesiaUPC" pitchFamily="34" charset="-34"/>
                        <a:ea typeface="+mn-ea"/>
                        <a:cs typeface="FreesiaUPC" pitchFamily="34" charset="-34"/>
                      </a:endParaRPr>
                    </a:p>
                    <a:p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การประเมินระบบการควบคุมภายใน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5</a:t>
                      </a:r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 มิติ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FreesiaUPC" pitchFamily="34" charset="-34"/>
                        <a:ea typeface="+mn-ea"/>
                        <a:cs typeface="FreesiaUPC" pitchFamily="34" charset="-34"/>
                      </a:endParaRPr>
                    </a:p>
                    <a:p>
                      <a:endParaRPr lang="th-TH" sz="20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หน่วยบริการทบทวนการแต่งตั้งคณะกรรมการ/คณะทำงานของหน่วยงานเพื่อประเมินผลและกำหนดแนวทางการพัฒนาระบบการควบคุมภายในของหน่วยบริการ ปีงบประมาณ พ.ศ.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FreesiaUPC" pitchFamily="34" charset="-34"/>
                          <a:ea typeface="+mn-ea"/>
                          <a:cs typeface="FreesiaUPC" pitchFamily="34" charset="-34"/>
                        </a:rPr>
                        <a:t>2561</a:t>
                      </a:r>
                      <a:endParaRPr lang="th-TH" sz="20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1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.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ติดตามรายงานเปรียบเทียบแผน – ผล การพัฒนาองค์กร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5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มิติ ของปีงบประมาณ 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พ.ศ.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2560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*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(สำหรับหน่วยบริการที่ยังไม่ได้จัดส่ง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)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วิเคราะห์ผลการประเมินระบบการควบคุมภายใน และจัดทำแผนพัฒนาองค์กรจากผลการประเมินระบบการควบคุมภายในที่พบจุดอ่อน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จัดส่ง 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1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.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แบบประเมินระบบการควบคุมภายใน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5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มิติ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.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ผลการวิเคราะห์ผลการประเมินระบบการควบคุม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ภายใน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จัดส่งรายงานเปรียบเทียบแผน-ผลการพัฒนาองค์กร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5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มิติ ให้กลุ่มตรวจสอบภายในระดับกรม สำนักงานปลัดกระทรวงสาธารณสุข 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***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(ภายในวันที่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31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กรกฎาคม 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2561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)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79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องค์ประกอบของความเสี่ยง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85720" y="1071546"/>
            <a:ext cx="8458200" cy="4524315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ebdings" pitchFamily="18" charset="2"/>
              <a:buChar char="V"/>
            </a:pPr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GB" sz="3600" b="1" dirty="0" err="1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ความ</a:t>
            </a:r>
            <a:r>
              <a:rPr lang="en-GB" sz="3600" b="1" dirty="0" err="1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ไม่แน่นอนว่าผลลัพธ์จะเกิดขึ้นตามที่</a:t>
            </a:r>
            <a:r>
              <a:rPr lang="en-GB" sz="3600" b="1" dirty="0" err="1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ตั้งเป้าหมาย</a:t>
            </a:r>
            <a:endParaRPr lang="th-TH" sz="3600" b="1" dirty="0" smtClean="0">
              <a:solidFill>
                <a:srgbClr val="000066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GB" sz="3600" b="1" dirty="0" err="1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ไว้</a:t>
            </a:r>
            <a:r>
              <a:rPr lang="en-GB" sz="3600" b="1" dirty="0" err="1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หรือไม่</a:t>
            </a:r>
            <a:endParaRPr lang="en-GB" sz="3600" b="1" dirty="0">
              <a:solidFill>
                <a:srgbClr val="000066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  <a:sym typeface="Webdings"/>
              </a:rPr>
              <a:t> </a:t>
            </a:r>
            <a:r>
              <a:rPr lang="th-TH" sz="3600" b="1" u="sng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3600" b="1" u="sng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กระทำ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หรือ</a:t>
            </a:r>
            <a:r>
              <a:rPr lang="th-TH" sz="3600" b="1" u="sng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เหตุการณ์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ที่อาจจะ</a:t>
            </a:r>
            <a:r>
              <a:rPr lang="th-TH" sz="3600" b="1" u="sng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3600" b="1" u="sng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ผลบั่นทอน </a:t>
            </a:r>
          </a:p>
          <a:p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  <a:sym typeface="Webdings"/>
              </a:rPr>
              <a:t>      </a:t>
            </a:r>
            <a:r>
              <a:rPr lang="th-TH" sz="3600" b="1" u="sng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ความสามารถ</a:t>
            </a:r>
            <a:r>
              <a:rPr lang="th-TH" sz="3600" b="1" u="sng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ขององค์กร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ที่จะ</a:t>
            </a:r>
            <a:r>
              <a:rPr lang="th-TH" sz="3600" b="1" u="sng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บรรลุเป้าประสงค์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ที่ตั้งไว้</a:t>
            </a:r>
          </a:p>
          <a:p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        </a:t>
            </a:r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  <a:sym typeface="Webdings"/>
              </a:rPr>
              <a:t></a:t>
            </a:r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GB" sz="3600" b="1" dirty="0" err="1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การกระทำหรือเหตุการณ์ซึ่ง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อาจ</a:t>
            </a:r>
            <a:r>
              <a:rPr lang="en-GB" sz="3600" b="1" dirty="0" err="1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เป็น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ได้ทั้ง</a:t>
            </a:r>
            <a:r>
              <a:rPr lang="en-GB" sz="3600" b="1" u="sng" dirty="0" err="1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โอกาส</a:t>
            </a:r>
            <a:endParaRPr lang="en-US" sz="3600" b="1" u="sng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             </a:t>
            </a:r>
            <a:r>
              <a:rPr lang="en-GB" sz="3600" b="1" dirty="0" err="1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หรือ</a:t>
            </a:r>
            <a:r>
              <a:rPr lang="en-GB" sz="3600" b="1" u="sng" dirty="0" err="1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สิ่งคุกคาม</a:t>
            </a:r>
            <a:r>
              <a:rPr lang="en-US" sz="3600" b="1" u="sng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 (</a:t>
            </a:r>
            <a:r>
              <a:rPr lang="th-TH" sz="3600" b="1" u="sng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เหตุการณ์ที่ไม่พึงประสงค์</a:t>
            </a:r>
            <a:r>
              <a:rPr lang="en-US" sz="3600" b="1" u="sng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)</a:t>
            </a:r>
            <a:r>
              <a:rPr lang="en-GB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th-TH" sz="3600" b="1" dirty="0">
              <a:solidFill>
                <a:srgbClr val="000066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  <a:sym typeface="Webdings"/>
              </a:rPr>
              <a:t>    รวม</a:t>
            </a:r>
            <a:r>
              <a:rPr lang="en-GB" sz="3600" b="1" dirty="0" err="1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ถึง</a:t>
            </a:r>
            <a:r>
              <a:rPr lang="en-GB" sz="3600" b="1" u="sng" dirty="0" err="1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แนวโน้ม</a:t>
            </a:r>
            <a:r>
              <a:rPr lang="th-TH" sz="3600" b="1" dirty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หรือโอกาส</a:t>
            </a:r>
            <a:r>
              <a:rPr lang="en-GB" sz="3600" b="1" dirty="0" err="1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ที่จะ</a:t>
            </a:r>
            <a:r>
              <a:rPr lang="en-GB" sz="3600" b="1" dirty="0" err="1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เกิด</a:t>
            </a:r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ค</a:t>
            </a:r>
            <a:r>
              <a:rPr lang="en-GB" sz="3600" b="1" dirty="0" err="1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วามเสี่ยงและ</a:t>
            </a:r>
            <a:endParaRPr lang="th-TH" sz="3600" b="1" dirty="0" smtClean="0">
              <a:solidFill>
                <a:srgbClr val="000066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3600" b="1" dirty="0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             </a:t>
            </a:r>
            <a:r>
              <a:rPr lang="en-GB" sz="3600" b="1" u="sng" dirty="0" err="1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ผลกระท</a:t>
            </a:r>
            <a:r>
              <a:rPr lang="en-GB" sz="3600" b="1" dirty="0" err="1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บ</a:t>
            </a:r>
            <a:r>
              <a:rPr lang="en-GB" sz="3600" b="1" dirty="0" err="1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หากเหตุการณ์</a:t>
            </a:r>
            <a:r>
              <a:rPr lang="en-GB" sz="3600" b="1" dirty="0" err="1" smtClean="0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อุบัติขึ้น</a:t>
            </a:r>
            <a:r>
              <a:rPr lang="en-GB" sz="3600" b="1" dirty="0" err="1">
                <a:solidFill>
                  <a:srgbClr val="000066"/>
                </a:solidFill>
                <a:latin typeface="FreesiaUPC" pitchFamily="34" charset="-34"/>
                <a:cs typeface="FreesiaUPC" pitchFamily="34" charset="-34"/>
              </a:rPr>
              <a:t>จริง</a:t>
            </a:r>
            <a:endParaRPr lang="en-GB" sz="3600" b="1" dirty="0">
              <a:solidFill>
                <a:srgbClr val="000066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การพัฒนาระบบการควบคุมภายใน (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Internal Control : IC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)</a:t>
            </a:r>
            <a:endParaRPr lang="en-US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เครื่องมือสนับสนุนการดำเนินงาน 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:  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การประเมินระบบการควบคุมภายใน ๕ มิติ</a:t>
            </a:r>
            <a:endParaRPr lang="en-US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ผู้ประเมิน 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กลุ่มตรวจสอบภายใน สำนักงานปลัดกระทรวง</a:t>
            </a:r>
            <a:r>
              <a:rPr lang="th-TH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สาธารณสุข</a:t>
            </a:r>
            <a:endParaRPr lang="th-TH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0" y="1571612"/>
          <a:ext cx="9144000" cy="5357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66"/>
                <a:gridCol w="1547834"/>
                <a:gridCol w="1524000"/>
                <a:gridCol w="1524000"/>
                <a:gridCol w="1524000"/>
                <a:gridCol w="1524000"/>
              </a:tblGrid>
              <a:tr h="78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องค์ประกอบ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การประเมิน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1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3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4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5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3759201">
                <a:tc>
                  <a:txBody>
                    <a:bodyPr/>
                    <a:lstStyle/>
                    <a:p>
                      <a:endParaRPr lang="th-TH" sz="20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.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หน่วยบริการประเมินระบบการควบคุมภายใน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5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มิติ ประจำปีงบประมาณ 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พ.ศ.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2561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2.1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r>
                        <a:rPr lang="th-TH" sz="2000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มิติด้านการประเมินระบบการควบคุมภายในและบริหารความ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เสี่ยง</a:t>
                      </a:r>
                      <a:endParaRPr lang="en-US" sz="2000" dirty="0" smtClean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2.2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มิติด้านการจัดเก็บรายได้ค่ารักษาพยาบาลสิทธิต่าง ๆ </a:t>
                      </a:r>
                      <a:endParaRPr lang="en-US" sz="2000" dirty="0" smtClean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3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. แผนพัฒนาองค์กร ๕ มิติ ให้กลุ่มตรวจสอบภายในระดับกรม สำนักงานปลัดกระทรวงสาธารณสุข</a:t>
                      </a:r>
                      <a:endParaRPr lang="en-US" sz="2000" dirty="0" smtClean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**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(ภายในวันที่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15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มีนาคม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2561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)</a:t>
                      </a:r>
                      <a:endParaRPr lang="en-US" sz="2000" dirty="0" smtClean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80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การพัฒนาระบบการควบคุมภายใน (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Internal Control : IC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)</a:t>
            </a:r>
            <a:endParaRPr lang="en-US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เครื่องมือสนับสนุนการดำเนินงาน 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:  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การประเมินระบบการควบคุมภายใน ๕ มิติ</a:t>
            </a:r>
            <a:endParaRPr lang="en-US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ผู้ประเมิน </a:t>
            </a:r>
            <a:r>
              <a:rPr lang="en-US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:</a:t>
            </a:r>
            <a:r>
              <a:rPr lang="th-TH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กลุ่มตรวจสอบภายใน สำนักงานปลัดกระทรวง</a:t>
            </a:r>
            <a:r>
              <a:rPr lang="th-TH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สาธารณสุข</a:t>
            </a:r>
            <a:endParaRPr lang="th-TH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0" y="1571612"/>
          <a:ext cx="9144000" cy="33509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0166"/>
                <a:gridCol w="1547834"/>
                <a:gridCol w="1595438"/>
                <a:gridCol w="1452562"/>
                <a:gridCol w="1524000"/>
                <a:gridCol w="1524000"/>
              </a:tblGrid>
              <a:tr h="695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องค์ประกอบ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การประเมิน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1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3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4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ขั้นตอนที่ </a:t>
                      </a:r>
                      <a:r>
                        <a:rPr lang="en-US" sz="2400" b="1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5</a:t>
                      </a:r>
                      <a:endParaRPr lang="en-US" sz="2400" b="1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  <a:tr h="2619393">
                <a:tc>
                  <a:txBody>
                    <a:bodyPr/>
                    <a:lstStyle/>
                    <a:p>
                      <a:endParaRPr lang="th-TH" sz="20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0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 2.3</a:t>
                      </a:r>
                      <a:r>
                        <a:rPr lang="en-US" sz="2000" baseline="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มิติด้านการเงิน</a:t>
                      </a:r>
                      <a:endParaRPr lang="en-US" sz="2000" dirty="0" smtClean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2.4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มิติด้านพัสดุ</a:t>
                      </a:r>
                      <a:endParaRPr lang="en-US" sz="2000" dirty="0" smtClean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 </a:t>
                      </a:r>
                      <a:r>
                        <a:rPr lang="en-US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2.5</a:t>
                      </a:r>
                      <a:r>
                        <a:rPr lang="th-TH" sz="2000" dirty="0" smtClean="0">
                          <a:latin typeface="FreesiaUPC" pitchFamily="34" charset="-34"/>
                          <a:ea typeface="Times New Roman"/>
                          <a:cs typeface="FreesiaUPC" pitchFamily="34" charset="-34"/>
                        </a:rPr>
                        <a:t> มิติด้านบัญชีและงบการเงิน</a:t>
                      </a: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FreesiaUPC" pitchFamily="34" charset="-34"/>
                        <a:ea typeface="Times New Roman"/>
                        <a:cs typeface="Frees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81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u Nong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857232"/>
            <a:ext cx="4714908" cy="4714908"/>
          </a:xfrm>
          <a:prstGeom prst="rect">
            <a:avLst/>
          </a:prstGeom>
          <a:noFill/>
        </p:spPr>
      </p:pic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08519-FEE6-4BCE-B01A-DBF2E79843A7}" type="slidenum">
              <a:rPr lang="th-TH" smtClean="0"/>
              <a:pPr/>
              <a:t>82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th-TH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itchFamily="34" charset="-34"/>
                <a:cs typeface="FreesiaUPC" pitchFamily="34" charset="-34"/>
              </a:rPr>
              <a:t>ความสัมพันธ์ของเป้าประสงค์ ความเสี่ยง และการควบคุม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grpSp>
        <p:nvGrpSpPr>
          <p:cNvPr id="31" name="กลุ่ม 30"/>
          <p:cNvGrpSpPr/>
          <p:nvPr/>
        </p:nvGrpSpPr>
        <p:grpSpPr>
          <a:xfrm>
            <a:off x="395318" y="1295400"/>
            <a:ext cx="8534400" cy="4572000"/>
            <a:chOff x="152400" y="1295400"/>
            <a:chExt cx="8534400" cy="4572000"/>
          </a:xfrm>
        </p:grpSpPr>
        <p:sp>
          <p:nvSpPr>
            <p:cNvPr id="32" name="AutoShape 2"/>
            <p:cNvSpPr>
              <a:spLocks noChangeArrowheads="1"/>
            </p:cNvSpPr>
            <p:nvPr/>
          </p:nvSpPr>
          <p:spPr bwMode="auto">
            <a:xfrm>
              <a:off x="152400" y="3048000"/>
              <a:ext cx="2286000" cy="838200"/>
            </a:xfrm>
            <a:prstGeom prst="cube">
              <a:avLst>
                <a:gd name="adj" fmla="val 16069"/>
              </a:avLst>
            </a:prstGeom>
            <a:solidFill>
              <a:srgbClr val="CC3300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ความเสี่ยง</a:t>
              </a:r>
            </a:p>
          </p:txBody>
        </p:sp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152400" y="1447800"/>
              <a:ext cx="2286000" cy="762000"/>
            </a:xfrm>
            <a:prstGeom prst="cube">
              <a:avLst>
                <a:gd name="adj" fmla="val 16069"/>
              </a:avLst>
            </a:prstGeom>
            <a:solidFill>
              <a:srgbClr val="FFCCCC"/>
            </a:solidFill>
            <a:ln w="9525">
              <a:solidFill>
                <a:srgbClr val="FFD7D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เป้าประสงค์</a:t>
              </a:r>
            </a:p>
          </p:txBody>
        </p:sp>
        <p:sp>
          <p:nvSpPr>
            <p:cNvPr id="34" name="AutoShape 9"/>
            <p:cNvSpPr>
              <a:spLocks noChangeArrowheads="1"/>
            </p:cNvSpPr>
            <p:nvPr/>
          </p:nvSpPr>
          <p:spPr bwMode="auto">
            <a:xfrm>
              <a:off x="152400" y="4724400"/>
              <a:ext cx="2286000" cy="838200"/>
            </a:xfrm>
            <a:prstGeom prst="cube">
              <a:avLst>
                <a:gd name="adj" fmla="val 16069"/>
              </a:avLst>
            </a:prstGeom>
            <a:solidFill>
              <a:srgbClr val="BEE3E6"/>
            </a:solidFill>
            <a:ln w="9525">
              <a:solidFill>
                <a:srgbClr val="CAE8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การควบคุม</a:t>
              </a:r>
            </a:p>
          </p:txBody>
        </p:sp>
        <p:grpSp>
          <p:nvGrpSpPr>
            <p:cNvPr id="35" name="Group 10"/>
            <p:cNvGrpSpPr>
              <a:grpSpLocks/>
            </p:cNvGrpSpPr>
            <p:nvPr/>
          </p:nvGrpSpPr>
          <p:grpSpPr bwMode="auto">
            <a:xfrm rot="18724980">
              <a:off x="2630487" y="1560513"/>
              <a:ext cx="1235075" cy="704850"/>
              <a:chOff x="3242" y="1213"/>
              <a:chExt cx="778" cy="444"/>
            </a:xfrm>
          </p:grpSpPr>
          <p:sp>
            <p:nvSpPr>
              <p:cNvPr id="51" name="AutoShape 11"/>
              <p:cNvSpPr>
                <a:spLocks noChangeArrowheads="1"/>
              </p:cNvSpPr>
              <p:nvPr/>
            </p:nvSpPr>
            <p:spPr bwMode="auto">
              <a:xfrm rot="-3100713">
                <a:off x="3422" y="1033"/>
                <a:ext cx="216" cy="576"/>
              </a:xfrm>
              <a:prstGeom prst="triangle">
                <a:avLst>
                  <a:gd name="adj" fmla="val 10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2" name="AutoShape 12"/>
              <p:cNvSpPr>
                <a:spLocks noChangeArrowheads="1"/>
              </p:cNvSpPr>
              <p:nvPr/>
            </p:nvSpPr>
            <p:spPr bwMode="auto">
              <a:xfrm rot="1193190">
                <a:off x="3636" y="1321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36" name="Group 13"/>
            <p:cNvGrpSpPr>
              <a:grpSpLocks/>
            </p:cNvGrpSpPr>
            <p:nvPr/>
          </p:nvGrpSpPr>
          <p:grpSpPr bwMode="auto">
            <a:xfrm rot="13696853">
              <a:off x="1000917" y="2428083"/>
              <a:ext cx="701675" cy="417512"/>
              <a:chOff x="3242" y="1213"/>
              <a:chExt cx="778" cy="444"/>
            </a:xfrm>
          </p:grpSpPr>
          <p:sp>
            <p:nvSpPr>
              <p:cNvPr id="49" name="AutoShape 14"/>
              <p:cNvSpPr>
                <a:spLocks noChangeArrowheads="1"/>
              </p:cNvSpPr>
              <p:nvPr/>
            </p:nvSpPr>
            <p:spPr bwMode="auto">
              <a:xfrm rot="-3100713">
                <a:off x="3422" y="1033"/>
                <a:ext cx="216" cy="576"/>
              </a:xfrm>
              <a:prstGeom prst="triangle">
                <a:avLst>
                  <a:gd name="adj" fmla="val 10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50" name="AutoShape 15"/>
              <p:cNvSpPr>
                <a:spLocks noChangeArrowheads="1"/>
              </p:cNvSpPr>
              <p:nvPr/>
            </p:nvSpPr>
            <p:spPr bwMode="auto">
              <a:xfrm rot="1193190">
                <a:off x="3636" y="1321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37" name="Group 16"/>
            <p:cNvGrpSpPr>
              <a:grpSpLocks/>
            </p:cNvGrpSpPr>
            <p:nvPr/>
          </p:nvGrpSpPr>
          <p:grpSpPr bwMode="auto">
            <a:xfrm rot="13696853">
              <a:off x="1116806" y="4104482"/>
              <a:ext cx="701675" cy="417512"/>
              <a:chOff x="3242" y="1213"/>
              <a:chExt cx="778" cy="444"/>
            </a:xfrm>
          </p:grpSpPr>
          <p:sp>
            <p:nvSpPr>
              <p:cNvPr id="47" name="AutoShape 17"/>
              <p:cNvSpPr>
                <a:spLocks noChangeArrowheads="1"/>
              </p:cNvSpPr>
              <p:nvPr/>
            </p:nvSpPr>
            <p:spPr bwMode="auto">
              <a:xfrm rot="-3100713">
                <a:off x="3422" y="1033"/>
                <a:ext cx="216" cy="576"/>
              </a:xfrm>
              <a:prstGeom prst="triangle">
                <a:avLst>
                  <a:gd name="adj" fmla="val 10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8" name="AutoShape 18"/>
              <p:cNvSpPr>
                <a:spLocks noChangeArrowheads="1"/>
              </p:cNvSpPr>
              <p:nvPr/>
            </p:nvSpPr>
            <p:spPr bwMode="auto">
              <a:xfrm rot="1193190">
                <a:off x="3636" y="1321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>
              <a:off x="3962400" y="1447800"/>
              <a:ext cx="4572000" cy="762000"/>
            </a:xfrm>
            <a:prstGeom prst="cube">
              <a:avLst>
                <a:gd name="adj" fmla="val 0"/>
              </a:avLst>
            </a:prstGeom>
            <a:solidFill>
              <a:srgbClr val="FFCCCC"/>
            </a:solidFill>
            <a:ln w="9525">
              <a:solidFill>
                <a:srgbClr val="FFD7D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th-TH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สิ่งที่ส่วนราชการต้องการบรรลุ</a:t>
              </a:r>
            </a:p>
          </p:txBody>
        </p:sp>
        <p:grpSp>
          <p:nvGrpSpPr>
            <p:cNvPr id="39" name="Group 20"/>
            <p:cNvGrpSpPr>
              <a:grpSpLocks/>
            </p:cNvGrpSpPr>
            <p:nvPr/>
          </p:nvGrpSpPr>
          <p:grpSpPr bwMode="auto">
            <a:xfrm rot="18724980">
              <a:off x="2630487" y="3236913"/>
              <a:ext cx="1235075" cy="704850"/>
              <a:chOff x="3242" y="1213"/>
              <a:chExt cx="778" cy="444"/>
            </a:xfrm>
          </p:grpSpPr>
          <p:sp>
            <p:nvSpPr>
              <p:cNvPr id="45" name="AutoShape 21"/>
              <p:cNvSpPr>
                <a:spLocks noChangeArrowheads="1"/>
              </p:cNvSpPr>
              <p:nvPr/>
            </p:nvSpPr>
            <p:spPr bwMode="auto">
              <a:xfrm rot="-3100713">
                <a:off x="3422" y="1033"/>
                <a:ext cx="216" cy="576"/>
              </a:xfrm>
              <a:prstGeom prst="triangle">
                <a:avLst>
                  <a:gd name="adj" fmla="val 10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6" name="AutoShape 22"/>
              <p:cNvSpPr>
                <a:spLocks noChangeArrowheads="1"/>
              </p:cNvSpPr>
              <p:nvPr/>
            </p:nvSpPr>
            <p:spPr bwMode="auto">
              <a:xfrm rot="1193190">
                <a:off x="3636" y="1321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0" name="AutoShape 23"/>
            <p:cNvSpPr>
              <a:spLocks noChangeArrowheads="1"/>
            </p:cNvSpPr>
            <p:nvPr/>
          </p:nvSpPr>
          <p:spPr bwMode="auto">
            <a:xfrm>
              <a:off x="3962400" y="2819400"/>
              <a:ext cx="4724400" cy="1371600"/>
            </a:xfrm>
            <a:prstGeom prst="cube">
              <a:avLst>
                <a:gd name="adj" fmla="val 0"/>
              </a:avLst>
            </a:prstGeom>
            <a:solidFill>
              <a:srgbClr val="CC3300"/>
            </a:solidFill>
            <a:ln w="9525">
              <a:solidFill>
                <a:srgbClr val="FF7C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0000"/>
                </a:lnSpc>
              </a:pPr>
              <a:r>
                <a:rPr lang="th-TH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สิ่งที่อาจขัดขวางหรือเป็นอุปสรรค</a:t>
              </a:r>
            </a:p>
            <a:p>
              <a:pPr algn="ctr">
                <a:lnSpc>
                  <a:spcPct val="90000"/>
                </a:lnSpc>
              </a:pPr>
              <a:r>
                <a:rPr lang="th-TH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ทำให้ส่วนราชการไม่สามารถบรรลุ</a:t>
              </a:r>
            </a:p>
            <a:p>
              <a:pPr algn="ctr">
                <a:lnSpc>
                  <a:spcPct val="90000"/>
                </a:lnSpc>
              </a:pPr>
              <a:r>
                <a:rPr lang="th-TH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เป้าประสงค์ที่ตั้งไว้</a:t>
              </a:r>
            </a:p>
          </p:txBody>
        </p:sp>
        <p:grpSp>
          <p:nvGrpSpPr>
            <p:cNvPr id="41" name="Group 24"/>
            <p:cNvGrpSpPr>
              <a:grpSpLocks/>
            </p:cNvGrpSpPr>
            <p:nvPr/>
          </p:nvGrpSpPr>
          <p:grpSpPr bwMode="auto">
            <a:xfrm rot="18724980">
              <a:off x="2630487" y="4897438"/>
              <a:ext cx="1235075" cy="704850"/>
              <a:chOff x="3242" y="1213"/>
              <a:chExt cx="778" cy="444"/>
            </a:xfrm>
          </p:grpSpPr>
          <p:sp>
            <p:nvSpPr>
              <p:cNvPr id="43" name="AutoShape 25"/>
              <p:cNvSpPr>
                <a:spLocks noChangeArrowheads="1"/>
              </p:cNvSpPr>
              <p:nvPr/>
            </p:nvSpPr>
            <p:spPr bwMode="auto">
              <a:xfrm rot="-3100713">
                <a:off x="3422" y="1033"/>
                <a:ext cx="216" cy="576"/>
              </a:xfrm>
              <a:prstGeom prst="triangle">
                <a:avLst>
                  <a:gd name="adj" fmla="val 10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4" name="AutoShape 26"/>
              <p:cNvSpPr>
                <a:spLocks noChangeArrowheads="1"/>
              </p:cNvSpPr>
              <p:nvPr/>
            </p:nvSpPr>
            <p:spPr bwMode="auto">
              <a:xfrm rot="1193190">
                <a:off x="3636" y="1321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2" name="AutoShape 27"/>
            <p:cNvSpPr>
              <a:spLocks noChangeArrowheads="1"/>
            </p:cNvSpPr>
            <p:nvPr/>
          </p:nvSpPr>
          <p:spPr bwMode="auto">
            <a:xfrm>
              <a:off x="3962400" y="4572000"/>
              <a:ext cx="4724400" cy="1295400"/>
            </a:xfrm>
            <a:prstGeom prst="cube">
              <a:avLst>
                <a:gd name="adj" fmla="val 0"/>
              </a:avLst>
            </a:prstGeom>
            <a:solidFill>
              <a:srgbClr val="BEE3E6"/>
            </a:solidFill>
            <a:ln w="9525">
              <a:solidFill>
                <a:srgbClr val="CAE8EA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สิ่งที่จะช่วยให้ส่วนราชการบรรลุ</a:t>
              </a:r>
            </a:p>
            <a:p>
              <a:pPr algn="ctr">
                <a:lnSpc>
                  <a:spcPct val="90000"/>
                </a:lnSpc>
              </a:pPr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เป้าประสงค์ได้ หากมีการบริหาร</a:t>
              </a:r>
            </a:p>
            <a:p>
              <a:pPr algn="ctr">
                <a:lnSpc>
                  <a:spcPct val="80000"/>
                </a:lnSpc>
              </a:pPr>
              <a:r>
                <a:rPr lang="th-TH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eesiaUPC" pitchFamily="34" charset="-34"/>
                  <a:cs typeface="FreesiaUPC" pitchFamily="34" charset="-34"/>
                </a:rPr>
                <a:t>จัดการที่ดี</a:t>
              </a:r>
            </a:p>
          </p:txBody>
        </p:sp>
      </p:grpSp>
      <p:sp>
        <p:nvSpPr>
          <p:cNvPr id="53" name="ตัวยึดหมายเลขภาพนิ่ง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41B2D-0DC9-4924-B792-7F28F4BDF496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7292</Words>
  <Application>Microsoft Office PowerPoint</Application>
  <PresentationFormat>นำเสนอทางหน้าจอ (4:3)</PresentationFormat>
  <Paragraphs>1237</Paragraphs>
  <Slides>82</Slides>
  <Notes>16</Notes>
  <HiddenSlides>1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82</vt:i4>
      </vt:variant>
    </vt:vector>
  </HeadingPairs>
  <TitlesOfParts>
    <vt:vector size="83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ความเสี่ยงของหน่วยงาน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ใครคือผู้รับผิดชอบ ต่อ การวางระบบควบคุมภายใน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การนำมาตรฐานการควบคุมภายใน ไปสู่การปฏิบัติ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ขั้นตอนประเมินกิจกรรมตามแบบสอบถามการควบคุมภายใน/กิจกรรมการปฏิบัติงาน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  <vt:lpstr>ภาพนิ่ง 71</vt:lpstr>
      <vt:lpstr>ภาพนิ่ง 72</vt:lpstr>
      <vt:lpstr>ภาพนิ่ง 73</vt:lpstr>
      <vt:lpstr>ภาพนิ่ง 74</vt:lpstr>
      <vt:lpstr>ภาพนิ่ง 75</vt:lpstr>
      <vt:lpstr>ภาพนิ่ง 76</vt:lpstr>
      <vt:lpstr>ภาพนิ่ง 77</vt:lpstr>
      <vt:lpstr>ภาพนิ่ง 78</vt:lpstr>
      <vt:lpstr>ภาพนิ่ง 79</vt:lpstr>
      <vt:lpstr>ภาพนิ่ง 80</vt:lpstr>
      <vt:lpstr>ภาพนิ่ง 81</vt:lpstr>
      <vt:lpstr>ภาพนิ่ง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Nu Nong</dc:creator>
  <cp:lastModifiedBy>Nu Nong</cp:lastModifiedBy>
  <cp:revision>20</cp:revision>
  <dcterms:created xsi:type="dcterms:W3CDTF">2017-07-30T14:32:05Z</dcterms:created>
  <dcterms:modified xsi:type="dcterms:W3CDTF">2017-12-17T05:50:47Z</dcterms:modified>
</cp:coreProperties>
</file>