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37" r:id="rId3"/>
    <p:sldId id="257" r:id="rId4"/>
    <p:sldId id="258" r:id="rId5"/>
    <p:sldId id="342" r:id="rId6"/>
    <p:sldId id="259" r:id="rId7"/>
    <p:sldId id="344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45" r:id="rId26"/>
    <p:sldId id="306" r:id="rId27"/>
    <p:sldId id="346" r:id="rId28"/>
    <p:sldId id="260" r:id="rId29"/>
    <p:sldId id="285" r:id="rId30"/>
    <p:sldId id="347" r:id="rId31"/>
    <p:sldId id="348" r:id="rId32"/>
    <p:sldId id="261" r:id="rId33"/>
    <p:sldId id="284" r:id="rId34"/>
    <p:sldId id="349" r:id="rId35"/>
    <p:sldId id="281" r:id="rId36"/>
    <p:sldId id="350" r:id="rId37"/>
    <p:sldId id="283" r:id="rId38"/>
    <p:sldId id="286" r:id="rId39"/>
    <p:sldId id="351" r:id="rId40"/>
    <p:sldId id="287" r:id="rId41"/>
    <p:sldId id="352" r:id="rId42"/>
    <p:sldId id="288" r:id="rId43"/>
    <p:sldId id="339" r:id="rId44"/>
    <p:sldId id="356" r:id="rId45"/>
    <p:sldId id="357" r:id="rId46"/>
    <p:sldId id="358" r:id="rId47"/>
    <p:sldId id="359" r:id="rId48"/>
    <p:sldId id="263" r:id="rId49"/>
    <p:sldId id="355" r:id="rId50"/>
    <p:sldId id="262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309" r:id="rId61"/>
    <p:sldId id="307" r:id="rId62"/>
    <p:sldId id="310" r:id="rId63"/>
    <p:sldId id="312" r:id="rId64"/>
    <p:sldId id="314" r:id="rId65"/>
    <p:sldId id="316" r:id="rId66"/>
    <p:sldId id="318" r:id="rId67"/>
    <p:sldId id="320" r:id="rId68"/>
    <p:sldId id="322" r:id="rId69"/>
    <p:sldId id="324" r:id="rId70"/>
    <p:sldId id="326" r:id="rId71"/>
    <p:sldId id="328" r:id="rId72"/>
    <p:sldId id="330" r:id="rId73"/>
    <p:sldId id="332" r:id="rId74"/>
    <p:sldId id="334" r:id="rId75"/>
    <p:sldId id="336" r:id="rId7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C9B2F-199F-4827-977C-CE096EBE342A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32B29-B540-4F5C-AD28-5E16F4A30D7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855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r" eaLnBrk="1" hangingPunct="1"/>
            <a:fld id="{5688EC88-11F9-45EA-AF56-DFA100545772}" type="slidenum">
              <a:rPr lang="en-US" sz="1200"/>
              <a:pPr algn="r" eaLnBrk="1" hangingPunct="1"/>
              <a:t>62</a:t>
            </a:fld>
            <a:endParaRPr lang="th-TH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707349"/>
            <a:ext cx="4497457" cy="33915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476" y="4312796"/>
            <a:ext cx="5009943" cy="4170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2" tIns="45921" rIns="91842" bIns="45921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r" eaLnBrk="1" hangingPunct="1"/>
            <a:fld id="{87C359D8-D451-43E2-AE93-2B7C2E294E43}" type="slidenum">
              <a:rPr lang="en-US" sz="1200"/>
              <a:pPr algn="r" eaLnBrk="1" hangingPunct="1"/>
              <a:t>63</a:t>
            </a:fld>
            <a:endParaRPr lang="th-TH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707349"/>
            <a:ext cx="4497457" cy="339152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476" y="4312796"/>
            <a:ext cx="5009943" cy="4170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2" tIns="45921" rIns="91842" bIns="45921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013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69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661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935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12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196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971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031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807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711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531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BD806-A894-47B8-BB2F-5167F8EA59E0}" type="datetimeFigureOut">
              <a:rPr lang="th-TH" smtClean="0"/>
              <a:t>15/08/61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4494-1BA7-474C-AED2-B133DAB7D9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68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Administrator\Pictures\128828-OS5QU3-272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436977"/>
            <a:ext cx="7330186" cy="733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Pictures\128828-OS5QU3-27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5" y="1124742"/>
            <a:ext cx="5998829" cy="59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3" y="1897514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โรคน่ารู้ ในยุค 4.0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980154" y="5746959"/>
            <a:ext cx="356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err="1"/>
              <a:t>พญ</a:t>
            </a:r>
            <a:r>
              <a:rPr lang="th-TH" sz="2400" b="1" dirty="0"/>
              <a:t>.สุ</a:t>
            </a:r>
            <a:r>
              <a:rPr lang="th-TH" sz="2400" b="1" dirty="0" smtClean="0"/>
              <a:t>กัญญา วุฒิ</a:t>
            </a:r>
            <a:r>
              <a:rPr lang="th-TH" sz="2400" b="1" dirty="0"/>
              <a:t>เดช</a:t>
            </a:r>
            <a:r>
              <a:rPr lang="th-TH" sz="2400" b="1" dirty="0" smtClean="0"/>
              <a:t>กำจร</a:t>
            </a:r>
            <a:endParaRPr lang="th-TH" sz="2400" b="1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04248" y="6150114"/>
            <a:ext cx="207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/>
              <a:t>รพ.ชัยนาท</a:t>
            </a:r>
            <a:r>
              <a:rPr lang="th-TH" sz="2000" b="1" dirty="0" err="1" smtClean="0"/>
              <a:t>นเรนทร</a:t>
            </a:r>
            <a:endParaRPr lang="th-TH" sz="2000" b="1" dirty="0" smtClean="0"/>
          </a:p>
          <a:p>
            <a:pPr algn="ctr"/>
            <a:r>
              <a:rPr lang="th-TH" sz="2000" b="1" dirty="0" smtClean="0"/>
              <a:t>5 </a:t>
            </a:r>
            <a:r>
              <a:rPr lang="th-TH" sz="2000" b="1" dirty="0"/>
              <a:t>กันยายน 61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1967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228600"/>
            <a:ext cx="86296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53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7163"/>
            <a:ext cx="883920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23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33338"/>
            <a:ext cx="901065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109538"/>
            <a:ext cx="886777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02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80963"/>
            <a:ext cx="89344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23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76213"/>
            <a:ext cx="88201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40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166688"/>
            <a:ext cx="877252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6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261938"/>
            <a:ext cx="8562975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257175"/>
            <a:ext cx="8601075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7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61925"/>
            <a:ext cx="86487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37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à¸à¸¥à¸à¸²à¸£à¸à¹à¸à¸«à¸²à¸£à¸¹à¸à¸ à¸²à¸à¸ªà¸³à¸«à¸£à¸±à¸ à¸£à¸¹à¸à¸à¸²à¸£à¹à¸à¸¹à¸ à¹à¸à¹à¸à¹ à¹à¸à¹à¸£à¸à¹à¸£à¸µà¸¢à¸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91119"/>
            <a:ext cx="8832981" cy="496855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3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657225"/>
            <a:ext cx="81057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020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33400"/>
            <a:ext cx="800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4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381000"/>
            <a:ext cx="80105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40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1128713"/>
            <a:ext cx="856297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79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547688"/>
            <a:ext cx="83248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92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endParaRPr lang="th-TH" b="1" dirty="0" smtClean="0"/>
          </a:p>
          <a:p>
            <a:pPr marL="0" indent="0">
              <a:buNone/>
            </a:pPr>
            <a:r>
              <a:rPr lang="th-TH" sz="3000" b="1" dirty="0" smtClean="0">
                <a:solidFill>
                  <a:srgbClr val="C00000"/>
                </a:solidFill>
              </a:rPr>
              <a:t>การป้องกันโรค </a:t>
            </a:r>
            <a:r>
              <a:rPr lang="th-TH" sz="3000" b="1" dirty="0" smtClean="0"/>
              <a:t>: </a:t>
            </a:r>
          </a:p>
          <a:p>
            <a:pPr marL="0" indent="0">
              <a:buNone/>
            </a:pPr>
            <a:endParaRPr lang="th-TH" sz="3000" b="1" dirty="0" smtClean="0"/>
          </a:p>
          <a:p>
            <a:r>
              <a:rPr lang="th-TH" sz="3000" b="1" dirty="0" smtClean="0">
                <a:solidFill>
                  <a:srgbClr val="C00000"/>
                </a:solidFill>
              </a:rPr>
              <a:t>ครอบครัว</a:t>
            </a:r>
            <a:r>
              <a:rPr lang="th-TH" sz="3000" b="1" dirty="0" smtClean="0"/>
              <a:t>ต้องให้เด็กรักษาความสะอาด สอนให้ล้างมือบ่อย ๆ </a:t>
            </a:r>
          </a:p>
          <a:p>
            <a:pPr marL="0" indent="0">
              <a:buNone/>
            </a:pPr>
            <a:r>
              <a:rPr lang="th-TH" sz="3000" b="1" dirty="0"/>
              <a:t> </a:t>
            </a:r>
            <a:r>
              <a:rPr lang="th-TH" sz="3000" b="1" dirty="0" smtClean="0"/>
              <a:t>                ไม่ให้เล่น</a:t>
            </a:r>
            <a:r>
              <a:rPr lang="th-TH" sz="3000" b="1" dirty="0" err="1" smtClean="0"/>
              <a:t>นํ้า</a:t>
            </a:r>
            <a:r>
              <a:rPr lang="th-TH" sz="3000" b="1" dirty="0" smtClean="0"/>
              <a:t>ลาย ไม่เอามือเข้าปาก </a:t>
            </a:r>
          </a:p>
          <a:p>
            <a:r>
              <a:rPr lang="th-TH" sz="3000" b="1" dirty="0" smtClean="0">
                <a:solidFill>
                  <a:srgbClr val="C00000"/>
                </a:solidFill>
              </a:rPr>
              <a:t>โรงเรียน</a:t>
            </a:r>
            <a:r>
              <a:rPr lang="th-TH" sz="3000" b="1" dirty="0" smtClean="0"/>
              <a:t>ต้องมีการตรวจสอบ หากเด็กมีแผลในปากจะให้ผู้ปกครองพาไปพบหมอ เพื่อป้องกันไม่ให้แพร่กระจายในโรงเรียน </a:t>
            </a:r>
          </a:p>
          <a:p>
            <a:r>
              <a:rPr lang="th-TH" sz="3000" b="1" dirty="0" smtClean="0">
                <a:solidFill>
                  <a:srgbClr val="C00000"/>
                </a:solidFill>
              </a:rPr>
              <a:t>สำหรับโรงเรียน </a:t>
            </a:r>
            <a:r>
              <a:rPr lang="th-TH" sz="3000" b="1" dirty="0" err="1" smtClean="0"/>
              <a:t>ใช้นํ้า</a:t>
            </a:r>
            <a:r>
              <a:rPr lang="th-TH" sz="3000" b="1" dirty="0" smtClean="0"/>
              <a:t>ยาฟอกขาว</a:t>
            </a:r>
            <a:r>
              <a:rPr lang="th-TH" sz="3000" b="1" dirty="0" err="1" smtClean="0"/>
              <a:t>ผสมนํ้า</a:t>
            </a:r>
            <a:r>
              <a:rPr lang="th-TH" sz="3000" b="1" dirty="0" smtClean="0"/>
              <a:t> 20 ซีซี</a:t>
            </a:r>
            <a:r>
              <a:rPr lang="th-TH" sz="3000" b="1" dirty="0" err="1" smtClean="0"/>
              <a:t>ต่อนํ้า</a:t>
            </a:r>
            <a:r>
              <a:rPr lang="th-TH" sz="3000" b="1" dirty="0" smtClean="0"/>
              <a:t> 1 ลิตร ทำความสะอาดอุปกรณ์ของเล่นบ่อย ๆ ทั้งชุบผ้าเช็ดหรือซักล้าง แล้วใช้ผ้า</a:t>
            </a:r>
            <a:r>
              <a:rPr lang="th-TH" sz="3000" b="1" dirty="0" err="1" smtClean="0"/>
              <a:t>ชุบนํ้า</a:t>
            </a:r>
            <a:r>
              <a:rPr lang="th-TH" sz="3000" b="1" dirty="0" smtClean="0"/>
              <a:t>สะอาดเช็ดอีกสัก 2 -3 ครั้ง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16632"/>
            <a:ext cx="3168352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C00000"/>
                </a:solidFill>
              </a:rPr>
              <a:t>2.มือเท้าปากโรค</a:t>
            </a:r>
            <a:endParaRPr lang="th-TH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à¸à¸¥à¸à¸²à¸£à¸à¹à¸à¸«à¸²à¸£à¸¹à¸à¸ à¸²à¸à¸ªà¸³à¸«à¸£à¸±à¸ à¸£à¸¹à¸à¸à¸²à¸£à¹à¸à¸¹à¸ à¹à¸à¹à¸à¹ à¹à¸à¹à¸£à¸à¹à¸£à¸µà¸¢à¸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772" y="260648"/>
            <a:ext cx="473794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8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33375"/>
            <a:ext cx="85344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756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C00000"/>
                </a:solidFill>
              </a:rPr>
              <a:t>สาเหตุของโรค </a:t>
            </a:r>
            <a:r>
              <a:rPr lang="th-TH" sz="2800" b="1" dirty="0" smtClean="0"/>
              <a:t>:  เชื้อ</a:t>
            </a:r>
            <a:r>
              <a:rPr lang="th-TH" sz="2800" b="1" dirty="0" err="1" smtClean="0"/>
              <a:t>ไวรัส</a:t>
            </a:r>
            <a:r>
              <a:rPr lang="th-TH" sz="2800" b="1" dirty="0" smtClean="0"/>
              <a:t>และแบคทีเรีย </a:t>
            </a:r>
          </a:p>
          <a:p>
            <a:r>
              <a:rPr lang="th-TH" sz="2800" b="1" dirty="0" smtClean="0"/>
              <a:t>มีเหตุจากทานของที่ปรุงไม่สุกหรือไม่สะอาด และปรุงไว้นานแล้ว โดยจะอุจจาระเป็น</a:t>
            </a:r>
            <a:r>
              <a:rPr lang="th-TH" sz="2800" b="1" dirty="0" err="1" smtClean="0"/>
              <a:t>นํ้า</a:t>
            </a:r>
            <a:r>
              <a:rPr lang="th-TH" sz="2800" b="1" dirty="0" smtClean="0"/>
              <a:t>ทีละมาก ๆ </a:t>
            </a:r>
            <a:r>
              <a:rPr lang="th-TH" sz="2800" b="1" dirty="0" smtClean="0">
                <a:solidFill>
                  <a:srgbClr val="C00000"/>
                </a:solidFill>
              </a:rPr>
              <a:t>ความอันตรายอยู่ที่เด็กสามารถช็อกได้ เนื่องจาก</a:t>
            </a:r>
            <a:r>
              <a:rPr lang="th-TH" sz="2800" b="1" dirty="0" err="1" smtClean="0">
                <a:solidFill>
                  <a:srgbClr val="C00000"/>
                </a:solidFill>
              </a:rPr>
              <a:t>ขาดนํ้า</a:t>
            </a:r>
            <a:endParaRPr lang="th-TH" sz="2800" b="1" dirty="0" smtClean="0">
              <a:solidFill>
                <a:srgbClr val="C00000"/>
              </a:solidFill>
            </a:endParaRPr>
          </a:p>
          <a:p>
            <a:endParaRPr lang="th-TH" sz="2800" b="1" dirty="0" smtClean="0"/>
          </a:p>
          <a:p>
            <a:r>
              <a:rPr lang="th-TH" sz="2800" b="1" dirty="0" smtClean="0">
                <a:solidFill>
                  <a:srgbClr val="C00000"/>
                </a:solidFill>
              </a:rPr>
              <a:t>การรักษา </a:t>
            </a:r>
            <a:r>
              <a:rPr lang="th-TH" sz="2800" b="1" dirty="0" smtClean="0"/>
              <a:t>: ปัจจุบันมีวัคซีนป้องกันโรค </a:t>
            </a:r>
            <a:r>
              <a:rPr lang="th-TH" sz="2800" b="1" u="sng" dirty="0" smtClean="0"/>
              <a:t>แต่ไม่มีวัคซีนไหนป้องกันได้ 100 เปอร์เซ็นต์</a:t>
            </a:r>
            <a:r>
              <a:rPr lang="th-TH" sz="2800" b="1" dirty="0" smtClean="0"/>
              <a:t> แต่ทานแล้วจะลดความรุนแรงของโรค เมื่อมีอาการต้องไปพบแพทย์ที่โรงพยาบาล</a:t>
            </a:r>
          </a:p>
          <a:p>
            <a:endParaRPr lang="th-TH" sz="2800" b="1" dirty="0" smtClean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79512" y="152315"/>
            <a:ext cx="3312368" cy="972429"/>
          </a:xfrm>
          <a:prstGeom prst="roundRect">
            <a:avLst>
              <a:gd name="adj" fmla="val 356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539552" y="39534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3.ท้องร่วง</a:t>
            </a:r>
            <a:endParaRPr lang="th-TH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2315"/>
            <a:ext cx="2066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41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th-TH" sz="2800" b="1" dirty="0" smtClean="0"/>
          </a:p>
          <a:p>
            <a:pPr marL="0" indent="0">
              <a:buNone/>
            </a:pPr>
            <a:r>
              <a:rPr lang="th-TH" sz="2800" b="1" dirty="0" smtClean="0">
                <a:solidFill>
                  <a:srgbClr val="C00000"/>
                </a:solidFill>
              </a:rPr>
              <a:t>การดูแลเบื้องต้น </a:t>
            </a:r>
            <a:r>
              <a:rPr lang="th-TH" sz="2800" b="1" dirty="0" smtClean="0"/>
              <a:t>:  </a:t>
            </a:r>
          </a:p>
          <a:p>
            <a:r>
              <a:rPr lang="th-TH" sz="2800" b="1" dirty="0" smtClean="0"/>
              <a:t>การดื่มเกลือแร่ของเด็กที่เป็นโรคนี้จะต้องให้ดื่มทีละน้อย ๆ แต่ต้องดื่มบ่อย ๆ เช่นดื่มนมครั้งละ 6 ออนซ์ ให้เหลือครั้งละ 3 ออนซ์ แต่ให้เด็กดื่มบ่อยขึ้น และ</a:t>
            </a:r>
            <a:r>
              <a:rPr lang="th-TH" sz="2800" b="1" dirty="0" err="1" smtClean="0"/>
              <a:t>จิบนํ้า</a:t>
            </a:r>
            <a:r>
              <a:rPr lang="th-TH" sz="2800" b="1" dirty="0" smtClean="0"/>
              <a:t>เกลือแร่เข้าไปให้ทันกับการสูญเสีย</a:t>
            </a:r>
            <a:r>
              <a:rPr lang="th-TH" sz="2800" b="1" dirty="0" err="1" smtClean="0"/>
              <a:t>นํ้า</a:t>
            </a:r>
            <a:r>
              <a:rPr lang="th-TH" sz="2800" b="1" dirty="0" smtClean="0"/>
              <a:t> </a:t>
            </a:r>
          </a:p>
          <a:p>
            <a:r>
              <a:rPr lang="th-TH" sz="2800" b="1" dirty="0" smtClean="0"/>
              <a:t>สังเกต ว่าถ่ายหรือว่าฉี่บ่อยแค่ไหน </a:t>
            </a:r>
          </a:p>
          <a:p>
            <a:r>
              <a:rPr lang="th-TH" sz="2800" b="1" dirty="0" smtClean="0"/>
              <a:t>ต้องสอนให้ลูกล้างมือบ่อย ๆ ด้วยสบู่ โดยเฉพาะก่อนรับประทานอาหารและหลังจากเข้าห้องน้ำ และไม่เอามือเข้าปาก</a:t>
            </a:r>
          </a:p>
          <a:p>
            <a:r>
              <a:rPr lang="th-TH" sz="2800" b="1" dirty="0" smtClean="0"/>
              <a:t>รับประทานอาหารที่ปรุงสุกใหม่ๆ และดื่มน้ำที่สะอาด</a:t>
            </a:r>
          </a:p>
          <a:p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79512" y="152315"/>
            <a:ext cx="3312368" cy="972429"/>
          </a:xfrm>
          <a:prstGeom prst="roundRect">
            <a:avLst>
              <a:gd name="adj" fmla="val 356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539552" y="39534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3.ท้องร่วง</a:t>
            </a:r>
            <a:endParaRPr lang="th-TH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71463"/>
            <a:ext cx="2066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27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2221657"/>
            <a:ext cx="8640960" cy="3845024"/>
          </a:xfrm>
        </p:spPr>
        <p:txBody>
          <a:bodyPr>
            <a:normAutofit/>
          </a:bodyPr>
          <a:lstStyle/>
          <a:p>
            <a:r>
              <a:rPr lang="th-TH" sz="2800" b="1" dirty="0" smtClean="0"/>
              <a:t>สาเหตุของโรคท้องร่วงในเด็กที่พบบ่อย ได้แก่ การติดเชื้อ</a:t>
            </a:r>
            <a:r>
              <a:rPr lang="th-TH" sz="2800" b="1" dirty="0" err="1" smtClean="0"/>
              <a:t>ไวรัส</a:t>
            </a:r>
            <a:r>
              <a:rPr lang="th-TH" sz="2800" b="1" dirty="0" smtClean="0"/>
              <a:t> </a:t>
            </a:r>
          </a:p>
          <a:p>
            <a:r>
              <a:rPr lang="th-TH" sz="2800" b="1" dirty="0" smtClean="0"/>
              <a:t>“</a:t>
            </a:r>
            <a:r>
              <a:rPr lang="en-US" sz="2800" b="1" dirty="0" smtClean="0"/>
              <a:t> Rotavirus” </a:t>
            </a:r>
            <a:r>
              <a:rPr lang="th-TH" sz="2800" b="1" dirty="0" smtClean="0"/>
              <a:t>ซึ่งใช้เวลา 5-8 วันจึงจะหาย </a:t>
            </a:r>
          </a:p>
          <a:p>
            <a:r>
              <a:rPr lang="th-TH" sz="2800" b="1" dirty="0" smtClean="0"/>
              <a:t>เด็กที่ถ่ายเหลว 1 วันก็ทำให้เกิดการขาดน้ำได้ </a:t>
            </a:r>
          </a:p>
          <a:p>
            <a:r>
              <a:rPr lang="th-TH" sz="2800" b="1" dirty="0" smtClean="0"/>
              <a:t>จึงควรพาเด็กพบแพทย์เมื่อมีอาการอุจจาระมีหนองหรือเลือด เป็นไข้มากกว่า 38องศาเซลเซียส หรือ มีอาการของการขาดน้ำ</a:t>
            </a:r>
            <a:endParaRPr lang="th-TH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066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179512" y="152315"/>
            <a:ext cx="3312368" cy="972429"/>
          </a:xfrm>
          <a:prstGeom prst="roundRect">
            <a:avLst>
              <a:gd name="adj" fmla="val 356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539552" y="39534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3.ท้องร่วง</a:t>
            </a:r>
            <a:endParaRPr lang="th-TH" b="1" dirty="0"/>
          </a:p>
        </p:txBody>
      </p:sp>
      <p:sp>
        <p:nvSpPr>
          <p:cNvPr id="4" name="AutoShape 4" descr="à¸à¸¥à¸à¸²à¸£à¸à¹à¸à¸«à¸²à¸£à¸¹à¸à¸ à¸²à¸à¸ªà¸³à¸«à¸£à¸±à¸ à¸à¸²à¸£à¸¥à¹à¸²à¸à¸¡à¸·à¸­ à¸à¸²à¸£à¹à¸à¸¹à¸ xitd;f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80774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5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64" y="476672"/>
            <a:ext cx="7920880" cy="528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คำบรรยายภาพแบบสี่เหลี่ยม 2"/>
          <p:cNvSpPr/>
          <p:nvPr/>
        </p:nvSpPr>
        <p:spPr>
          <a:xfrm>
            <a:off x="107504" y="260648"/>
            <a:ext cx="3600400" cy="1944216"/>
          </a:xfrm>
          <a:prstGeom prst="wedgeRectCallout">
            <a:avLst>
              <a:gd name="adj1" fmla="val -10571"/>
              <a:gd name="adj2" fmla="val 800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cs typeface="+mj-cs"/>
              </a:rPr>
              <a:t>โรคที่พบบ่อย....</a:t>
            </a:r>
            <a:endParaRPr lang="th-TH" sz="54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35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0174" y="218358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</a:rPr>
              <a:t>สาเหตุ</a:t>
            </a:r>
            <a:r>
              <a:rPr lang="th-TH" b="1" dirty="0" smtClean="0"/>
              <a:t>: เกิดจากเชื้อ</a:t>
            </a:r>
            <a:r>
              <a:rPr lang="th-TH" b="1" dirty="0" err="1" smtClean="0"/>
              <a:t>ไวรัส</a:t>
            </a:r>
            <a:r>
              <a:rPr lang="th-TH" b="1" dirty="0" smtClean="0"/>
              <a:t> ที่อยู่ในตัวยุงลาย เมื่อยุงตัวที่มีเชื้อไข้เลือดออกไปกัดเด็ก เด็กก็จะได้รับเชื้อไข้เลือดออกมาทันที ความรุนแรงมากน้อยขึ้นอยู่กับสายพันธุ์ของ</a:t>
            </a:r>
            <a:r>
              <a:rPr lang="th-TH" b="1" dirty="0" err="1" smtClean="0"/>
              <a:t>ไวรัส</a:t>
            </a:r>
            <a:r>
              <a:rPr lang="th-TH" b="1" dirty="0" smtClean="0"/>
              <a:t>ชนิดนี้</a:t>
            </a:r>
          </a:p>
          <a:p>
            <a:endParaRPr lang="th-TH" b="1" dirty="0"/>
          </a:p>
          <a:p>
            <a:r>
              <a:rPr lang="th-TH" b="1" dirty="0" err="1"/>
              <a:t>ไวรัส</a:t>
            </a:r>
            <a:r>
              <a:rPr lang="th-TH" b="1" dirty="0"/>
              <a:t>ไข้เลือดออก</a:t>
            </a:r>
            <a:r>
              <a:rPr lang="th-TH" b="1" dirty="0" err="1"/>
              <a:t>เดงกี</a:t>
            </a:r>
            <a:r>
              <a:rPr lang="th-TH" b="1" dirty="0"/>
              <a:t> (</a:t>
            </a:r>
            <a:r>
              <a:rPr lang="en-US" b="1" dirty="0"/>
              <a:t>dengue virus) </a:t>
            </a:r>
            <a:endParaRPr lang="th-TH" b="1" dirty="0"/>
          </a:p>
          <a:p>
            <a:r>
              <a:rPr lang="th-TH" b="1" dirty="0"/>
              <a:t>4 สายพันธุ์ จัดอยู่ในกลุ่ม </a:t>
            </a:r>
            <a:r>
              <a:rPr lang="en-US" b="1" dirty="0" err="1"/>
              <a:t>flavivirus</a:t>
            </a:r>
            <a:r>
              <a:rPr lang="en-US" b="1" dirty="0"/>
              <a:t> </a:t>
            </a:r>
            <a:endParaRPr lang="th-TH" b="1" dirty="0"/>
          </a:p>
          <a:p>
            <a:r>
              <a:rPr lang="th-TH" b="1" dirty="0"/>
              <a:t>ยุงลายเป็นพาหะ </a:t>
            </a:r>
          </a:p>
          <a:p>
            <a:r>
              <a:rPr lang="th-TH" b="1" dirty="0"/>
              <a:t>หน้าร้อนที่มียุงเยอะ</a:t>
            </a:r>
            <a:endParaRPr lang="th-TH" b="1" dirty="0" smtClean="0"/>
          </a:p>
          <a:p>
            <a:endParaRPr lang="th-TH" b="1" dirty="0" smtClean="0"/>
          </a:p>
          <a:p>
            <a:endParaRPr lang="th-TH" dirty="0" smtClean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404664"/>
            <a:ext cx="3051956" cy="1033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827584" y="65968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4.โรคไข้เลือดออก</a:t>
            </a:r>
            <a:endParaRPr lang="th-TH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45679"/>
            <a:ext cx="1592585" cy="19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240360" cy="25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617" y="765864"/>
            <a:ext cx="1957586" cy="13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20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7074" y="2156781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b="1" dirty="0" smtClean="0"/>
          </a:p>
          <a:p>
            <a:r>
              <a:rPr lang="th-TH" b="1" dirty="0" smtClean="0">
                <a:solidFill>
                  <a:srgbClr val="C00000"/>
                </a:solidFill>
              </a:rPr>
              <a:t>อาการ</a:t>
            </a:r>
            <a:r>
              <a:rPr lang="th-TH" b="1" dirty="0" smtClean="0"/>
              <a:t> : มีไข้สูงหลายวัน ปวดศีรษะ ซึม ปัสสาวะน้อย  อาจมีอาการหวัด ปวดเมื่อยตัว คลื่นไส้อาเจียนร่วมด้วย</a:t>
            </a:r>
          </a:p>
          <a:p>
            <a:endParaRPr lang="th-TH" b="1" dirty="0" smtClean="0"/>
          </a:p>
          <a:p>
            <a:r>
              <a:rPr lang="th-TH" b="1" dirty="0" smtClean="0"/>
              <a:t>สองวันแรกอาจไอ</a:t>
            </a:r>
            <a:r>
              <a:rPr lang="th-TH" b="1" dirty="0" err="1" smtClean="0"/>
              <a:t>มีนํ้า</a:t>
            </a:r>
            <a:r>
              <a:rPr lang="th-TH" b="1" dirty="0" smtClean="0"/>
              <a:t>มูก </a:t>
            </a:r>
            <a:r>
              <a:rPr lang="th-TH" b="1" dirty="0" smtClean="0">
                <a:solidFill>
                  <a:srgbClr val="C00000"/>
                </a:solidFill>
              </a:rPr>
              <a:t>สิ่งสำคัญเด็ก</a:t>
            </a:r>
            <a:r>
              <a:rPr lang="th-TH" b="1" dirty="0" smtClean="0"/>
              <a:t>จะมี</a:t>
            </a:r>
            <a:r>
              <a:rPr lang="th-TH" b="1" dirty="0" err="1" smtClean="0"/>
              <a:t>จุดจํ้า</a:t>
            </a:r>
            <a:r>
              <a:rPr lang="th-TH" b="1" dirty="0" smtClean="0"/>
              <a:t> ๆ เล็ก ๆ ตามตัว เหมือนเอาปากกาแดงจิ้มบนผิวหนัง ถ่ายเป็นเลือดปวดท้อง จำเป็นต้องมาโรงพยาบาลทันที</a:t>
            </a:r>
          </a:p>
          <a:p>
            <a:endParaRPr lang="th-TH" b="1" dirty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404664"/>
            <a:ext cx="3051956" cy="1033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827584" y="65968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4.โรคไข้เลือดออก</a:t>
            </a:r>
            <a:endParaRPr lang="th-TH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45679"/>
            <a:ext cx="1592585" cy="19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617" y="1182906"/>
            <a:ext cx="1957586" cy="13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75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1700808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dirty="0" smtClean="0"/>
          </a:p>
          <a:p>
            <a:r>
              <a:rPr lang="th-TH" b="1" dirty="0" smtClean="0">
                <a:solidFill>
                  <a:srgbClr val="C00000"/>
                </a:solidFill>
              </a:rPr>
              <a:t>การรักษา : </a:t>
            </a:r>
          </a:p>
          <a:p>
            <a:endParaRPr lang="th-TH" b="1" dirty="0" smtClean="0"/>
          </a:p>
          <a:p>
            <a:r>
              <a:rPr lang="th-TH" b="1" dirty="0" smtClean="0"/>
              <a:t>เด็กต้องนอนโรงพยาบาล เพื่อติดตามอาการอย่างใกล้ชิด </a:t>
            </a:r>
          </a:p>
          <a:p>
            <a:r>
              <a:rPr lang="th-TH" b="1" dirty="0" smtClean="0"/>
              <a:t>รักษาตามอาการ แพทย์จะตรวจเลือดทุกวันเพื่อติดตามเรื่องเกร็ดเลือด </a:t>
            </a:r>
          </a:p>
          <a:p>
            <a:r>
              <a:rPr lang="th-TH" b="1" dirty="0" smtClean="0"/>
              <a:t>หากเกร็ดเลือดต่ำอาจต้องให้เลือด  </a:t>
            </a:r>
          </a:p>
          <a:p>
            <a:r>
              <a:rPr lang="th-TH" b="1" dirty="0" smtClean="0"/>
              <a:t>ระหว่างอยู่ที่โรงพยาบาล ให้ดื่ม</a:t>
            </a:r>
            <a:r>
              <a:rPr lang="th-TH" b="1" dirty="0" err="1" smtClean="0"/>
              <a:t>นํ้า</a:t>
            </a:r>
            <a:r>
              <a:rPr lang="th-TH" b="1" dirty="0" smtClean="0"/>
              <a:t>เกลือที่แพทย์ให้ทานอาหารอ่อน ๆ หลีกเลี่ยงอาหารมีสีดำหรือสีแดง เนื่องจากเวลาเด็กอาเจียนออกมาเป็นเลือด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539552" y="404664"/>
            <a:ext cx="3051956" cy="1033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22002" y="659686"/>
            <a:ext cx="2090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4.ไข้เลือดออกโรค</a:t>
            </a:r>
            <a:endParaRPr lang="th-TH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13764"/>
            <a:ext cx="1448569" cy="17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5246308"/>
            <a:ext cx="1957586" cy="13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6244" y="192948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C00000"/>
                </a:solidFill>
              </a:rPr>
              <a:t>การป้องกันที่ได้ผลดีที่สุด : </a:t>
            </a:r>
          </a:p>
          <a:p>
            <a:r>
              <a:rPr lang="th-TH" sz="2800" b="1" dirty="0" smtClean="0"/>
              <a:t>ครอบครัวต้องทำลายแหล่งเพาะพันธุ์ยุงลาย โดยเฉพาะเด็กเล็กที่ยังเดินไม่ได้มักจะเสี่ยง เพราะเด็กโตจะอยู่ไม่นิ่ง</a:t>
            </a:r>
          </a:p>
          <a:p>
            <a:r>
              <a:rPr lang="th-TH" sz="2800" b="1" dirty="0" smtClean="0"/>
              <a:t>การหมั่นปราบยุง ลดแหล่งน้ำที่จะเป็นแหล่งเพาะพันธุ์ของยุง </a:t>
            </a:r>
          </a:p>
          <a:p>
            <a:r>
              <a:rPr lang="th-TH" sz="2800" b="1" dirty="0" smtClean="0"/>
              <a:t>ใช้มุ้งหรือติดตั้งมุ้งลวดกันยุง </a:t>
            </a:r>
          </a:p>
          <a:p>
            <a:r>
              <a:rPr lang="th-TH" sz="2800" b="1" dirty="0" smtClean="0"/>
              <a:t>พ่นยาปราบยุง</a:t>
            </a:r>
            <a:endParaRPr lang="th-TH" sz="2800" b="1" dirty="0"/>
          </a:p>
          <a:p>
            <a:r>
              <a:rPr lang="th-TH" sz="2800" b="1" dirty="0" smtClean="0"/>
              <a:t>ไม่ควรให้ลูกออกไปเล่นนอกบ้านในตอนมืด</a:t>
            </a:r>
          </a:p>
          <a:p>
            <a:pPr marL="0" indent="0" algn="ctr">
              <a:buNone/>
            </a:pPr>
            <a:r>
              <a:rPr lang="th-TH" sz="2800" b="1" dirty="0" smtClean="0">
                <a:solidFill>
                  <a:srgbClr val="C00000"/>
                </a:solidFill>
              </a:rPr>
              <a:t>ในปัจจุบันยังไม่มียาที่สามารถกำจัดเชื้อไข้เลือดออกได้</a:t>
            </a:r>
            <a:endParaRPr lang="th-TH" sz="2800" b="1" dirty="0">
              <a:solidFill>
                <a:srgbClr val="C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1587163" cy="156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539552" y="404664"/>
            <a:ext cx="3051956" cy="1033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43608" y="659686"/>
            <a:ext cx="2090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4.ไข้เลือดออกโรค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343524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1844824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เป็นโรคติดต่อที่พบได้บ่อยในเด็ก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ติดเชื้อ</a:t>
            </a:r>
            <a:r>
              <a:rPr lang="th-TH" b="1" dirty="0" err="1" smtClean="0"/>
              <a:t>ไวรัส</a:t>
            </a:r>
            <a:r>
              <a:rPr lang="th-TH" b="1" dirty="0" smtClean="0"/>
              <a:t>วาริเซลลา-ซอสเตอร์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อัตราการป่วยได้สูงสุดในกลุ่มอายุ 5-9 ปี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รองลงมาคือ 0-4 ปี, 10-14 ปี, 15-24 ปี และ 25-34 ปี ตามลำดับ 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260648"/>
            <a:ext cx="3186319" cy="10245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55576" y="50041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5.โรคอีสุกอีใส</a:t>
            </a:r>
            <a:endParaRPr lang="th-TH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556" y="4077072"/>
            <a:ext cx="3169929" cy="178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657" y="500417"/>
            <a:ext cx="2390775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24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1844824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เด็กจะมีไข้ต่ำ มีอาการอ่อนเพลีย และเบื่ออาหารเล็กน้อย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จากนั้นผู้ป่วยจะเริ่มมีผื่นขึ้น ซึ่งจะขึ้น</a:t>
            </a:r>
            <a:r>
              <a:rPr lang="th-TH" b="1" dirty="0" smtClean="0">
                <a:solidFill>
                  <a:srgbClr val="C00000"/>
                </a:solidFill>
              </a:rPr>
              <a:t>พร้อม ๆ กันกับวันที่เริ่มมีไข้ หรือขึ้นหลังจากมีไข้ประมาณ 1-2 วัน</a:t>
            </a:r>
            <a:r>
              <a:rPr lang="th-TH" b="1" dirty="0" smtClean="0"/>
              <a:t> </a:t>
            </a:r>
          </a:p>
          <a:p>
            <a:pPr marL="457200" indent="-457200">
              <a:buFont typeface="Courier New" pitchFamily="49" charset="0"/>
              <a:buChar char="o"/>
            </a:pPr>
            <a:endParaRPr lang="th-TH" b="1" dirty="0"/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ในเด็กอาการมักจะไม่รุนแรง ไข้มักไม่สูง ตุ่มมักขึ้นไม่มาก และมักหายได้เองภายใน 7-10 วัน </a:t>
            </a:r>
          </a:p>
          <a:p>
            <a:pPr marL="457200" indent="-457200">
              <a:buFont typeface="Courier New" pitchFamily="49" charset="0"/>
              <a:buChar char="o"/>
            </a:pPr>
            <a:endParaRPr lang="th-TH" b="1" dirty="0"/>
          </a:p>
          <a:p>
            <a:pPr marL="457200" indent="-457200">
              <a:buFont typeface="Courier New" pitchFamily="49" charset="0"/>
              <a:buChar char="o"/>
            </a:pPr>
            <a:r>
              <a:rPr lang="th-TH" b="1" dirty="0" smtClean="0"/>
              <a:t>โรคนี้สามารถป้องกันได้โดยการฉีด “วัคซีนป้องกันอีสุกอีใส” โดยแนะนำให้ฉีดได้ตั้งแต่เด็กมีอายุ 1 ปี หรือในช่วงอายุ 12-18 เดือน</a:t>
            </a:r>
            <a:endParaRPr lang="th-TH" b="1" dirty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260648"/>
            <a:ext cx="3186319" cy="10245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55576" y="50041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5.โรคอีสุกอีใส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972490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>
            <a:normAutofit/>
          </a:bodyPr>
          <a:lstStyle/>
          <a:p>
            <a:r>
              <a:rPr lang="th-TH" sz="2800" b="1" dirty="0" err="1" smtClean="0"/>
              <a:t>ไวรัส</a:t>
            </a:r>
            <a:r>
              <a:rPr lang="th-TH" sz="2800" b="1" dirty="0" smtClean="0"/>
              <a:t> “</a:t>
            </a:r>
            <a:r>
              <a:rPr lang="en-US" sz="2800" b="1" dirty="0" smtClean="0"/>
              <a:t>rubella” </a:t>
            </a:r>
            <a:endParaRPr lang="th-TH" sz="2800" b="1" dirty="0" smtClean="0"/>
          </a:p>
          <a:p>
            <a:r>
              <a:rPr lang="th-TH" sz="2800" b="1" dirty="0" smtClean="0"/>
              <a:t>ภาวะแทรกซ้อนที่รุนแรงถึงขั้นเสียชีวิตได้ มักพบในเด็กอายุ 2-14 ปี และพบได้บ่อยในเด็กอายุต่ำกว่า 5 ปี </a:t>
            </a:r>
          </a:p>
          <a:p>
            <a:r>
              <a:rPr lang="th-TH" sz="2800" b="1" dirty="0" smtClean="0"/>
              <a:t>มักไม่พบในทารกอายุต่ำกว่า 6-8 เดือน เนื่องจากยังมีภูมิคุ้มกันที่ได้รับจากมารดาตั้งแต่อยู่ในครรภ์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332656"/>
            <a:ext cx="2808312" cy="9528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87624" y="547482"/>
            <a:ext cx="110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6.โรคหัด</a:t>
            </a:r>
            <a:endParaRPr lang="th-TH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3672408" cy="20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206606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06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916832"/>
            <a:ext cx="8496944" cy="4525963"/>
          </a:xfrm>
        </p:spPr>
        <p:txBody>
          <a:bodyPr>
            <a:normAutofit/>
          </a:bodyPr>
          <a:lstStyle/>
          <a:p>
            <a:r>
              <a:rPr lang="th-TH" sz="2800" b="1" dirty="0" smtClean="0"/>
              <a:t>อาการมีไข้สูงตัวร้อนขึ้นมาทันทีทันใด ในระยะแรกจะมีอาการคล้ายโรคหวัด  </a:t>
            </a:r>
          </a:p>
          <a:p>
            <a:r>
              <a:rPr lang="th-TH" sz="2800" b="1" dirty="0" smtClean="0"/>
              <a:t>มีไข้สูงอยู่ตลอดเวลา รับประทานยาลดไข้ก็ไม่ลด </a:t>
            </a:r>
          </a:p>
          <a:p>
            <a:r>
              <a:rPr lang="th-TH" sz="2800" b="1" dirty="0" smtClean="0"/>
              <a:t>เด็กจะมีอาการซึม กระสับกระส่าย ร้องงอแง เบื่ออาหาร  และอาจมีอาการถ่ายเหลวบ่อยครั้งเหมือนท้องเดินในระยะก่อนที่จะมีผื่นขึ้น  </a:t>
            </a:r>
          </a:p>
          <a:p>
            <a:endParaRPr lang="th-TH" sz="2800" b="1" dirty="0"/>
          </a:p>
          <a:p>
            <a:r>
              <a:rPr lang="th-TH" sz="2800" b="1" dirty="0" smtClean="0">
                <a:solidFill>
                  <a:srgbClr val="C00000"/>
                </a:solidFill>
              </a:rPr>
              <a:t>ป้องกันได้โดย</a:t>
            </a:r>
            <a:r>
              <a:rPr lang="th-TH" sz="2800" b="1" dirty="0" smtClean="0"/>
              <a:t>การฉีดวัคซีนป้องกันโรคหัด ซึ่งในบ้านเราแนะนำให้ฉีดเข็มแรกเมื่อเด็กอายุได้ 9-12 เดือน และให้ฉีดเข็มที่ 2 เมื่ออายุได้ 2.6 ปี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332656"/>
            <a:ext cx="2808312" cy="9528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87624" y="547482"/>
            <a:ext cx="110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6.โรคหัด</a:t>
            </a:r>
            <a:endParaRPr lang="th-TH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71661"/>
            <a:ext cx="1937792" cy="109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72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2" y="1700808"/>
            <a:ext cx="8640960" cy="4525963"/>
          </a:xfrm>
        </p:spPr>
        <p:txBody>
          <a:bodyPr>
            <a:normAutofit/>
          </a:bodyPr>
          <a:lstStyle/>
          <a:p>
            <a:r>
              <a:rPr lang="th-TH" sz="2800" b="1" dirty="0" smtClean="0"/>
              <a:t>เชื้อ </a:t>
            </a:r>
            <a:r>
              <a:rPr lang="en-US" sz="2800" b="1" dirty="0" err="1" smtClean="0"/>
              <a:t>Bordetella</a:t>
            </a:r>
            <a:r>
              <a:rPr lang="en-US" sz="2800" b="1" dirty="0" smtClean="0"/>
              <a:t> </a:t>
            </a:r>
            <a:r>
              <a:rPr lang="th-TH" sz="2800" b="1" dirty="0" smtClean="0"/>
              <a:t>เป็นเชื้อแบคทีเรียที่ทำให้เกิดโรคไอกรน </a:t>
            </a:r>
          </a:p>
          <a:p>
            <a:r>
              <a:rPr lang="th-TH" sz="2800" b="1" dirty="0" smtClean="0"/>
              <a:t>เป็นโรคติดต่อและ</a:t>
            </a:r>
            <a:r>
              <a:rPr lang="th-TH" sz="2800" b="1" dirty="0" smtClean="0">
                <a:solidFill>
                  <a:srgbClr val="C00000"/>
                </a:solidFill>
              </a:rPr>
              <a:t>บางครั้ง</a:t>
            </a:r>
            <a:r>
              <a:rPr lang="th-TH" sz="2800" b="1" dirty="0" smtClean="0"/>
              <a:t>ก็เป็นอันตรายถึงชีวิตในเด็กเล็กโดยเฉพาะอย่างยิ่งเด็กทารก </a:t>
            </a:r>
          </a:p>
          <a:p>
            <a:r>
              <a:rPr lang="th-TH" sz="2800" b="1" dirty="0" smtClean="0"/>
              <a:t>อาการเหมือนโรคหวัดธรรมดาทั่วไป คือ มีไข้ต่ำ ๆ มีน้ำมูกไหล จาม ไอเล็กน้อย อ่อนเพลีย ตาแดง น้ำตาไหล โดยอาการไอจะเพิ่มมากขึ้นเรื่อยๆ</a:t>
            </a:r>
          </a:p>
          <a:p>
            <a:r>
              <a:rPr lang="th-TH" sz="2800" b="1" dirty="0" smtClean="0"/>
              <a:t>เด็กเล็กจะมีอาการอาเจียนหลังจากที่มีการไอติดต่อกัน </a:t>
            </a:r>
          </a:p>
          <a:p>
            <a:r>
              <a:rPr lang="th-TH" sz="2800" b="1" dirty="0" smtClean="0">
                <a:solidFill>
                  <a:srgbClr val="C00000"/>
                </a:solidFill>
              </a:rPr>
              <a:t>ป้องกันได้ด้วยการฉีดวัคซีนรวม</a:t>
            </a:r>
            <a:r>
              <a:rPr lang="th-TH" sz="2800" b="1" dirty="0" smtClean="0"/>
              <a:t>ป้องกันโรคคอตีบ บาดทะยัก และไอกรน รวม5เข็ม อายุ 2 เดือน, อายุ 4 เดือน, อายุ 6 เดือน, อายุ 18 เดือน และ4-6 ปี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88640"/>
            <a:ext cx="3176736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15616" y="467090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7.โรคไอกรน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95030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9425" y="1772817"/>
            <a:ext cx="8229600" cy="2232248"/>
          </a:xfrm>
        </p:spPr>
        <p:txBody>
          <a:bodyPr>
            <a:normAutofit/>
          </a:bodyPr>
          <a:lstStyle/>
          <a:p>
            <a:r>
              <a:rPr lang="th-TH" sz="2800" b="1" dirty="0" smtClean="0"/>
              <a:t>พบมากในเด็กอ่อน เด็กเล็ก </a:t>
            </a:r>
          </a:p>
          <a:p>
            <a:r>
              <a:rPr lang="th-TH" sz="2800" b="1" dirty="0" smtClean="0"/>
              <a:t>การติดเชื้อที่อาจเกิดจากเชื้อ</a:t>
            </a:r>
            <a:r>
              <a:rPr lang="th-TH" sz="2800" b="1" dirty="0" err="1" smtClean="0"/>
              <a:t>ไวรัส</a:t>
            </a:r>
            <a:r>
              <a:rPr lang="th-TH" sz="2800" b="1" dirty="0" smtClean="0"/>
              <a:t> เชื้อแบคทีเรีย หรือเชื้อรา</a:t>
            </a:r>
          </a:p>
          <a:p>
            <a:r>
              <a:rPr lang="th-TH" sz="2800" b="1" dirty="0" smtClean="0"/>
              <a:t>บริเวณเยื่อหุ้มที่หุ้มรอบสมองและไขสันหลังจนทำให้บริเวณดังกล่าวอักเสบบวม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51520" y="188640"/>
            <a:ext cx="331236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0691" y="395082"/>
            <a:ext cx="2871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8.โรคเยื่อหุ้มสมองอักเสบ</a:t>
            </a:r>
            <a:endParaRPr lang="th-TH" b="1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0955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861047"/>
            <a:ext cx="22098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30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0855" y="476672"/>
            <a:ext cx="83251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b="1" dirty="0">
              <a:solidFill>
                <a:srgbClr val="C00000"/>
              </a:solidFill>
            </a:endParaRPr>
          </a:p>
          <a:p>
            <a:endParaRPr lang="th-TH" b="1" dirty="0" smtClean="0">
              <a:solidFill>
                <a:srgbClr val="C00000"/>
              </a:solidFill>
            </a:endParaRPr>
          </a:p>
          <a:p>
            <a:endParaRPr lang="th-TH" b="1" dirty="0" smtClean="0">
              <a:solidFill>
                <a:srgbClr val="C00000"/>
              </a:solidFill>
            </a:endParaRPr>
          </a:p>
          <a:p>
            <a:endParaRPr lang="th-TH" b="1" dirty="0">
              <a:solidFill>
                <a:srgbClr val="C00000"/>
              </a:solidFill>
            </a:endParaRPr>
          </a:p>
          <a:p>
            <a:r>
              <a:rPr lang="th-TH" b="1" dirty="0" smtClean="0">
                <a:solidFill>
                  <a:srgbClr val="C00000"/>
                </a:solidFill>
              </a:rPr>
              <a:t>อาการ</a:t>
            </a:r>
            <a:r>
              <a:rPr lang="th-TH" b="1" dirty="0" smtClean="0"/>
              <a:t>  : มีไข้สูง ปวดเมื่อยตามตัว มีอาการจามไอ ไม่อยากทานอาหาร 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หงุดหงิด ไม่ทานอาหาร</a:t>
            </a:r>
          </a:p>
          <a:p>
            <a:r>
              <a:rPr lang="th-TH" b="1" dirty="0" smtClean="0">
                <a:solidFill>
                  <a:srgbClr val="C00000"/>
                </a:solidFill>
              </a:rPr>
              <a:t>อันตรายของโรค </a:t>
            </a:r>
            <a:r>
              <a:rPr lang="th-TH" b="1" dirty="0" smtClean="0"/>
              <a:t>: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ภาวะ</a:t>
            </a:r>
            <a:r>
              <a:rPr lang="th-TH" b="1" dirty="0" err="1" smtClean="0"/>
              <a:t>ขาดนํ้า</a:t>
            </a:r>
            <a:r>
              <a:rPr lang="th-TH" b="1" dirty="0" smtClean="0"/>
              <a:t> ไม่ทานอาหาร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อาจเป็นโรคหลอดลมอักเสบ ปอดอักเสบ และอาจเป็นไซนัสอักเสบร่วม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มีเชื้อแบคทีเรียเข้ามาสมทบ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>
                <a:solidFill>
                  <a:srgbClr val="FFC000"/>
                </a:solidFill>
              </a:rPr>
              <a:t>เชื้อ</a:t>
            </a:r>
            <a:r>
              <a:rPr lang="th-TH" b="1" dirty="0" err="1" smtClean="0">
                <a:solidFill>
                  <a:srgbClr val="FFC000"/>
                </a:solidFill>
              </a:rPr>
              <a:t>ไวรัส</a:t>
            </a:r>
            <a:r>
              <a:rPr lang="th-TH" b="1" dirty="0" smtClean="0">
                <a:solidFill>
                  <a:srgbClr val="FFC000"/>
                </a:solidFill>
              </a:rPr>
              <a:t> </a:t>
            </a:r>
            <a:r>
              <a:rPr lang="th-TH" b="1" dirty="0" err="1" smtClean="0">
                <a:solidFill>
                  <a:srgbClr val="FFC000"/>
                </a:solidFill>
              </a:rPr>
              <a:t>อาร์เอสวี</a:t>
            </a:r>
            <a:r>
              <a:rPr lang="th-TH" b="1" dirty="0" smtClean="0">
                <a:solidFill>
                  <a:srgbClr val="FFC000"/>
                </a:solidFill>
              </a:rPr>
              <a:t>  </a:t>
            </a:r>
            <a:r>
              <a:rPr lang="th-TH" b="1" dirty="0" smtClean="0"/>
              <a:t>ระบาดในช่วงปลายฝนต้นหนาว ส่วนใหญ่เกิดในเด็กอายุต่ำกว่า 2 ขวบ ทำให้มีเสมหะในจมูก บางคนอาจต้องพ่นยา</a:t>
            </a:r>
          </a:p>
          <a:p>
            <a:endParaRPr lang="th-TH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92075"/>
            <a:ext cx="1855093" cy="18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à¸à¸¥à¸à¸²à¸£à¸à¹à¸à¸«à¸²à¸£à¸¹à¸à¸ à¸²à¸à¸ªà¸³à¸«à¸£à¸±à¸ à¸£à¸¹à¸à¸à¸²à¸£à¹à¸à¸¹à¸ à¹à¸à¹à¸à¹ à¸à¹à¸§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33676" y="332656"/>
            <a:ext cx="3240360" cy="15841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</a:rPr>
              <a:t>1.ไข้หวัดใหญ่</a:t>
            </a:r>
            <a:endParaRPr lang="th-TH" sz="4800" b="1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23304"/>
            <a:ext cx="2229106" cy="140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2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C00000"/>
                </a:solidFill>
              </a:rPr>
              <a:t>อาการที่พบมัก</a:t>
            </a:r>
          </a:p>
          <a:p>
            <a:r>
              <a:rPr lang="th-TH" sz="2800" b="1" dirty="0" smtClean="0"/>
              <a:t>ไข้สูง เด็กกระสับกระส่าย ร้องโยเย ร้องไห้เสียงสูง ไม่ดูดนม </a:t>
            </a:r>
          </a:p>
          <a:p>
            <a:r>
              <a:rPr lang="th-TH" sz="2800" b="1" dirty="0" smtClean="0"/>
              <a:t>อาจมีอาเจียน มีอาการชัก บริเวณกระหม่อมโป่งนูนจากการเพิ่มความดันในสมอง </a:t>
            </a:r>
          </a:p>
          <a:p>
            <a:endParaRPr lang="th-TH" sz="2800" b="1" dirty="0"/>
          </a:p>
          <a:p>
            <a:r>
              <a:rPr lang="th-TH" sz="2800" b="1" dirty="0" smtClean="0">
                <a:solidFill>
                  <a:srgbClr val="C00000"/>
                </a:solidFill>
              </a:rPr>
              <a:t>การป้องกันโรคเยื่อหุ้มสมองอักเสบที่สำคัญที่สุดคือ </a:t>
            </a:r>
            <a:r>
              <a:rPr lang="th-TH" sz="2800" b="1" dirty="0" smtClean="0"/>
              <a:t>การรักษาสุขอนามัยพื้นฐาน หลีกเลี่ยงการคลุกคลีกับผู้ป่วย ล้างมือให้สะอาดบ่อยๆ โดยเฉพาะก่อนกินอาหารและหลังจากเข้าห้องน้ำ กินอาหารมีประโยชน์ 5 หมู่ และออกกำลังกายเป็นประจำ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51520" y="188640"/>
            <a:ext cx="331236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0691" y="395082"/>
            <a:ext cx="2871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8.โรคเยื่อหุ้มสมองอักเสบ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81855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b="1" dirty="0" smtClean="0"/>
              <a:t>เกิดจากภูมิในร่างกายมีปฏิกิริยากับสารก่อภูมิแพ้หรือสิ่งแวดล้อมบางอย่างไวกว่าคนปกติ </a:t>
            </a:r>
          </a:p>
          <a:p>
            <a:r>
              <a:rPr lang="th-TH" sz="2800" b="1" dirty="0" smtClean="0">
                <a:solidFill>
                  <a:srgbClr val="C00000"/>
                </a:solidFill>
              </a:rPr>
              <a:t>ส่งผลให้เกิดอาการแสดงได้ในหลายระบบของร่างกาย เช่น</a:t>
            </a:r>
          </a:p>
          <a:p>
            <a:pPr marL="0" indent="0">
              <a:buNone/>
            </a:pPr>
            <a:r>
              <a:rPr lang="th-TH" sz="2800" b="1" dirty="0"/>
              <a:t> </a:t>
            </a:r>
            <a:r>
              <a:rPr lang="th-TH" sz="2800" b="1" dirty="0" smtClean="0"/>
              <a:t>                                    ระบบผิวหนัง </a:t>
            </a:r>
          </a:p>
          <a:p>
            <a:pPr marL="0" indent="0" algn="ctr">
              <a:buNone/>
            </a:pPr>
            <a:r>
              <a:rPr lang="th-TH" sz="2800" b="1" dirty="0" smtClean="0"/>
              <a:t>ระบบทางเดินหายใจ </a:t>
            </a:r>
          </a:p>
          <a:p>
            <a:pPr marL="0" indent="0" algn="ctr">
              <a:buNone/>
            </a:pPr>
            <a:r>
              <a:rPr lang="th-TH" sz="2800" b="1" dirty="0" smtClean="0"/>
              <a:t>ระบบทางเดินอาหาร </a:t>
            </a:r>
          </a:p>
          <a:p>
            <a:r>
              <a:rPr lang="th-TH" sz="2800" b="1" dirty="0" smtClean="0"/>
              <a:t>อาจเกิดจากการถ่ายทอดทางพันธุกรรม หรือ สิ่งแวดล้อม เช่น ฝุ่น ไรฝุ่น สัตว์เลี้ยง ควันบุหรี่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51520" y="188640"/>
            <a:ext cx="237626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55576" y="395082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9.โรคภูมิแพ้</a:t>
            </a:r>
            <a:endParaRPr lang="th-TH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0682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584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C00000"/>
                </a:solidFill>
              </a:rPr>
              <a:t>ป้องกันไม่ให้ลูกเป็นโรคภูมิแพ้ได้โดย</a:t>
            </a:r>
          </a:p>
          <a:p>
            <a:r>
              <a:rPr lang="th-TH" sz="2800" b="1" dirty="0" smtClean="0"/>
              <a:t>ต้องให้ลูกมีสิ่งแวดล้อมที่ดีตั้งแต่อยู่ในท้อง </a:t>
            </a:r>
          </a:p>
          <a:p>
            <a:r>
              <a:rPr lang="th-TH" sz="2800" b="1" dirty="0" smtClean="0"/>
              <a:t>คุณแม่ตั้งครรภ์ต้องรับประทานอาหารที่มีประโยชน์ อย่ารับประทานอาหารที่มีโอกาสที่จะทำให้เกิดโรคภูมิแพ้ได้ง่ายมากเกินไป เช่น อาหารทะเล ไข่ ถั่วลิสง นมวัว ช็อกโกแลต ผลิตภัณฑ์จากนม แป้งสาลี เพราะอาจทำให้ลูกได้สัมผัสกับสิ่งก่อภูมิแพ้เหล่านี้เร็วเกินไป </a:t>
            </a:r>
          </a:p>
          <a:p>
            <a:r>
              <a:rPr lang="th-TH" sz="2800" b="1" dirty="0" smtClean="0"/>
              <a:t>เมื่อเด็กเกิดมาควรเน้นให้เด็กได้รับนมแม่เพียงอย่างเดียวให้นานที่สุด</a:t>
            </a:r>
          </a:p>
          <a:p>
            <a:r>
              <a:rPr lang="th-TH" sz="2800" b="1" dirty="0" smtClean="0"/>
              <a:t>พยายามหลีกเลี่ยงนมวัว </a:t>
            </a:r>
          </a:p>
          <a:p>
            <a:r>
              <a:rPr lang="th-TH" sz="2800" b="1" dirty="0" smtClean="0"/>
              <a:t>อยู่ในสิ่งแวดล้อมที่สะอาด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51520" y="188640"/>
            <a:ext cx="237626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55576" y="395082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9.โรคภูมิแพ้</a:t>
            </a:r>
            <a:endParaRPr lang="th-TH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05581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283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à¸à¸¥à¸à¸²à¸£à¸à¹à¸à¸«à¸²à¸£à¸¹à¸à¸ à¸²à¸à¸ªà¸³à¸«à¸£à¸±à¸ à¸£à¸¹à¸à¸à¸²à¸£à¹à¸à¸¹à¸ à¹à¸à¹à¸à¹ à¸à¹à¸§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724794"/>
            <a:ext cx="2952328" cy="30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1944216" cy="220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687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49188" y="1916832"/>
            <a:ext cx="8229600" cy="2808312"/>
          </a:xfrm>
        </p:spPr>
        <p:txBody>
          <a:bodyPr>
            <a:normAutofit/>
          </a:bodyPr>
          <a:lstStyle/>
          <a:p>
            <a:r>
              <a:rPr lang="th-TH" sz="2800" b="1" dirty="0" smtClean="0"/>
              <a:t>สมองของลูกนั้นพัฒนามาตั้งแต่วันแรกที่อยู่ในครรภ์ เซลล์สมองของตัวอ่อนในครรภ์จะเพิ่มมากขึ้นเรื่อยๆ </a:t>
            </a:r>
          </a:p>
          <a:p>
            <a:r>
              <a:rPr lang="th-TH" sz="2800" b="1" dirty="0" smtClean="0"/>
              <a:t>เมื่อคลอดก็ยังพัฒนาต่อเนื่อง และในช่วง 2 ขวบ สมองของลูกจะมีขนาดประมาณ 3 ใน 4 ของผู้ใหญ่ </a:t>
            </a:r>
          </a:p>
          <a:p>
            <a:r>
              <a:rPr lang="th-TH" sz="2800" b="1" dirty="0" smtClean="0"/>
              <a:t>พัฒนาต่อไป ซึ่งช่วง 3 ปีแรกของชีวิต</a:t>
            </a:r>
            <a:endParaRPr lang="th-TH" sz="2800" b="1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763688" y="404664"/>
            <a:ext cx="5400600" cy="9361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i="1" dirty="0" smtClean="0">
                <a:solidFill>
                  <a:schemeClr val="tx1"/>
                </a:solidFill>
              </a:rPr>
              <a:t>พัฒนาการสมองของเด็ก</a:t>
            </a:r>
            <a:endParaRPr lang="th-TH" b="1" i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834145" cy="226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476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585974"/>
            <a:ext cx="4701902" cy="470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ลูกศรลง 1"/>
          <p:cNvSpPr/>
          <p:nvPr/>
        </p:nvSpPr>
        <p:spPr>
          <a:xfrm>
            <a:off x="755576" y="260648"/>
            <a:ext cx="7128792" cy="165618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ฉลาด   ฉลาด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35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cs typeface="+mn-cs"/>
              </a:rPr>
              <a:t>พันธุกรรมเป็นที่สิ่งติดตัวลูกมาตั้งแต่แรกคลอด</a:t>
            </a:r>
            <a:endParaRPr lang="th-TH" sz="2800" b="1" dirty="0">
              <a:cs typeface="+mn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3068960"/>
            <a:ext cx="8229600" cy="3168352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/>
              <a:t>การเลี้ยงดูเป็นปัจจัยที่สำคัญซึ่งลูกจะฉลาดก็ขึ้นอยู่ที่วิธีการเลี้ยงดูด้วย </a:t>
            </a:r>
          </a:p>
          <a:p>
            <a:pPr>
              <a:buFont typeface="Wingdings" pitchFamily="2" charset="2"/>
              <a:buChar char="§"/>
            </a:pPr>
            <a:r>
              <a:rPr lang="th-TH" sz="2800" b="1" dirty="0" smtClean="0"/>
              <a:t>คลอดออกมา --กระตุ้นพัฒนาการ ด้านต่างๆ ให้สมวัย ใช้เหตุผลใช้วาจาที่ดีในการสื่อสาร ส่งเสริมให้ลูกได้ทักษะด้านประสาทสัมผัสครบทุกด้าน ทำกิจกรรมเคลื่อนไหวร่างกาย ฝึกทักษะทางการคิด ภาษา การกระตุ้น</a:t>
            </a:r>
          </a:p>
          <a:p>
            <a:pPr>
              <a:buFont typeface="Wingdings" pitchFamily="2" charset="2"/>
              <a:buChar char="§"/>
            </a:pPr>
            <a:r>
              <a:rPr lang="th-TH" sz="2800" b="1" dirty="0" smtClean="0"/>
              <a:t>ช่วยเพิ่มรอยหยักในสมองมากขึ้นหรือทำให้ลูกฉลาดขึ้น </a:t>
            </a:r>
          </a:p>
          <a:p>
            <a:pPr>
              <a:buFont typeface="Wingdings" pitchFamily="2" charset="2"/>
              <a:buChar char="§"/>
            </a:pPr>
            <a:r>
              <a:rPr lang="th-TH" sz="2800" b="1" dirty="0" smtClean="0"/>
              <a:t>สภาพแวดล้อมที่อาศัยอยู่หรือบุคคลรอบข้างก็ช่วยให้ลูกฉลาดได้</a:t>
            </a:r>
            <a:endParaRPr lang="th-TH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052736"/>
            <a:ext cx="1821200" cy="18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581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248472" cy="29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00077" y="1052736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ลูกสมองไวฉลาดได้ด้วยอาหาร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อาหาร ที่ดีมีประโยชน์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มีสารอาหารครบถ้วนย่อมส่งผลให้ร่างกายและสมองพัฒนาการได้อย่าง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b="1" dirty="0" smtClean="0"/>
              <a:t>DHA, ARA,</a:t>
            </a:r>
            <a:r>
              <a:rPr lang="th-TH" b="1" dirty="0" smtClean="0"/>
              <a:t>โอ</a:t>
            </a:r>
            <a:r>
              <a:rPr lang="th-TH" b="1" dirty="0" err="1" smtClean="0"/>
              <a:t>เมก้า</a:t>
            </a:r>
            <a:r>
              <a:rPr lang="th-TH" b="1" dirty="0" smtClean="0"/>
              <a:t> 3 6 9</a:t>
            </a:r>
            <a:endParaRPr lang="th-TH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646" y="2636912"/>
            <a:ext cx="2350951" cy="235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408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11163" y="2348880"/>
            <a:ext cx="85533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/>
              <a:t>โลหิตจาง หรือภาวะเลือดจาง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/>
              <a:t>ภาวะที่ร่างกายมีปริมาณเม็ดเลือดแดงน้อยกว่าปกติ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/>
              <a:t>เม็ดเลือดแดงมีหน้าที่ในการส่งออกซิเจนไปให้เซลล์และเนื้อเยื่อต่างๆทั่วร่างกาย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/>
              <a:t>ความผิดปกติได้หลากหลาย โดยทำให้มีอาการซีด อ่อนเพลีย เหนื่อยง่าย </a:t>
            </a:r>
            <a:r>
              <a:rPr lang="th-TH" b="1" dirty="0" smtClean="0">
                <a:solidFill>
                  <a:srgbClr val="C00000"/>
                </a:solidFill>
              </a:rPr>
              <a:t>ส่วนใหญ่ไม่มีภาวะแทรกซ้อนร้ายแรง</a:t>
            </a:r>
            <a:r>
              <a:rPr lang="th-TH" b="1" dirty="0" smtClean="0"/>
              <a:t>แต่จะส่งผลต่อความสามารถในการเรียนรู้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/>
              <a:t>ภูมิต้านทานโรคต่ำ ติดเชื้อต่างๆได้ง่าย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51520" y="188640"/>
            <a:ext cx="2664296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11165" y="395082"/>
            <a:ext cx="2265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โรคโลหิตจางในเด็ก</a:t>
            </a:r>
            <a:endParaRPr lang="th-TH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01556"/>
            <a:ext cx="33337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340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251520" y="188640"/>
            <a:ext cx="2664296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11165" y="395082"/>
            <a:ext cx="2265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โรคโลหิตจางในเด็ก</a:t>
            </a:r>
            <a:endParaRPr lang="th-TH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3337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51520" y="2276872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>
                <a:solidFill>
                  <a:srgbClr val="C00000"/>
                </a:solidFill>
              </a:rPr>
              <a:t>สาเหตุการเกิดของโรคโลหิตจางที่พบได้บ่อย </a:t>
            </a:r>
            <a:r>
              <a:rPr lang="th-TH" b="1" dirty="0" smtClean="0"/>
              <a:t>คือ ภาวะขาดธาตุเหล็ก ซึ่งเป็นส่วนสำคัญในการสร้างเม็ดเลือดแดงของร่างกาย </a:t>
            </a:r>
            <a:endParaRPr lang="th-TH" b="1" dirty="0"/>
          </a:p>
          <a:p>
            <a:pPr marL="457200" indent="-457200">
              <a:buFont typeface="Wingdings" pitchFamily="2" charset="2"/>
              <a:buChar char="q"/>
            </a:pPr>
            <a:r>
              <a:rPr lang="th-TH" b="1" dirty="0" smtClean="0">
                <a:solidFill>
                  <a:srgbClr val="C00000"/>
                </a:solidFill>
              </a:rPr>
              <a:t>สาเหตุ อื่นๆอีก เช่น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เป็นโรคพยาธิลำไส้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ขาดสารอาหารจำพวกแร่ธาตุ โดยเฉพาะธาตุเหล็ก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ขาดสารอาหารจำพวกวิตามิน โดยเฉพาะ วิตามินบี12 </a:t>
            </a:r>
            <a:r>
              <a:rPr lang="th-TH" b="1" dirty="0" err="1" smtClean="0"/>
              <a:t>กรดโฟลิค</a:t>
            </a:r>
            <a:r>
              <a:rPr lang="th-TH" b="1" dirty="0" smtClean="0"/>
              <a:t> และวิตามินซี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ขาดสารอาหารจำพวกโปรตีน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33007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63538" y="548680"/>
            <a:ext cx="83251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</a:rPr>
              <a:t>การรักษา </a:t>
            </a:r>
            <a:r>
              <a:rPr lang="th-TH" b="1" dirty="0" smtClean="0"/>
              <a:t>: ไม่มียาเฉพาะ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แต่เด็กจะไม่ทานนมหรืออาหาร (หายใจไม่ออก เพราะต้องหายใจทางปาก บางคนยังสั่ง</a:t>
            </a:r>
            <a:r>
              <a:rPr lang="th-TH" b="1" dirty="0" err="1" smtClean="0"/>
              <a:t>นํ้า</a:t>
            </a:r>
            <a:r>
              <a:rPr lang="th-TH" b="1" dirty="0" smtClean="0"/>
              <a:t>มูกเองไม่เป็น)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อาการ 7–10 วัน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การรักษาจะตามอาการ หากมีอาการเสมหะอุดตันต้องทำการดูดออก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บางคนต้องใส่ท่อช่วยหายใจในห้องไอซียู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บางคนอาจใช้ลูกยางแดงดูดเสมหะออกได้</a:t>
            </a:r>
          </a:p>
          <a:p>
            <a:pPr marL="457200" indent="-457200">
              <a:buFont typeface="Arial" pitchFamily="34" charset="0"/>
              <a:buChar char="•"/>
            </a:pPr>
            <a:endParaRPr lang="th-TH" b="1" dirty="0" smtClean="0"/>
          </a:p>
          <a:p>
            <a:r>
              <a:rPr lang="th-TH" b="1" dirty="0" smtClean="0">
                <a:solidFill>
                  <a:srgbClr val="C00000"/>
                </a:solidFill>
              </a:rPr>
              <a:t>สิ่งที่พ่อแม่ต้องดูแลมากขึ้นเมื่อเกิดโรค  </a:t>
            </a:r>
            <a:r>
              <a:rPr lang="th-TH" b="1" dirty="0" smtClean="0">
                <a:solidFill>
                  <a:schemeClr val="tx2"/>
                </a:solidFill>
              </a:rPr>
              <a:t>: </a:t>
            </a:r>
          </a:p>
          <a:p>
            <a:r>
              <a:rPr lang="th-TH" b="1" dirty="0" smtClean="0">
                <a:solidFill>
                  <a:schemeClr val="tx2"/>
                </a:solidFill>
              </a:rPr>
              <a:t>ดื่ม</a:t>
            </a:r>
            <a:r>
              <a:rPr lang="th-TH" b="1" dirty="0" err="1" smtClean="0">
                <a:solidFill>
                  <a:schemeClr val="tx2"/>
                </a:solidFill>
              </a:rPr>
              <a:t>นํ้า</a:t>
            </a:r>
            <a:r>
              <a:rPr lang="th-TH" b="1" dirty="0" smtClean="0">
                <a:solidFill>
                  <a:schemeClr val="tx2"/>
                </a:solidFill>
              </a:rPr>
              <a:t>มากขึ้น เพื่อให้เสมหะไม่เหนียว </a:t>
            </a:r>
            <a:endParaRPr lang="th-TH" b="1" dirty="0">
              <a:solidFill>
                <a:schemeClr val="tx2"/>
              </a:solidFill>
            </a:endParaRPr>
          </a:p>
          <a:p>
            <a:r>
              <a:rPr lang="th-TH" b="1" dirty="0" err="1" smtClean="0">
                <a:solidFill>
                  <a:schemeClr val="tx2"/>
                </a:solidFill>
              </a:rPr>
              <a:t>ใช้นํ้า</a:t>
            </a:r>
            <a:r>
              <a:rPr lang="th-TH" b="1" dirty="0" smtClean="0">
                <a:solidFill>
                  <a:schemeClr val="tx2"/>
                </a:solidFill>
              </a:rPr>
              <a:t>เกลือหยอดจมูกเพื่อป้องกันเสมหะอุดกั้นทางเดินหายใจ</a:t>
            </a:r>
            <a:endParaRPr lang="th-TH" b="1" dirty="0">
              <a:solidFill>
                <a:schemeClr val="tx2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5382763"/>
            <a:ext cx="1008251" cy="10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à¸à¸¥à¸à¸²à¸£à¸à¹à¸à¸«à¸²à¸£à¸¹à¸à¸ à¸²à¸à¸ªà¸³à¸«à¸£à¸±à¸ à¸£à¸¹à¸à¸à¸²à¸£à¹à¸à¸¹à¸ à¹à¸à¹à¸à¹ à¸à¹à¸§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5210228"/>
            <a:ext cx="1797485" cy="135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57055"/>
            <a:ext cx="4000743" cy="302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99592" y="3717032"/>
            <a:ext cx="7596336" cy="2318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ป้องกันไม่ให้ลูกเป็นโรคพยาธิลำไส้ต่างๆ </a:t>
            </a:r>
            <a:endParaRPr lang="th-TH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ป้องกันโดยเริ่มจากการให้ลูกรับประทานอาหารให้ครบ 5 หมู่ ทั้ง ข้าว ไข่แดง เนื้อสัตว์ ผัก และผลไม้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b="1" dirty="0" smtClean="0"/>
              <a:t>อาหารที่มีธาตุเหล็กสามารถพบได้ในเนื้อแดง ไข่แดง เครื่องในสัตว์ ตับหมู เลือดหมู ผักใบเขียว ธัญพืช และนม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872903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877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885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60648"/>
            <a:ext cx="4953000" cy="36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293096"/>
            <a:ext cx="81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การสร้างสิ่ง</a:t>
            </a:r>
            <a:r>
              <a:rPr lang="th-TH" b="1" dirty="0" err="1" smtClean="0"/>
              <a:t>เเวดล้</a:t>
            </a:r>
            <a:r>
              <a:rPr lang="th-TH" b="1" dirty="0" smtClean="0"/>
              <a:t>อมภายในบ้าน รวมทั้ง บริเวณรอบนอก ที่ลูกออกไปเดินเล่นให้ปลอดภัย  การลดอุบัติเหตุและความเจ็บปวด เป็นการสร้างความมั่นคงทางอารมณ์และจิตใจ ให้กับลูก ความมั่นคงทางอารมณ์ ส่งเสริมให้ลูกกล้าคิด กล้าแสดงออก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554405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548680"/>
            <a:ext cx="4962525" cy="368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83881" y="4653136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เซลล์สมองเด็ก และระบบสติปัญญาจะเติบโตได้ดี ต้องมีโอกาสได้เรียนรู้สิ่งใหม่ๆ เพื่อนำมาเปรียบเทียบกับประสบการณ์เดิม </a:t>
            </a:r>
          </a:p>
          <a:p>
            <a:endParaRPr lang="th-TH" b="1" dirty="0"/>
          </a:p>
          <a:p>
            <a:r>
              <a:rPr lang="th-TH" b="1" dirty="0" smtClean="0"/>
              <a:t>เปิดโลกทัศน์ของลูกไม่จำกัดหรือปิดกั้นพัฒนาการเด็ก ด้วยคำว่า “อย่าทำ”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702249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9996" y="404176"/>
            <a:ext cx="4914900" cy="380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49245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อาหารที่ดีที่สุดของสมอง แต่ต้องไม่ลืมสร้างพฤติกรรมการกินที่เหมาะสม </a:t>
            </a:r>
          </a:p>
          <a:p>
            <a:r>
              <a:rPr lang="th-TH" b="1" dirty="0" smtClean="0"/>
              <a:t>สรรหาอาหารที่ดีมีประโยชน์ครบทั้ง 5 หมู่  สุก สะอาด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955908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2150" y="548680"/>
            <a:ext cx="4943475" cy="370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1560" y="4725144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คุณควรพูดคุยกับเขา อธิบายเมื่อเขาถาม </a:t>
            </a:r>
          </a:p>
          <a:p>
            <a:endParaRPr lang="th-TH" b="1" dirty="0"/>
          </a:p>
          <a:p>
            <a:r>
              <a:rPr lang="th-TH" b="1" dirty="0" smtClean="0"/>
              <a:t>ตั้งคำถามด้วยคำถามที่สมวัยให้ลูกตอบ อย่าเบื่อที่จะตอบคำถาม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5441470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550" y="332656"/>
            <a:ext cx="4914900" cy="387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1560" y="4293096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การเลี้ยงลูกต้องให้ลูกมีการปฏิสัมพันธ์กับบุคคลอื่น </a:t>
            </a:r>
          </a:p>
          <a:p>
            <a:endParaRPr lang="th-TH" b="1" dirty="0" smtClean="0"/>
          </a:p>
          <a:p>
            <a:r>
              <a:rPr lang="th-TH" b="1" dirty="0" smtClean="0"/>
              <a:t>ไม่ใช่โทรทัศน์ ไม่ใช่ไอ</a:t>
            </a:r>
            <a:r>
              <a:rPr lang="th-TH" b="1" dirty="0" err="1" smtClean="0"/>
              <a:t>แพด</a:t>
            </a:r>
            <a:r>
              <a:rPr lang="th-TH" b="1" dirty="0" smtClean="0"/>
              <a:t> หรือแอพพลิเคชั่นต่างๆ</a:t>
            </a:r>
          </a:p>
          <a:p>
            <a:r>
              <a:rPr lang="th-TH" b="1" dirty="0" smtClean="0"/>
              <a:t> </a:t>
            </a:r>
          </a:p>
          <a:p>
            <a:r>
              <a:rPr lang="th-TH" b="1" dirty="0" smtClean="0"/>
              <a:t>ให้ลูกมีโอกาสพบปะผู้อื่น ฝึกเข้าสังคม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625954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733" y="476672"/>
            <a:ext cx="4876800" cy="368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54014" y="4653136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อย่ามุ่งเน้นเพียงพัฒนาการด้านใดด้านหนึ่ง </a:t>
            </a:r>
          </a:p>
          <a:p>
            <a:endParaRPr lang="th-TH" b="1" dirty="0"/>
          </a:p>
          <a:p>
            <a:r>
              <a:rPr lang="th-TH" b="1" dirty="0" smtClean="0"/>
              <a:t>ด้านร่างกาย สติปัญญา จิตใจ อารมณ์ สังคม คุณธรรม และจิตวิญญาณ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9861045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8045" y="548679"/>
            <a:ext cx="4905375" cy="375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67544" y="522920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/>
              <a:t>ลูกมีระดับการเจริญเติบโตสมวัยหรือไม่</a:t>
            </a:r>
          </a:p>
          <a:p>
            <a:pPr algn="ctr"/>
            <a:endParaRPr lang="th-TH" b="1" dirty="0" smtClean="0"/>
          </a:p>
          <a:p>
            <a:pPr algn="ctr"/>
            <a:r>
              <a:rPr lang="th-TH" b="1" dirty="0" smtClean="0"/>
              <a:t>ลูกมีระดับพัฒนาการสมวัยหรือไม่</a:t>
            </a:r>
            <a:endParaRPr lang="th-TH" b="1" dirty="0"/>
          </a:p>
        </p:txBody>
      </p:sp>
      <p:pic>
        <p:nvPicPr>
          <p:cNvPr id="4" name="Picture 12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8715">
            <a:off x="1128580" y="2851112"/>
            <a:ext cx="2067464" cy="14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2481">
            <a:off x="735927" y="698569"/>
            <a:ext cx="2192089" cy="14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à¸à¸¥à¸à¸²à¸£à¸à¹à¸à¸«à¸²à¸£à¸¹à¸à¸ à¸²à¸à¸ªà¸³à¸«à¸£à¸±à¸ à¸£à¸¹à¸à¸à¸²à¸£à¹à¸à¸¹à¸ à¹à¸à¹à¸à¹ à¸à¹à¸§à¸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814" y="4666897"/>
            <a:ext cx="2771775" cy="16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87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404664"/>
            <a:ext cx="4905375" cy="370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293096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ครอบครัวที่มีความเครียดสูงมี</a:t>
            </a:r>
            <a:r>
              <a:rPr lang="th-TH" b="1" dirty="0" err="1" smtClean="0"/>
              <a:t>แนวโน้มทึ่</a:t>
            </a:r>
            <a:r>
              <a:rPr lang="th-TH" b="1" dirty="0" smtClean="0"/>
              <a:t>จะส่งต่อความเครียดไปยังลูก และส่งผลเสียต่อพัฒนาการของสมองลูกรัก </a:t>
            </a:r>
          </a:p>
          <a:p>
            <a:endParaRPr lang="th-TH" b="1" dirty="0" smtClean="0"/>
          </a:p>
          <a:p>
            <a:r>
              <a:rPr lang="th-TH" b="1" dirty="0" smtClean="0"/>
              <a:t>พ่อแม่จึงควรดูแลเอาใจใส่ตนเอง หาเวลาอยู่กับตัวเองบ้าง อ่านหนังสือ หรือหากิจกรรมอื่นๆ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56343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844824"/>
            <a:ext cx="8352928" cy="4205064"/>
          </a:xfrm>
        </p:spPr>
        <p:txBody>
          <a:bodyPr>
            <a:normAutofit lnSpcReduction="10000"/>
          </a:bodyPr>
          <a:lstStyle/>
          <a:p>
            <a:r>
              <a:rPr lang="th-TH" sz="2800" b="1" dirty="0" smtClean="0">
                <a:solidFill>
                  <a:srgbClr val="C00000"/>
                </a:solidFill>
              </a:rPr>
              <a:t>กลุ่มที่ต้องเฝ้าระวัง </a:t>
            </a:r>
            <a:r>
              <a:rPr lang="th-TH" sz="2800" b="1" dirty="0" smtClean="0"/>
              <a:t>: มักเกิดมากในเด็กอนุบาล </a:t>
            </a:r>
          </a:p>
          <a:p>
            <a:r>
              <a:rPr lang="th-TH" sz="2800" b="1" dirty="0" smtClean="0"/>
              <a:t>ติดต่อ</a:t>
            </a:r>
            <a:r>
              <a:rPr lang="th-TH" sz="2800" b="1" dirty="0" err="1" smtClean="0"/>
              <a:t>ทางนํ้า</a:t>
            </a:r>
            <a:r>
              <a:rPr lang="th-TH" sz="2800" b="1" dirty="0" smtClean="0"/>
              <a:t>ลาย เช่น จับของเล่น หรือ ป้าย</a:t>
            </a:r>
            <a:r>
              <a:rPr lang="th-TH" sz="2800" b="1" dirty="0" err="1" smtClean="0"/>
              <a:t>นํ้า</a:t>
            </a:r>
            <a:r>
              <a:rPr lang="th-TH" sz="2800" b="1" dirty="0" smtClean="0"/>
              <a:t>ลายไปถูกเพื่อน</a:t>
            </a:r>
          </a:p>
          <a:p>
            <a:r>
              <a:rPr lang="th-TH" sz="2800" b="1" dirty="0" smtClean="0">
                <a:solidFill>
                  <a:srgbClr val="C00000"/>
                </a:solidFill>
              </a:rPr>
              <a:t>อาการ</a:t>
            </a:r>
            <a:r>
              <a:rPr lang="th-TH" sz="2800" b="1" dirty="0" smtClean="0"/>
              <a:t> : อาการจะมีแผลในปากและมีไข้สูง </a:t>
            </a:r>
          </a:p>
          <a:p>
            <a:r>
              <a:rPr lang="th-TH" sz="2800" b="1" dirty="0" smtClean="0">
                <a:solidFill>
                  <a:srgbClr val="C00000"/>
                </a:solidFill>
              </a:rPr>
              <a:t>ถ้าร้ายแรงที่สุด</a:t>
            </a:r>
            <a:r>
              <a:rPr lang="th-TH" sz="2800" b="1" dirty="0" smtClean="0"/>
              <a:t>จะมีผลต่อเยื่อหุ้มสมองอักเสบ และกล้ามเนื้อหัวใจตายเฉียบพลัน หรือติดเชื้อที่กล้ามเนื้อหัวใจ มีอาการซึมลง </a:t>
            </a:r>
          </a:p>
          <a:p>
            <a:r>
              <a:rPr lang="th-TH" sz="2800" b="1" dirty="0" smtClean="0"/>
              <a:t>เจ็บแผลในปาก เด็กต้องทานอาหารที่มีความเย็น เช่นไอศกรีม </a:t>
            </a:r>
            <a:r>
              <a:rPr lang="th-TH" sz="2800" b="1" dirty="0" err="1" smtClean="0"/>
              <a:t>นํ้า</a:t>
            </a:r>
            <a:r>
              <a:rPr lang="th-TH" sz="2800" b="1" dirty="0" smtClean="0"/>
              <a:t>เย็น นมเย็น ถ้าให้ทานอาหารร้อน ๆ จะเจ็บแผล</a:t>
            </a:r>
          </a:p>
          <a:p>
            <a:r>
              <a:rPr lang="th-TH" sz="2800" b="1" dirty="0" smtClean="0"/>
              <a:t>สมัยก่อนโรคนี้มีมากในช่วงหน้าหนาว </a:t>
            </a:r>
            <a:r>
              <a:rPr lang="th-TH" sz="2800" b="1" dirty="0" smtClean="0">
                <a:solidFill>
                  <a:srgbClr val="C00000"/>
                </a:solidFill>
              </a:rPr>
              <a:t>แต่ช่วงหลังมีตลอดทั้งปี </a:t>
            </a:r>
            <a:r>
              <a:rPr lang="th-TH" sz="2800" b="1" dirty="0" smtClean="0"/>
              <a:t>เฉพาะต้นปีมีเด็กหลายคนที่เป็นด้วยสภาพอากาศที่เปลี่ยนแปลง  </a:t>
            </a:r>
          </a:p>
          <a:p>
            <a:endParaRPr lang="th-TH" sz="2800" b="1" dirty="0" smtClean="0"/>
          </a:p>
          <a:p>
            <a:endParaRPr lang="th-TH" b="1" dirty="0" smtClean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16632"/>
            <a:ext cx="3168352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C00000"/>
                </a:solidFill>
              </a:rPr>
              <a:t>2.มือเท้าปากโรค</a:t>
            </a:r>
            <a:endParaRPr lang="th-TH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สุขวิทยา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225" y="876300"/>
            <a:ext cx="65595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34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468313" y="1916113"/>
            <a:ext cx="8459787" cy="3714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9906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4478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9050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3622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th-TH" sz="1400" b="1">
              <a:solidFill>
                <a:srgbClr val="0000CC"/>
              </a:solidFill>
              <a:latin typeface="Angsana New" pitchFamily="18" charset="-34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000" b="1">
                <a:solidFill>
                  <a:srgbClr val="0000CC"/>
                </a:solidFill>
                <a:latin typeface="Angsana New" pitchFamily="18" charset="-34"/>
              </a:rPr>
              <a:t>		      1.  ฝ่ามือถูกัน</a:t>
            </a:r>
            <a:endParaRPr lang="en-AU" sz="4000" b="1">
              <a:solidFill>
                <a:srgbClr val="0000CC"/>
              </a:solidFill>
              <a:latin typeface="Angsana New" pitchFamily="18" charset="-34"/>
            </a:endParaRP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000" b="1">
                <a:solidFill>
                  <a:srgbClr val="0000CC"/>
                </a:solidFill>
                <a:latin typeface="Angsana New" pitchFamily="18" charset="-34"/>
              </a:rPr>
              <a:t>	2.  ฝ่ามือถูหลังมือ และถูซอกนิ้ว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400" b="1">
                <a:solidFill>
                  <a:srgbClr val="0000CC"/>
                </a:solidFill>
                <a:latin typeface="Angsana New" pitchFamily="18" charset="-34"/>
              </a:rPr>
              <a:t>	3.  ฝ่ามือถูฝ่ามือ และถูซอกนิ้ว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400" b="1">
                <a:solidFill>
                  <a:srgbClr val="0000CC"/>
                </a:solidFill>
                <a:latin typeface="Angsana New" pitchFamily="18" charset="-34"/>
              </a:rPr>
              <a:t>	4.  หลังนิ้วมือถูฝ่ามือ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endParaRPr lang="th-TH" sz="2000" b="1">
              <a:solidFill>
                <a:srgbClr val="0000CC"/>
              </a:solidFill>
              <a:latin typeface="Angsana New" pitchFamily="18" charset="-34"/>
            </a:endParaRPr>
          </a:p>
        </p:txBody>
      </p:sp>
      <p:pic>
        <p:nvPicPr>
          <p:cNvPr id="99331" name="Picture 4" descr="E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13" y="285750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2400" b="1" dirty="0">
                <a:solidFill>
                  <a:srgbClr val="0000CC"/>
                </a:solidFill>
              </a:rPr>
              <a:t>   </a:t>
            </a:r>
            <a:r>
              <a:rPr lang="en-US" sz="2400" b="1" dirty="0">
                <a:solidFill>
                  <a:srgbClr val="CC3300"/>
                </a:solidFill>
              </a:rPr>
              <a:t>“</a:t>
            </a:r>
            <a:r>
              <a:rPr lang="th-TH" sz="2400" b="1" dirty="0">
                <a:solidFill>
                  <a:srgbClr val="CC3300"/>
                </a:solidFill>
              </a:rPr>
              <a:t> </a:t>
            </a:r>
            <a:r>
              <a:rPr lang="th-TH" sz="2400" b="1" i="1" dirty="0">
                <a:solidFill>
                  <a:srgbClr val="CC3300"/>
                </a:solidFill>
              </a:rPr>
              <a:t>กินร้อน ช้อนกลาง ล้างมือ</a:t>
            </a:r>
            <a:r>
              <a:rPr lang="en-US" sz="2400" b="1" i="1" dirty="0">
                <a:solidFill>
                  <a:srgbClr val="CC3300"/>
                </a:solidFill>
              </a:rPr>
              <a:t> ”</a:t>
            </a:r>
            <a:r>
              <a:rPr lang="th-TH" sz="2400" b="1" dirty="0">
                <a:solidFill>
                  <a:srgbClr val="FF9900"/>
                </a:solidFill>
              </a:rPr>
              <a:t>	</a:t>
            </a:r>
            <a:r>
              <a:rPr lang="th-TH" sz="2400" b="1" dirty="0">
                <a:solidFill>
                  <a:srgbClr val="0000CC"/>
                </a:solidFill>
              </a:rPr>
              <a:t>		                กรมอนามัย   กระทรวงสาธารณสุข</a:t>
            </a:r>
          </a:p>
        </p:txBody>
      </p:sp>
      <p:sp>
        <p:nvSpPr>
          <p:cNvPr id="99334" name="WordArt 6"/>
          <p:cNvSpPr>
            <a:spLocks noChangeArrowheads="1" noChangeShapeType="1" noTextEdit="1"/>
          </p:cNvSpPr>
          <p:nvPr/>
        </p:nvSpPr>
        <p:spPr bwMode="auto">
          <a:xfrm>
            <a:off x="1187450" y="333375"/>
            <a:ext cx="6264275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วิธีการล้างมือ  7  ขั้นตอน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30551139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468313" y="1916113"/>
            <a:ext cx="8459787" cy="36274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9906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4478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9050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362200" indent="-5334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th-TH" sz="4000" b="1">
              <a:solidFill>
                <a:srgbClr val="0000CC"/>
              </a:solidFill>
              <a:latin typeface="Angsana New" pitchFamily="18" charset="-34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000" b="1">
                <a:solidFill>
                  <a:srgbClr val="0000CC"/>
                </a:solidFill>
                <a:latin typeface="Angsana New" pitchFamily="18" charset="-34"/>
              </a:rPr>
              <a:t>		      5.  ถูนิ้วหัวแม่มือโดยรอบด้วยฝ่ามือ</a:t>
            </a:r>
            <a:endParaRPr lang="en-AU" sz="4000" b="1">
              <a:solidFill>
                <a:srgbClr val="0000CC"/>
              </a:solidFill>
              <a:latin typeface="Angsana New" pitchFamily="18" charset="-34"/>
            </a:endParaRP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000" b="1">
                <a:solidFill>
                  <a:srgbClr val="0000CC"/>
                </a:solidFill>
                <a:latin typeface="Angsana New" pitchFamily="18" charset="-34"/>
              </a:rPr>
              <a:t>	6.  ปลายนิ้วมือถูขวางฝ่ามือ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400" b="1">
                <a:solidFill>
                  <a:srgbClr val="0000CC"/>
                </a:solidFill>
                <a:latin typeface="Angsana New" pitchFamily="18" charset="-34"/>
              </a:rPr>
              <a:t>	7.  ถูรอบข้อมือ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th-TH" sz="4400" b="1">
                <a:solidFill>
                  <a:srgbClr val="0000CC"/>
                </a:solidFill>
                <a:latin typeface="Angsana New" pitchFamily="18" charset="-34"/>
              </a:rPr>
              <a:t>	</a:t>
            </a:r>
            <a:endParaRPr lang="th-TH" sz="4000" b="1">
              <a:solidFill>
                <a:srgbClr val="0000CC"/>
              </a:solidFill>
            </a:endParaRPr>
          </a:p>
        </p:txBody>
      </p:sp>
      <p:pic>
        <p:nvPicPr>
          <p:cNvPr id="101379" name="Picture 4" descr="E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13" y="285750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2400" b="1">
                <a:solidFill>
                  <a:srgbClr val="0000CC"/>
                </a:solidFill>
              </a:rPr>
              <a:t>   </a:t>
            </a:r>
            <a:r>
              <a:rPr lang="en-US" sz="2400" b="1">
                <a:solidFill>
                  <a:srgbClr val="CC3300"/>
                </a:solidFill>
              </a:rPr>
              <a:t>“</a:t>
            </a:r>
            <a:r>
              <a:rPr lang="th-TH" sz="2400" b="1">
                <a:solidFill>
                  <a:srgbClr val="CC3300"/>
                </a:solidFill>
              </a:rPr>
              <a:t> </a:t>
            </a:r>
            <a:r>
              <a:rPr lang="th-TH" sz="2400" b="1" i="1">
                <a:solidFill>
                  <a:srgbClr val="CC3300"/>
                </a:solidFill>
              </a:rPr>
              <a:t>กินร้อน ช้อนกลาง ล้างมือ</a:t>
            </a:r>
            <a:r>
              <a:rPr lang="en-US" sz="2400" b="1" i="1">
                <a:solidFill>
                  <a:srgbClr val="CC3300"/>
                </a:solidFill>
              </a:rPr>
              <a:t> ”</a:t>
            </a:r>
            <a:r>
              <a:rPr lang="th-TH" sz="2400" b="1">
                <a:solidFill>
                  <a:srgbClr val="FF9900"/>
                </a:solidFill>
              </a:rPr>
              <a:t>	</a:t>
            </a:r>
            <a:r>
              <a:rPr lang="th-TH" sz="2400" b="1">
                <a:solidFill>
                  <a:srgbClr val="0000CC"/>
                </a:solidFill>
              </a:rPr>
              <a:t>		                กรมอนามัย   กระทรวงสาธารณสุข</a:t>
            </a:r>
          </a:p>
        </p:txBody>
      </p:sp>
      <p:sp>
        <p:nvSpPr>
          <p:cNvPr id="101381" name="WordArt 5"/>
          <p:cNvSpPr>
            <a:spLocks noChangeArrowheads="1" noChangeShapeType="1" noTextEdit="1"/>
          </p:cNvSpPr>
          <p:nvPr/>
        </p:nvSpPr>
        <p:spPr bwMode="auto">
          <a:xfrm>
            <a:off x="1187450" y="333375"/>
            <a:ext cx="6264275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วิธีการล้างมือ  7  ขั้นตอน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903455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63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สุขวิทยา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003800" y="692697"/>
            <a:ext cx="3600450" cy="86464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b="1" dirty="0" smtClean="0">
                <a:solidFill>
                  <a:srgbClr val="0000CC"/>
                </a:solidFill>
              </a:rPr>
              <a:t>1.ฝ่า</a:t>
            </a:r>
            <a:r>
              <a:rPr lang="th-TH" b="1" dirty="0">
                <a:solidFill>
                  <a:srgbClr val="0000CC"/>
                </a:solidFill>
              </a:rPr>
              <a:t>มือถูกัน</a:t>
            </a:r>
            <a:endParaRPr lang="en-AU" b="1" dirty="0">
              <a:solidFill>
                <a:srgbClr val="0000CC"/>
              </a:solidFill>
            </a:endParaRPr>
          </a:p>
          <a:p>
            <a:pPr algn="ctr"/>
            <a:endParaRPr lang="th-TH" sz="36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2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สุขวิทยา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283968" y="404960"/>
            <a:ext cx="4320480" cy="86350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endParaRPr lang="th-TH" b="1" dirty="0" smtClean="0">
              <a:solidFill>
                <a:srgbClr val="0000CC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th-TH" b="1" dirty="0" smtClean="0">
                <a:solidFill>
                  <a:srgbClr val="0000CC"/>
                </a:solidFill>
              </a:rPr>
              <a:t>2.ฝ่า</a:t>
            </a:r>
            <a:r>
              <a:rPr lang="th-TH" b="1" dirty="0">
                <a:solidFill>
                  <a:srgbClr val="0000CC"/>
                </a:solidFill>
              </a:rPr>
              <a:t>มือถูหลังมือ และถูซอกนิ้ว</a:t>
            </a:r>
          </a:p>
          <a:p>
            <a:endParaRPr lang="th-TH" sz="32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060848"/>
            <a:ext cx="22955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292725" y="620713"/>
            <a:ext cx="3240088" cy="863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7890" name="Picture 2" descr="สุขวิทยา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211638" y="476250"/>
            <a:ext cx="4932362" cy="10810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th-TH" b="1" dirty="0" smtClean="0">
                <a:solidFill>
                  <a:srgbClr val="0000CC"/>
                </a:solidFill>
              </a:rPr>
              <a:t>3.ฝ่า</a:t>
            </a:r>
            <a:r>
              <a:rPr lang="th-TH" b="1" dirty="0">
                <a:solidFill>
                  <a:srgbClr val="0000CC"/>
                </a:solidFill>
              </a:rPr>
              <a:t>มือถูฝ่ามือ และถูซอกนิ้ว</a:t>
            </a:r>
          </a:p>
          <a:p>
            <a:endParaRPr lang="th-TH" sz="36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22193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สุขวิทยา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07504" y="4077072"/>
            <a:ext cx="3851275" cy="1079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th-TH" sz="3200" b="1" dirty="0" smtClean="0">
                <a:solidFill>
                  <a:srgbClr val="0000CC"/>
                </a:solidFill>
              </a:rPr>
              <a:t>4.หลัง</a:t>
            </a:r>
            <a:r>
              <a:rPr lang="th-TH" sz="3200" b="1" dirty="0">
                <a:solidFill>
                  <a:srgbClr val="0000CC"/>
                </a:solidFill>
              </a:rPr>
              <a:t>นิ้วมือถูฝ่ามือ</a:t>
            </a:r>
          </a:p>
          <a:p>
            <a:endParaRPr lang="th-TH" sz="3200" dirty="0"/>
          </a:p>
        </p:txBody>
      </p:sp>
      <p:pic>
        <p:nvPicPr>
          <p:cNvPr id="51202" name="Picture 2" descr="à¸à¸¥à¸à¸²à¸£à¸à¹à¸à¸«à¸²à¸£à¸¹à¸à¸ à¸²à¸à¸ªà¸³à¸«à¸£à¸±à¸ à¸à¸²à¸£à¸¥à¹à¸²à¸à¸¡à¸·à¸­ à¸à¸²à¸£à¹à¸à¸¹à¸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5431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สุขวิทยา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635896" y="5661248"/>
            <a:ext cx="4824536" cy="936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3200" b="1" dirty="0" smtClean="0">
                <a:solidFill>
                  <a:srgbClr val="0000CC"/>
                </a:solidFill>
              </a:rPr>
              <a:t>5.ถู</a:t>
            </a:r>
            <a:r>
              <a:rPr lang="th-TH" sz="3200" b="1" dirty="0">
                <a:solidFill>
                  <a:srgbClr val="0000CC"/>
                </a:solidFill>
              </a:rPr>
              <a:t>นิ้วหัวแม่มือโดยรอบด้วยฝ่ามือ</a:t>
            </a:r>
            <a:endParaRPr lang="en-AU" sz="3200" b="1" dirty="0">
              <a:solidFill>
                <a:srgbClr val="0000CC"/>
              </a:solidFill>
            </a:endParaRPr>
          </a:p>
          <a:p>
            <a:pPr algn="ctr"/>
            <a:endParaRPr lang="th-TH" sz="3200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99" y="836712"/>
            <a:ext cx="23241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2090172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เกิดจากเชื้อเอน</a:t>
            </a:r>
            <a:r>
              <a:rPr lang="th-TH" b="1" dirty="0" err="1" smtClean="0"/>
              <a:t>เทอ</a:t>
            </a:r>
            <a:r>
              <a:rPr lang="th-TH" b="1" dirty="0" smtClean="0"/>
              <a:t>โร</a:t>
            </a:r>
            <a:r>
              <a:rPr lang="th-TH" b="1" dirty="0" err="1" smtClean="0"/>
              <a:t>ไวรัส</a:t>
            </a:r>
            <a:r>
              <a:rPr lang="th-TH" b="1" dirty="0" smtClean="0"/>
              <a:t> (</a:t>
            </a:r>
            <a:r>
              <a:rPr lang="en-US" b="1" dirty="0" err="1" smtClean="0"/>
              <a:t>Enterovirus</a:t>
            </a:r>
            <a:r>
              <a:rPr lang="en-US" b="1" dirty="0" smtClean="0"/>
              <a:t>) </a:t>
            </a:r>
            <a:r>
              <a:rPr lang="th-TH" b="1" dirty="0" smtClean="0"/>
              <a:t>และ</a:t>
            </a:r>
            <a:r>
              <a:rPr lang="th-TH" b="1" dirty="0" err="1" smtClean="0"/>
              <a:t>คอคซาคีไวรัส</a:t>
            </a:r>
            <a:r>
              <a:rPr lang="th-TH" b="1" dirty="0" smtClean="0"/>
              <a:t> (</a:t>
            </a:r>
            <a:r>
              <a:rPr lang="en-US" b="1" dirty="0" err="1" smtClean="0"/>
              <a:t>Coxsackievirus</a:t>
            </a:r>
            <a:r>
              <a:rPr lang="en-US" b="1" dirty="0" smtClean="0"/>
              <a:t>) </a:t>
            </a:r>
          </a:p>
          <a:p>
            <a:pPr marL="457200" indent="-457200">
              <a:buFont typeface="Arial" pitchFamily="34" charset="0"/>
              <a:buChar char="•"/>
            </a:pPr>
            <a:endParaRPr lang="th-TH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มักพบในเด็กอายุต่ำกว่า 10 ปี </a:t>
            </a:r>
          </a:p>
          <a:p>
            <a:pPr marL="457200" indent="-457200">
              <a:buFont typeface="Arial" pitchFamily="34" charset="0"/>
              <a:buChar char="•"/>
            </a:pPr>
            <a:endParaRPr lang="th-TH" b="1" dirty="0"/>
          </a:p>
          <a:p>
            <a:pPr marL="457200" indent="-457200">
              <a:buFont typeface="Arial" pitchFamily="34" charset="0"/>
              <a:buChar char="•"/>
            </a:pPr>
            <a:r>
              <a:rPr lang="th-TH" b="1" dirty="0" smtClean="0"/>
              <a:t>พบได้บ่อยในเด็กทารกและเด็กเล็ก ซึ่งมักมีอาการรุนแรงมากกว่าเด็กโต </a:t>
            </a:r>
            <a:endParaRPr lang="th-TH" b="1" dirty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116632"/>
            <a:ext cx="3168352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C00000"/>
                </a:solidFill>
              </a:rPr>
              <a:t>2.มือเท้าปากโรค</a:t>
            </a:r>
            <a:endParaRPr lang="th-TH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สุขวิทยา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987824" y="5517232"/>
            <a:ext cx="5472608" cy="7921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th-TH" sz="3600" b="1" dirty="0" smtClean="0">
                <a:solidFill>
                  <a:srgbClr val="0000CC"/>
                </a:solidFill>
              </a:rPr>
              <a:t>6.ปลาย</a:t>
            </a:r>
            <a:r>
              <a:rPr lang="th-TH" sz="3600" b="1" dirty="0">
                <a:solidFill>
                  <a:srgbClr val="0000CC"/>
                </a:solidFill>
              </a:rPr>
              <a:t>นิ้วมือถูขวางฝ่ามือ</a:t>
            </a:r>
          </a:p>
          <a:p>
            <a:endParaRPr lang="th-TH" sz="3600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83671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สุขวิทยา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436096" y="5661248"/>
            <a:ext cx="3382963" cy="936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endParaRPr lang="th-TH" b="1" dirty="0">
              <a:solidFill>
                <a:srgbClr val="0000CC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th-TH" sz="3600" b="1" dirty="0" smtClean="0">
                <a:solidFill>
                  <a:srgbClr val="0000CC"/>
                </a:solidFill>
              </a:rPr>
              <a:t>7.ถู</a:t>
            </a:r>
            <a:r>
              <a:rPr lang="th-TH" sz="3600" b="1" dirty="0">
                <a:solidFill>
                  <a:srgbClr val="0000CC"/>
                </a:solidFill>
              </a:rPr>
              <a:t>รอบข้อมือ</a:t>
            </a:r>
          </a:p>
          <a:p>
            <a:endParaRPr lang="th-TH" sz="36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8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โรงพยาบาล-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+mn-cs"/>
              </a:rPr>
              <a:t>ล้างมือช่วงไหนบ้าง  </a:t>
            </a:r>
            <a:endParaRPr lang="en-GB" sz="3200" b="1" dirty="0">
              <a:latin typeface="TH Sarabun New" pitchFamily="34" charset="-34"/>
              <a:cs typeface="+mn-cs"/>
            </a:endParaRPr>
          </a:p>
        </p:txBody>
      </p:sp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1691680" y="2204864"/>
            <a:ext cx="572422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 smtClean="0">
                <a:latin typeface="TH Sarabun New" pitchFamily="34" charset="-34"/>
              </a:rPr>
              <a:t>ก่อนรับประทานอาหาร</a:t>
            </a:r>
          </a:p>
          <a:p>
            <a:r>
              <a:rPr lang="th-TH" sz="2800" b="1" dirty="0" smtClean="0">
                <a:latin typeface="TH Sarabun New" pitchFamily="34" charset="-34"/>
              </a:rPr>
              <a:t>หลังจากใช้ห้องน้ำ</a:t>
            </a:r>
          </a:p>
          <a:p>
            <a:r>
              <a:rPr lang="th-TH" sz="2800" b="1" dirty="0" smtClean="0">
                <a:latin typeface="TH Sarabun New" pitchFamily="34" charset="-34"/>
              </a:rPr>
              <a:t>หลังจากทำความสะอาดเด็กที่มีการใช้ห้องสุขา</a:t>
            </a:r>
          </a:p>
          <a:p>
            <a:r>
              <a:rPr lang="th-TH" sz="2800" b="1" dirty="0" smtClean="0">
                <a:latin typeface="TH Sarabun New" pitchFamily="34" charset="-34"/>
              </a:rPr>
              <a:t>หลังจากมือปิดจมูกเวลาไอหรือจาม</a:t>
            </a:r>
          </a:p>
          <a:p>
            <a:r>
              <a:rPr lang="th-TH" sz="2800" b="1" dirty="0" smtClean="0">
                <a:latin typeface="TH Sarabun New" pitchFamily="34" charset="-34"/>
              </a:rPr>
              <a:t>หลังจากสัมผัสขยะ/ ของเล่น / ราวบันได</a:t>
            </a:r>
            <a:endParaRPr lang="en-GB" sz="2800" b="1" dirty="0">
              <a:solidFill>
                <a:srgbClr val="FF0000"/>
              </a:solidFill>
              <a:latin typeface="TH Sarabun New" pitchFamily="34" charset="-34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4653136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1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สิ่งที่ทุกท่านทำได้ </a:t>
            </a:r>
            <a:endParaRPr lang="en-GB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r>
              <a:rPr lang="th-TH" sz="3600" b="1" dirty="0" smtClean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ท่านล้างมือ...ถูกต้อง/เป็นนิจ </a:t>
            </a:r>
          </a:p>
          <a:p>
            <a:r>
              <a:rPr lang="th-TH" sz="36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ประกวดแข่งขันล้างมือ ในชุมชน/ โรงเรียน/ ศูนย์เด็ก</a:t>
            </a:r>
          </a:p>
          <a:p>
            <a:r>
              <a:rPr lang="th-TH" sz="3600" b="1" dirty="0" smtClean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ประกวดเรียงความล้างมือดีอย่างไร</a:t>
            </a:r>
          </a:p>
          <a:p>
            <a:r>
              <a:rPr lang="th-TH" sz="36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ทำสติกเกอร์ติดหน้าห้องน้ำทุกหลังคาเรือน </a:t>
            </a:r>
          </a:p>
          <a:p>
            <a:pPr marL="0" indent="0">
              <a:buNone/>
            </a:pPr>
            <a:r>
              <a:rPr lang="th-TH" sz="3600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                </a:t>
            </a:r>
            <a:r>
              <a:rPr lang="th-TH" sz="36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“อย่าลืมล้างมือนะจ๊ะ” </a:t>
            </a:r>
          </a:p>
          <a:p>
            <a:pPr marL="0" indent="0">
              <a:buNone/>
            </a:pPr>
            <a:r>
              <a:rPr lang="th-TH" sz="3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  “</a:t>
            </a:r>
            <a:r>
              <a:rPr lang="th-TH" sz="36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อย่าลืมล้างมือทุกครั้ง ก่อนกิน หลังส้วม นะจ๊ะ</a:t>
            </a:r>
            <a:r>
              <a:rPr lang="th-TH" sz="3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”</a:t>
            </a:r>
          </a:p>
          <a:p>
            <a:pPr marL="0" indent="0" algn="ctr">
              <a:buNone/>
            </a:pPr>
            <a:r>
              <a:rPr lang="th-TH" sz="3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36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“ล้างมือ เป็นนิจ พิชิตโรค”</a:t>
            </a:r>
          </a:p>
          <a:p>
            <a:pPr marL="0" indent="0" algn="ctr">
              <a:buNone/>
            </a:pPr>
            <a:r>
              <a:rPr lang="th-TH" sz="36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“ล้างมือ คือวัคซีน ที่คุณทำได้เอง”</a:t>
            </a:r>
          </a:p>
          <a:p>
            <a:endParaRPr lang="th-TH" sz="3600" b="1" dirty="0" smtClean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endParaRPr lang="en-GB" sz="36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AutoShape 2" descr="à¸à¸¥à¸à¸²à¸£à¸à¹à¸à¸«à¸²à¸£à¸¹à¸à¸ à¸²à¸à¸ªà¸³à¸«à¸£à¸±à¸ à¸à¸²à¸£à¸¥à¹à¸²à¸à¸¡à¸·à¸­ à¸à¸²à¸£à¹à¸à¸¹à¸ xitd;f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105" y="2420888"/>
            <a:ext cx="1715664" cy="242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990" y="548679"/>
            <a:ext cx="2247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5306" y="5085183"/>
            <a:ext cx="2097584" cy="157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2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1366">
            <a:off x="5286745" y="3081410"/>
            <a:ext cx="3225034" cy="308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à¸à¸¥à¸à¸²à¸£à¸à¹à¸à¸«à¸²à¸£à¸¹à¸à¸ à¸²à¸à¸ªà¸³à¸«à¸£à¸±à¸ à¸à¸²à¸£à¸¥à¹à¸²à¸à¸¡à¸·à¸­ à¸à¸²à¸£à¹à¸à¸¹à¸ xitd;f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221" y="816186"/>
            <a:ext cx="4834123" cy="362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7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66713"/>
            <a:ext cx="839152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317457"/>
            <a:ext cx="202406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438985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70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490538"/>
            <a:ext cx="841057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885593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2529</Words>
  <Application>Microsoft Office PowerPoint</Application>
  <PresentationFormat>นำเสนอทางหน้าจอ (4:3)</PresentationFormat>
  <Paragraphs>243</Paragraphs>
  <Slides>75</Slides>
  <Notes>12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75</vt:i4>
      </vt:variant>
    </vt:vector>
  </HeadingPairs>
  <TitlesOfParts>
    <vt:vector size="76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พันธุกรรมเป็นที่สิ่งติดตัวลูกมาตั้งแต่แรกคลอด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ล้างมือช่วงไหนบ้าง  </vt:lpstr>
      <vt:lpstr>สิ่งที่ทุกท่านทำได้ 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23</cp:revision>
  <dcterms:created xsi:type="dcterms:W3CDTF">2018-08-14T03:55:27Z</dcterms:created>
  <dcterms:modified xsi:type="dcterms:W3CDTF">2018-08-15T04:07:18Z</dcterms:modified>
</cp:coreProperties>
</file>