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63" r:id="rId6"/>
    <p:sldId id="262" r:id="rId7"/>
    <p:sldId id="264" r:id="rId8"/>
    <p:sldId id="265" r:id="rId9"/>
    <p:sldId id="271" r:id="rId10"/>
    <p:sldId id="272" r:id="rId11"/>
    <p:sldId id="273" r:id="rId12"/>
    <p:sldId id="274" r:id="rId13"/>
    <p:sldId id="267" r:id="rId14"/>
    <p:sldId id="275" r:id="rId15"/>
    <p:sldId id="268" r:id="rId16"/>
    <p:sldId id="269" r:id="rId17"/>
    <p:sldId id="270" r:id="rId18"/>
    <p:sldId id="276" r:id="rId19"/>
    <p:sldId id="277" r:id="rId20"/>
    <p:sldId id="278" r:id="rId21"/>
    <p:sldId id="280" r:id="rId22"/>
    <p:sldId id="281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9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958"/>
    <a:srgbClr val="74C5FC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765A2-E46E-4F8F-9D75-64951E0F1476}" type="doc">
      <dgm:prSet loTypeId="urn:microsoft.com/office/officeart/2005/8/layout/vList3" loCatId="pictur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7F7771AD-731A-4B66-8978-4475361152E6}">
      <dgm:prSet phldrT="[ข้อความ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สิ่งคุกคามสุขภาพทางกายภาพ                                          </a:t>
          </a:r>
        </a:p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   (</a:t>
          </a:r>
          <a:r>
            <a:rPr lang="en-US" sz="1800" dirty="0" smtClean="0">
              <a:latin typeface="Jasmine New" pitchFamily="18" charset="-34"/>
              <a:cs typeface="Jasmine New" pitchFamily="18" charset="-34"/>
            </a:rPr>
            <a:t>Physical health hazards)</a:t>
          </a:r>
          <a:endParaRPr lang="th-TH" sz="1800" dirty="0">
            <a:latin typeface="Jasmine New" pitchFamily="18" charset="-34"/>
            <a:cs typeface="Jasmine New" pitchFamily="18" charset="-34"/>
          </a:endParaRPr>
        </a:p>
      </dgm:t>
    </dgm:pt>
    <dgm:pt modelId="{755FF4D9-32F8-4E43-BAD4-3BB47A587478}" type="parTrans" cxnId="{40F4B08F-C911-421F-82BE-D7067D107CBE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E2CA8171-5F8B-4B71-89F7-AA252CD86BAA}" type="sibTrans" cxnId="{40F4B08F-C911-421F-82BE-D7067D107CBE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2E3DAED6-8E81-477D-ADB6-BC536724447E}">
      <dgm:prSet phldrT="[ข้อความ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สิ่งคุกคามสุขภาพทางชีวภาพ                                           </a:t>
          </a:r>
        </a:p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         (</a:t>
          </a:r>
          <a:r>
            <a:rPr lang="en-US" sz="1800" dirty="0" smtClean="0">
              <a:latin typeface="Jasmine New" pitchFamily="18" charset="-34"/>
              <a:cs typeface="Jasmine New" pitchFamily="18" charset="-34"/>
            </a:rPr>
            <a:t>Biological health hazards) </a:t>
          </a:r>
          <a:endParaRPr lang="th-TH" sz="1800" dirty="0">
            <a:latin typeface="Jasmine New" pitchFamily="18" charset="-34"/>
            <a:cs typeface="Jasmine New" pitchFamily="18" charset="-34"/>
          </a:endParaRPr>
        </a:p>
      </dgm:t>
    </dgm:pt>
    <dgm:pt modelId="{F591580B-0AD5-409B-A200-1B3CBB8BD4D1}" type="parTrans" cxnId="{04EDFE01-3B64-4B9A-9794-1D4EDB4053C6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975DC237-A7FC-4ABF-AAB5-C46EC34F57D8}" type="sibTrans" cxnId="{04EDFE01-3B64-4B9A-9794-1D4EDB4053C6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35E28374-2ED8-4220-B964-6F8D24C9F939}">
      <dgm:prSet phldrT="[ข้อความ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สิ่งคุกคามสุขภาพทางเคมี                                                       </a:t>
          </a:r>
        </a:p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         (</a:t>
          </a:r>
          <a:r>
            <a:rPr lang="en-US" sz="1800" dirty="0" smtClean="0">
              <a:latin typeface="Jasmine New" pitchFamily="18" charset="-34"/>
              <a:cs typeface="Jasmine New" pitchFamily="18" charset="-34"/>
            </a:rPr>
            <a:t>Chemical health hazards)</a:t>
          </a:r>
          <a:endParaRPr lang="th-TH" sz="1800" dirty="0">
            <a:latin typeface="Jasmine New" pitchFamily="18" charset="-34"/>
            <a:cs typeface="Jasmine New" pitchFamily="18" charset="-34"/>
          </a:endParaRPr>
        </a:p>
      </dgm:t>
    </dgm:pt>
    <dgm:pt modelId="{D81CBCC4-2255-4026-A284-2C540826954B}" type="parTrans" cxnId="{CDD5B7BE-C43B-4400-BB93-D4455DFF24D7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6D91038A-A7C9-4325-A870-2A9A129A708B}" type="sibTrans" cxnId="{CDD5B7BE-C43B-4400-BB93-D4455DFF24D7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10F0BCFB-9FBC-41EE-A6E7-C60863A74E68}">
      <dgm:prSet phldrT="[ข้อความ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สิ่งคุกคาม</a:t>
          </a:r>
          <a:r>
            <a:rPr lang="th-TH" sz="1800" dirty="0" err="1" smtClean="0">
              <a:latin typeface="Jasmine New" pitchFamily="18" charset="-34"/>
              <a:cs typeface="Jasmine New" pitchFamily="18" charset="-34"/>
            </a:rPr>
            <a:t>ทางการย</a:t>
          </a:r>
          <a:r>
            <a:rPr lang="th-TH" sz="1800" dirty="0" smtClean="0">
              <a:latin typeface="Jasmine New" pitchFamily="18" charset="-34"/>
              <a:cs typeface="Jasmine New" pitchFamily="18" charset="-34"/>
            </a:rPr>
            <a:t>ศาสตร์                                   </a:t>
          </a:r>
        </a:p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  (</a:t>
          </a:r>
          <a:r>
            <a:rPr lang="en-US" sz="1800" dirty="0" smtClean="0">
              <a:latin typeface="Jasmine New" pitchFamily="18" charset="-34"/>
              <a:cs typeface="Jasmine New" pitchFamily="18" charset="-34"/>
            </a:rPr>
            <a:t>Ergonomics)</a:t>
          </a:r>
          <a:endParaRPr lang="th-TH" sz="1800" dirty="0">
            <a:latin typeface="Jasmine New" pitchFamily="18" charset="-34"/>
            <a:cs typeface="Jasmine New" pitchFamily="18" charset="-34"/>
          </a:endParaRPr>
        </a:p>
      </dgm:t>
    </dgm:pt>
    <dgm:pt modelId="{572C4099-2D2A-4E2E-A543-759DB1EAAB99}" type="parTrans" cxnId="{71EF2728-FC0D-47AD-8E77-CC3523722C86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42C3A40C-3C81-45B1-AE55-2657C3FD2F60}" type="sibTrans" cxnId="{71EF2728-FC0D-47AD-8E77-CC3523722C86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9372E5A7-74B0-4537-8831-F4F3043714DB}">
      <dgm:prSet phldrT="[ข้อความ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สิ่งคุกคามสุขภาพทางจิตวิทยาสังคม                                                               (</a:t>
          </a:r>
          <a:r>
            <a:rPr lang="en-US" sz="1800" dirty="0" smtClean="0">
              <a:latin typeface="Jasmine New" pitchFamily="18" charset="-34"/>
              <a:cs typeface="Jasmine New" pitchFamily="18" charset="-34"/>
            </a:rPr>
            <a:t>Psychosocial health hazards)</a:t>
          </a:r>
          <a:endParaRPr lang="th-TH" sz="1800" dirty="0">
            <a:latin typeface="Jasmine New" pitchFamily="18" charset="-34"/>
            <a:cs typeface="Jasmine New" pitchFamily="18" charset="-34"/>
          </a:endParaRPr>
        </a:p>
      </dgm:t>
    </dgm:pt>
    <dgm:pt modelId="{7C0B1B4E-4D61-4AF1-8A03-6A8778C4476F}" type="parTrans" cxnId="{7F9A0285-6BF9-48D0-AA84-366D88E26F56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880D6AA7-DE08-438B-AB29-7E60BE867BC6}" type="sibTrans" cxnId="{7F9A0285-6BF9-48D0-AA84-366D88E26F56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696486F8-242E-47B5-B50E-E94F97E35499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1800" dirty="0" smtClean="0">
              <a:latin typeface="Jasmine New" pitchFamily="18" charset="-34"/>
              <a:cs typeface="Jasmine New" pitchFamily="18" charset="-34"/>
            </a:rPr>
            <a:t>ความปลอดภัย</a:t>
          </a:r>
          <a:endParaRPr lang="en-US" sz="1800" dirty="0" smtClean="0">
            <a:latin typeface="Jasmine New" pitchFamily="18" charset="-34"/>
            <a:cs typeface="Jasmine New" pitchFamily="18" charset="-34"/>
          </a:endParaRPr>
        </a:p>
        <a:p>
          <a:r>
            <a:rPr lang="en-US" sz="1800" dirty="0" smtClean="0">
              <a:latin typeface="Jasmine New" pitchFamily="18" charset="-34"/>
              <a:cs typeface="Jasmine New" pitchFamily="18" charset="-34"/>
            </a:rPr>
            <a:t>(safety hazard)</a:t>
          </a:r>
          <a:endParaRPr lang="th-TH" sz="1800" dirty="0">
            <a:latin typeface="Jasmine New" pitchFamily="18" charset="-34"/>
            <a:cs typeface="Jasmine New" pitchFamily="18" charset="-34"/>
          </a:endParaRPr>
        </a:p>
      </dgm:t>
    </dgm:pt>
    <dgm:pt modelId="{1F7C0A3D-59C5-4062-B128-FA2EBAFBDA92}" type="sibTrans" cxnId="{31274046-BB1E-478D-9DDA-7CA3C3AB87D1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52553ABC-CD7D-4ABA-A97B-810AD7D9B4E7}" type="parTrans" cxnId="{31274046-BB1E-478D-9DDA-7CA3C3AB87D1}">
      <dgm:prSet/>
      <dgm:spPr/>
      <dgm:t>
        <a:bodyPr/>
        <a:lstStyle/>
        <a:p>
          <a:endParaRPr lang="th-TH" sz="1400">
            <a:cs typeface="+mn-cs"/>
          </a:endParaRPr>
        </a:p>
      </dgm:t>
    </dgm:pt>
    <dgm:pt modelId="{9615C3AD-C824-4DC4-A904-27F70CF699D3}" type="pres">
      <dgm:prSet presAssocID="{8C8765A2-E46E-4F8F-9D75-64951E0F147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F820239-122F-4F62-852B-76DB1A7A780B}" type="pres">
      <dgm:prSet presAssocID="{7F7771AD-731A-4B66-8978-4475361152E6}" presName="composite" presStyleCnt="0"/>
      <dgm:spPr/>
      <dgm:t>
        <a:bodyPr/>
        <a:lstStyle/>
        <a:p>
          <a:endParaRPr lang="th-TH"/>
        </a:p>
      </dgm:t>
    </dgm:pt>
    <dgm:pt modelId="{D2901F01-98B0-4154-922A-A9A1DD838CFA}" type="pres">
      <dgm:prSet presAssocID="{7F7771AD-731A-4B66-8978-4475361152E6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C1E7F59A-C84D-46AA-B81E-BB0322B9EE57}" type="pres">
      <dgm:prSet presAssocID="{7F7771AD-731A-4B66-8978-4475361152E6}" presName="txShp" presStyleLbl="node1" presStyleIdx="0" presStyleCnt="6" custLinFactNeighborX="-106" custLinFactNeighborY="126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CD1CCC-4A4D-4A0F-81CD-FDBAC7B26A80}" type="pres">
      <dgm:prSet presAssocID="{E2CA8171-5F8B-4B71-89F7-AA252CD86BAA}" presName="spacing" presStyleCnt="0"/>
      <dgm:spPr/>
      <dgm:t>
        <a:bodyPr/>
        <a:lstStyle/>
        <a:p>
          <a:endParaRPr lang="th-TH"/>
        </a:p>
      </dgm:t>
    </dgm:pt>
    <dgm:pt modelId="{66B0ED2F-C9D7-4E69-BA3B-247FABC8E35A}" type="pres">
      <dgm:prSet presAssocID="{2E3DAED6-8E81-477D-ADB6-BC536724447E}" presName="composite" presStyleCnt="0"/>
      <dgm:spPr/>
      <dgm:t>
        <a:bodyPr/>
        <a:lstStyle/>
        <a:p>
          <a:endParaRPr lang="th-TH"/>
        </a:p>
      </dgm:t>
    </dgm:pt>
    <dgm:pt modelId="{64862F29-EA90-4759-89BF-D6A8FD731968}" type="pres">
      <dgm:prSet presAssocID="{2E3DAED6-8E81-477D-ADB6-BC536724447E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5D4B7406-3725-4E7E-877B-A6F6EB9B9261}" type="pres">
      <dgm:prSet presAssocID="{2E3DAED6-8E81-477D-ADB6-BC536724447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0CFF13-D575-4D24-81AA-0B4D74035B5A}" type="pres">
      <dgm:prSet presAssocID="{975DC237-A7FC-4ABF-AAB5-C46EC34F57D8}" presName="spacing" presStyleCnt="0"/>
      <dgm:spPr/>
      <dgm:t>
        <a:bodyPr/>
        <a:lstStyle/>
        <a:p>
          <a:endParaRPr lang="th-TH"/>
        </a:p>
      </dgm:t>
    </dgm:pt>
    <dgm:pt modelId="{B1937A94-0C24-43FC-B9FD-2D39CF873D97}" type="pres">
      <dgm:prSet presAssocID="{35E28374-2ED8-4220-B964-6F8D24C9F939}" presName="composite" presStyleCnt="0"/>
      <dgm:spPr/>
      <dgm:t>
        <a:bodyPr/>
        <a:lstStyle/>
        <a:p>
          <a:endParaRPr lang="th-TH"/>
        </a:p>
      </dgm:t>
    </dgm:pt>
    <dgm:pt modelId="{C047471E-01C6-4E7D-A741-3DC09D5FA510}" type="pres">
      <dgm:prSet presAssocID="{35E28374-2ED8-4220-B964-6F8D24C9F939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D0C59C03-4994-4459-8284-5B81FB97600A}" type="pres">
      <dgm:prSet presAssocID="{35E28374-2ED8-4220-B964-6F8D24C9F939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95F696-052E-49D7-AF77-F2977BCC381B}" type="pres">
      <dgm:prSet presAssocID="{6D91038A-A7C9-4325-A870-2A9A129A708B}" presName="spacing" presStyleCnt="0"/>
      <dgm:spPr/>
      <dgm:t>
        <a:bodyPr/>
        <a:lstStyle/>
        <a:p>
          <a:endParaRPr lang="th-TH"/>
        </a:p>
      </dgm:t>
    </dgm:pt>
    <dgm:pt modelId="{19954579-F9CB-4257-96AE-D330A9C7DD4D}" type="pres">
      <dgm:prSet presAssocID="{10F0BCFB-9FBC-41EE-A6E7-C60863A74E68}" presName="composite" presStyleCnt="0"/>
      <dgm:spPr/>
      <dgm:t>
        <a:bodyPr/>
        <a:lstStyle/>
        <a:p>
          <a:endParaRPr lang="th-TH"/>
        </a:p>
      </dgm:t>
    </dgm:pt>
    <dgm:pt modelId="{DF3698F9-2F6A-4CB6-B48E-A9BDE2957418}" type="pres">
      <dgm:prSet presAssocID="{10F0BCFB-9FBC-41EE-A6E7-C60863A74E68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5F72DD5C-F1D3-4F89-8147-FBCC33050D45}" type="pres">
      <dgm:prSet presAssocID="{10F0BCFB-9FBC-41EE-A6E7-C60863A74E68}" presName="txShp" presStyleLbl="node1" presStyleIdx="3" presStyleCnt="6" custLinFactNeighborX="-224" custLinFactNeighborY="-29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5B7BA0-1EB2-4A6B-8BD0-F11A357B2893}" type="pres">
      <dgm:prSet presAssocID="{42C3A40C-3C81-45B1-AE55-2657C3FD2F60}" presName="spacing" presStyleCnt="0"/>
      <dgm:spPr/>
      <dgm:t>
        <a:bodyPr/>
        <a:lstStyle/>
        <a:p>
          <a:endParaRPr lang="th-TH"/>
        </a:p>
      </dgm:t>
    </dgm:pt>
    <dgm:pt modelId="{46F0B0A9-CC1E-4412-B8A7-B7BBE1C0B321}" type="pres">
      <dgm:prSet presAssocID="{9372E5A7-74B0-4537-8831-F4F3043714DB}" presName="composite" presStyleCnt="0"/>
      <dgm:spPr/>
      <dgm:t>
        <a:bodyPr/>
        <a:lstStyle/>
        <a:p>
          <a:endParaRPr lang="th-TH"/>
        </a:p>
      </dgm:t>
    </dgm:pt>
    <dgm:pt modelId="{AA6C8E72-AC1D-469D-A0D3-E8AEFE592739}" type="pres">
      <dgm:prSet presAssocID="{9372E5A7-74B0-4537-8831-F4F3043714DB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E8EF273C-3953-49D8-B165-328BB2173FB7}" type="pres">
      <dgm:prSet presAssocID="{9372E5A7-74B0-4537-8831-F4F3043714D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D67921-6689-4966-8938-2A0E262DBD2D}" type="pres">
      <dgm:prSet presAssocID="{880D6AA7-DE08-438B-AB29-7E60BE867BC6}" presName="spacing" presStyleCnt="0"/>
      <dgm:spPr/>
      <dgm:t>
        <a:bodyPr/>
        <a:lstStyle/>
        <a:p>
          <a:endParaRPr lang="th-TH"/>
        </a:p>
      </dgm:t>
    </dgm:pt>
    <dgm:pt modelId="{C27D0521-B942-43D3-999D-2F420C955084}" type="pres">
      <dgm:prSet presAssocID="{696486F8-242E-47B5-B50E-E94F97E35499}" presName="composite" presStyleCnt="0"/>
      <dgm:spPr/>
      <dgm:t>
        <a:bodyPr/>
        <a:lstStyle/>
        <a:p>
          <a:endParaRPr lang="th-TH"/>
        </a:p>
      </dgm:t>
    </dgm:pt>
    <dgm:pt modelId="{AF0D9097-E98A-4650-9F7C-AE15D0F9BE46}" type="pres">
      <dgm:prSet presAssocID="{696486F8-242E-47B5-B50E-E94F97E35499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24F69B58-0C08-4CC0-9D63-2D640681FC6C}" type="pres">
      <dgm:prSet presAssocID="{696486F8-242E-47B5-B50E-E94F97E3549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58AF616-2A59-4307-8F6A-E2EE16384D76}" type="presOf" srcId="{9372E5A7-74B0-4537-8831-F4F3043714DB}" destId="{E8EF273C-3953-49D8-B165-328BB2173FB7}" srcOrd="0" destOrd="0" presId="urn:microsoft.com/office/officeart/2005/8/layout/vList3"/>
    <dgm:cxn modelId="{599927E0-055B-46D2-95E1-F8D99D47EF8D}" type="presOf" srcId="{7F7771AD-731A-4B66-8978-4475361152E6}" destId="{C1E7F59A-C84D-46AA-B81E-BB0322B9EE57}" srcOrd="0" destOrd="0" presId="urn:microsoft.com/office/officeart/2005/8/layout/vList3"/>
    <dgm:cxn modelId="{6E7BF8F6-3E00-4238-AF73-6DF88988E8E9}" type="presOf" srcId="{8C8765A2-E46E-4F8F-9D75-64951E0F1476}" destId="{9615C3AD-C824-4DC4-A904-27F70CF699D3}" srcOrd="0" destOrd="0" presId="urn:microsoft.com/office/officeart/2005/8/layout/vList3"/>
    <dgm:cxn modelId="{31274046-BB1E-478D-9DDA-7CA3C3AB87D1}" srcId="{8C8765A2-E46E-4F8F-9D75-64951E0F1476}" destId="{696486F8-242E-47B5-B50E-E94F97E35499}" srcOrd="5" destOrd="0" parTransId="{52553ABC-CD7D-4ABA-A97B-810AD7D9B4E7}" sibTransId="{1F7C0A3D-59C5-4062-B128-FA2EBAFBDA92}"/>
    <dgm:cxn modelId="{71EF2728-FC0D-47AD-8E77-CC3523722C86}" srcId="{8C8765A2-E46E-4F8F-9D75-64951E0F1476}" destId="{10F0BCFB-9FBC-41EE-A6E7-C60863A74E68}" srcOrd="3" destOrd="0" parTransId="{572C4099-2D2A-4E2E-A543-759DB1EAAB99}" sibTransId="{42C3A40C-3C81-45B1-AE55-2657C3FD2F60}"/>
    <dgm:cxn modelId="{ADFF1902-AE6F-4BCF-9DBA-9D49CD3CEA17}" type="presOf" srcId="{10F0BCFB-9FBC-41EE-A6E7-C60863A74E68}" destId="{5F72DD5C-F1D3-4F89-8147-FBCC33050D45}" srcOrd="0" destOrd="0" presId="urn:microsoft.com/office/officeart/2005/8/layout/vList3"/>
    <dgm:cxn modelId="{04EDFE01-3B64-4B9A-9794-1D4EDB4053C6}" srcId="{8C8765A2-E46E-4F8F-9D75-64951E0F1476}" destId="{2E3DAED6-8E81-477D-ADB6-BC536724447E}" srcOrd="1" destOrd="0" parTransId="{F591580B-0AD5-409B-A200-1B3CBB8BD4D1}" sibTransId="{975DC237-A7FC-4ABF-AAB5-C46EC34F57D8}"/>
    <dgm:cxn modelId="{CDD5B7BE-C43B-4400-BB93-D4455DFF24D7}" srcId="{8C8765A2-E46E-4F8F-9D75-64951E0F1476}" destId="{35E28374-2ED8-4220-B964-6F8D24C9F939}" srcOrd="2" destOrd="0" parTransId="{D81CBCC4-2255-4026-A284-2C540826954B}" sibTransId="{6D91038A-A7C9-4325-A870-2A9A129A708B}"/>
    <dgm:cxn modelId="{FEBE6D3A-B3C0-4512-8327-04755F7BF842}" type="presOf" srcId="{35E28374-2ED8-4220-B964-6F8D24C9F939}" destId="{D0C59C03-4994-4459-8284-5B81FB97600A}" srcOrd="0" destOrd="0" presId="urn:microsoft.com/office/officeart/2005/8/layout/vList3"/>
    <dgm:cxn modelId="{7F9A0285-6BF9-48D0-AA84-366D88E26F56}" srcId="{8C8765A2-E46E-4F8F-9D75-64951E0F1476}" destId="{9372E5A7-74B0-4537-8831-F4F3043714DB}" srcOrd="4" destOrd="0" parTransId="{7C0B1B4E-4D61-4AF1-8A03-6A8778C4476F}" sibTransId="{880D6AA7-DE08-438B-AB29-7E60BE867BC6}"/>
    <dgm:cxn modelId="{280A93DF-7137-4E1D-8562-0C4CCC945653}" type="presOf" srcId="{2E3DAED6-8E81-477D-ADB6-BC536724447E}" destId="{5D4B7406-3725-4E7E-877B-A6F6EB9B9261}" srcOrd="0" destOrd="0" presId="urn:microsoft.com/office/officeart/2005/8/layout/vList3"/>
    <dgm:cxn modelId="{40F4B08F-C911-421F-82BE-D7067D107CBE}" srcId="{8C8765A2-E46E-4F8F-9D75-64951E0F1476}" destId="{7F7771AD-731A-4B66-8978-4475361152E6}" srcOrd="0" destOrd="0" parTransId="{755FF4D9-32F8-4E43-BAD4-3BB47A587478}" sibTransId="{E2CA8171-5F8B-4B71-89F7-AA252CD86BAA}"/>
    <dgm:cxn modelId="{98828EF8-013B-4D0C-BF7C-6DB9B1F62D8E}" type="presOf" srcId="{696486F8-242E-47B5-B50E-E94F97E35499}" destId="{24F69B58-0C08-4CC0-9D63-2D640681FC6C}" srcOrd="0" destOrd="0" presId="urn:microsoft.com/office/officeart/2005/8/layout/vList3"/>
    <dgm:cxn modelId="{EADF4E2F-32D5-43A4-AF35-39C15CEA6EC2}" type="presParOf" srcId="{9615C3AD-C824-4DC4-A904-27F70CF699D3}" destId="{4F820239-122F-4F62-852B-76DB1A7A780B}" srcOrd="0" destOrd="0" presId="urn:microsoft.com/office/officeart/2005/8/layout/vList3"/>
    <dgm:cxn modelId="{E5C32E11-0DAF-4146-B56B-9722060EDE78}" type="presParOf" srcId="{4F820239-122F-4F62-852B-76DB1A7A780B}" destId="{D2901F01-98B0-4154-922A-A9A1DD838CFA}" srcOrd="0" destOrd="0" presId="urn:microsoft.com/office/officeart/2005/8/layout/vList3"/>
    <dgm:cxn modelId="{7438D713-BC02-490F-9CEF-29C31AF44AB4}" type="presParOf" srcId="{4F820239-122F-4F62-852B-76DB1A7A780B}" destId="{C1E7F59A-C84D-46AA-B81E-BB0322B9EE57}" srcOrd="1" destOrd="0" presId="urn:microsoft.com/office/officeart/2005/8/layout/vList3"/>
    <dgm:cxn modelId="{9681E858-9652-4C43-AFC5-E796C43957CC}" type="presParOf" srcId="{9615C3AD-C824-4DC4-A904-27F70CF699D3}" destId="{52CD1CCC-4A4D-4A0F-81CD-FDBAC7B26A80}" srcOrd="1" destOrd="0" presId="urn:microsoft.com/office/officeart/2005/8/layout/vList3"/>
    <dgm:cxn modelId="{6E910314-A79D-4679-82D3-31C302B3D197}" type="presParOf" srcId="{9615C3AD-C824-4DC4-A904-27F70CF699D3}" destId="{66B0ED2F-C9D7-4E69-BA3B-247FABC8E35A}" srcOrd="2" destOrd="0" presId="urn:microsoft.com/office/officeart/2005/8/layout/vList3"/>
    <dgm:cxn modelId="{70E3FC94-CFD7-4DEA-B47E-0FDA9CB05C65}" type="presParOf" srcId="{66B0ED2F-C9D7-4E69-BA3B-247FABC8E35A}" destId="{64862F29-EA90-4759-89BF-D6A8FD731968}" srcOrd="0" destOrd="0" presId="urn:microsoft.com/office/officeart/2005/8/layout/vList3"/>
    <dgm:cxn modelId="{5A4B3252-882C-4255-9A41-779D817EDC42}" type="presParOf" srcId="{66B0ED2F-C9D7-4E69-BA3B-247FABC8E35A}" destId="{5D4B7406-3725-4E7E-877B-A6F6EB9B9261}" srcOrd="1" destOrd="0" presId="urn:microsoft.com/office/officeart/2005/8/layout/vList3"/>
    <dgm:cxn modelId="{B9A567EC-6E6D-475D-9169-06F7CF9FEEFF}" type="presParOf" srcId="{9615C3AD-C824-4DC4-A904-27F70CF699D3}" destId="{CD0CFF13-D575-4D24-81AA-0B4D74035B5A}" srcOrd="3" destOrd="0" presId="urn:microsoft.com/office/officeart/2005/8/layout/vList3"/>
    <dgm:cxn modelId="{BD50ED37-B8BA-4773-AABC-C7F9C3F76463}" type="presParOf" srcId="{9615C3AD-C824-4DC4-A904-27F70CF699D3}" destId="{B1937A94-0C24-43FC-B9FD-2D39CF873D97}" srcOrd="4" destOrd="0" presId="urn:microsoft.com/office/officeart/2005/8/layout/vList3"/>
    <dgm:cxn modelId="{64F73903-256B-4759-805C-D6A4DEBBC485}" type="presParOf" srcId="{B1937A94-0C24-43FC-B9FD-2D39CF873D97}" destId="{C047471E-01C6-4E7D-A741-3DC09D5FA510}" srcOrd="0" destOrd="0" presId="urn:microsoft.com/office/officeart/2005/8/layout/vList3"/>
    <dgm:cxn modelId="{9467117F-945A-438C-8F2A-FD6FFEBA9D87}" type="presParOf" srcId="{B1937A94-0C24-43FC-B9FD-2D39CF873D97}" destId="{D0C59C03-4994-4459-8284-5B81FB97600A}" srcOrd="1" destOrd="0" presId="urn:microsoft.com/office/officeart/2005/8/layout/vList3"/>
    <dgm:cxn modelId="{16600232-4FA8-41ED-9146-04B1C13ED71B}" type="presParOf" srcId="{9615C3AD-C824-4DC4-A904-27F70CF699D3}" destId="{B195F696-052E-49D7-AF77-F2977BCC381B}" srcOrd="5" destOrd="0" presId="urn:microsoft.com/office/officeart/2005/8/layout/vList3"/>
    <dgm:cxn modelId="{BA2BB38C-8BDC-44C3-9F21-359D1DC7A0AB}" type="presParOf" srcId="{9615C3AD-C824-4DC4-A904-27F70CF699D3}" destId="{19954579-F9CB-4257-96AE-D330A9C7DD4D}" srcOrd="6" destOrd="0" presId="urn:microsoft.com/office/officeart/2005/8/layout/vList3"/>
    <dgm:cxn modelId="{C43BCC69-7710-4E41-9245-144EABBAE109}" type="presParOf" srcId="{19954579-F9CB-4257-96AE-D330A9C7DD4D}" destId="{DF3698F9-2F6A-4CB6-B48E-A9BDE2957418}" srcOrd="0" destOrd="0" presId="urn:microsoft.com/office/officeart/2005/8/layout/vList3"/>
    <dgm:cxn modelId="{B4CC01EB-5257-4691-AD93-FB39123E3214}" type="presParOf" srcId="{19954579-F9CB-4257-96AE-D330A9C7DD4D}" destId="{5F72DD5C-F1D3-4F89-8147-FBCC33050D45}" srcOrd="1" destOrd="0" presId="urn:microsoft.com/office/officeart/2005/8/layout/vList3"/>
    <dgm:cxn modelId="{9105CC0B-C55D-4128-B2BB-A9CBC9D7BDE7}" type="presParOf" srcId="{9615C3AD-C824-4DC4-A904-27F70CF699D3}" destId="{D65B7BA0-1EB2-4A6B-8BD0-F11A357B2893}" srcOrd="7" destOrd="0" presId="urn:microsoft.com/office/officeart/2005/8/layout/vList3"/>
    <dgm:cxn modelId="{31605C83-9A24-480B-9B7C-F66BB8313452}" type="presParOf" srcId="{9615C3AD-C824-4DC4-A904-27F70CF699D3}" destId="{46F0B0A9-CC1E-4412-B8A7-B7BBE1C0B321}" srcOrd="8" destOrd="0" presId="urn:microsoft.com/office/officeart/2005/8/layout/vList3"/>
    <dgm:cxn modelId="{08567162-9C8D-41CB-93B4-45D3ACC1028F}" type="presParOf" srcId="{46F0B0A9-CC1E-4412-B8A7-B7BBE1C0B321}" destId="{AA6C8E72-AC1D-469D-A0D3-E8AEFE592739}" srcOrd="0" destOrd="0" presId="urn:microsoft.com/office/officeart/2005/8/layout/vList3"/>
    <dgm:cxn modelId="{8A8F2CC1-0BC5-4C00-837E-0257FCBC759D}" type="presParOf" srcId="{46F0B0A9-CC1E-4412-B8A7-B7BBE1C0B321}" destId="{E8EF273C-3953-49D8-B165-328BB2173FB7}" srcOrd="1" destOrd="0" presId="urn:microsoft.com/office/officeart/2005/8/layout/vList3"/>
    <dgm:cxn modelId="{318CAE24-B72B-4CAD-814E-39B0A81B765D}" type="presParOf" srcId="{9615C3AD-C824-4DC4-A904-27F70CF699D3}" destId="{ACD67921-6689-4966-8938-2A0E262DBD2D}" srcOrd="9" destOrd="0" presId="urn:microsoft.com/office/officeart/2005/8/layout/vList3"/>
    <dgm:cxn modelId="{03981A7D-E647-4133-B69D-E24852A3A656}" type="presParOf" srcId="{9615C3AD-C824-4DC4-A904-27F70CF699D3}" destId="{C27D0521-B942-43D3-999D-2F420C955084}" srcOrd="10" destOrd="0" presId="urn:microsoft.com/office/officeart/2005/8/layout/vList3"/>
    <dgm:cxn modelId="{DC323E88-E410-414F-BBA6-8F63633EC08F}" type="presParOf" srcId="{C27D0521-B942-43D3-999D-2F420C955084}" destId="{AF0D9097-E98A-4650-9F7C-AE15D0F9BE46}" srcOrd="0" destOrd="0" presId="urn:microsoft.com/office/officeart/2005/8/layout/vList3"/>
    <dgm:cxn modelId="{1858A68A-0C50-440C-A1B6-3B157AD7E7C1}" type="presParOf" srcId="{C27D0521-B942-43D3-999D-2F420C955084}" destId="{24F69B58-0C08-4CC0-9D63-2D640681FC6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7F59A-C84D-46AA-B81E-BB0322B9EE57}">
      <dsp:nvSpPr>
        <dsp:cNvPr id="0" name=""/>
        <dsp:cNvSpPr/>
      </dsp:nvSpPr>
      <dsp:spPr>
        <a:xfrm rot="10800000">
          <a:off x="1433948" y="89692"/>
          <a:ext cx="5027958" cy="691347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สิ่งคุกคามสุขภาพทางกายภาพ                              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   (</a:t>
          </a:r>
          <a:r>
            <a:rPr lang="en-US" sz="1800" kern="1200" dirty="0" smtClean="0">
              <a:latin typeface="Jasmine New" pitchFamily="18" charset="-34"/>
              <a:cs typeface="Jasmine New" pitchFamily="18" charset="-34"/>
            </a:rPr>
            <a:t>Physical health hazards)</a:t>
          </a:r>
          <a:endParaRPr lang="th-TH" sz="1800" kern="1200" dirty="0">
            <a:latin typeface="Jasmine New" pitchFamily="18" charset="-34"/>
            <a:cs typeface="Jasmine New" pitchFamily="18" charset="-34"/>
          </a:endParaRPr>
        </a:p>
      </dsp:txBody>
      <dsp:txXfrm rot="10800000">
        <a:off x="1606785" y="89692"/>
        <a:ext cx="4855121" cy="691347"/>
      </dsp:txXfrm>
    </dsp:sp>
    <dsp:sp modelId="{D2901F01-98B0-4154-922A-A9A1DD838CFA}">
      <dsp:nvSpPr>
        <dsp:cNvPr id="0" name=""/>
        <dsp:cNvSpPr/>
      </dsp:nvSpPr>
      <dsp:spPr>
        <a:xfrm>
          <a:off x="1093603" y="2312"/>
          <a:ext cx="691347" cy="6913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4B7406-3725-4E7E-877B-A6F6EB9B9261}">
      <dsp:nvSpPr>
        <dsp:cNvPr id="0" name=""/>
        <dsp:cNvSpPr/>
      </dsp:nvSpPr>
      <dsp:spPr>
        <a:xfrm rot="10800000">
          <a:off x="1439277" y="900033"/>
          <a:ext cx="5027958" cy="691347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สิ่งคุกคามสุขภาพทางชีวภาพ                               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         (</a:t>
          </a:r>
          <a:r>
            <a:rPr lang="en-US" sz="1800" kern="1200" dirty="0" smtClean="0">
              <a:latin typeface="Jasmine New" pitchFamily="18" charset="-34"/>
              <a:cs typeface="Jasmine New" pitchFamily="18" charset="-34"/>
            </a:rPr>
            <a:t>Biological health hazards) </a:t>
          </a:r>
          <a:endParaRPr lang="th-TH" sz="1800" kern="1200" dirty="0">
            <a:latin typeface="Jasmine New" pitchFamily="18" charset="-34"/>
            <a:cs typeface="Jasmine New" pitchFamily="18" charset="-34"/>
          </a:endParaRPr>
        </a:p>
      </dsp:txBody>
      <dsp:txXfrm rot="10800000">
        <a:off x="1612114" y="900033"/>
        <a:ext cx="4855121" cy="691347"/>
      </dsp:txXfrm>
    </dsp:sp>
    <dsp:sp modelId="{64862F29-EA90-4759-89BF-D6A8FD731968}">
      <dsp:nvSpPr>
        <dsp:cNvPr id="0" name=""/>
        <dsp:cNvSpPr/>
      </dsp:nvSpPr>
      <dsp:spPr>
        <a:xfrm>
          <a:off x="1093603" y="900033"/>
          <a:ext cx="691347" cy="69134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C59C03-4994-4459-8284-5B81FB97600A}">
      <dsp:nvSpPr>
        <dsp:cNvPr id="0" name=""/>
        <dsp:cNvSpPr/>
      </dsp:nvSpPr>
      <dsp:spPr>
        <a:xfrm rot="10800000">
          <a:off x="1439277" y="1797753"/>
          <a:ext cx="5027958" cy="69134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สิ่งคุกคามสุขภาพทางเคมี                                           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         (</a:t>
          </a:r>
          <a:r>
            <a:rPr lang="en-US" sz="1800" kern="1200" dirty="0" smtClean="0">
              <a:latin typeface="Jasmine New" pitchFamily="18" charset="-34"/>
              <a:cs typeface="Jasmine New" pitchFamily="18" charset="-34"/>
            </a:rPr>
            <a:t>Chemical health hazards)</a:t>
          </a:r>
          <a:endParaRPr lang="th-TH" sz="1800" kern="1200" dirty="0">
            <a:latin typeface="Jasmine New" pitchFamily="18" charset="-34"/>
            <a:cs typeface="Jasmine New" pitchFamily="18" charset="-34"/>
          </a:endParaRPr>
        </a:p>
      </dsp:txBody>
      <dsp:txXfrm rot="10800000">
        <a:off x="1612114" y="1797753"/>
        <a:ext cx="4855121" cy="691347"/>
      </dsp:txXfrm>
    </dsp:sp>
    <dsp:sp modelId="{C047471E-01C6-4E7D-A741-3DC09D5FA510}">
      <dsp:nvSpPr>
        <dsp:cNvPr id="0" name=""/>
        <dsp:cNvSpPr/>
      </dsp:nvSpPr>
      <dsp:spPr>
        <a:xfrm>
          <a:off x="1093603" y="1797753"/>
          <a:ext cx="691347" cy="69134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72DD5C-F1D3-4F89-8147-FBCC33050D45}">
      <dsp:nvSpPr>
        <dsp:cNvPr id="0" name=""/>
        <dsp:cNvSpPr/>
      </dsp:nvSpPr>
      <dsp:spPr>
        <a:xfrm rot="10800000">
          <a:off x="1428015" y="2675356"/>
          <a:ext cx="5027958" cy="691347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สิ่งคุกคาม</a:t>
          </a:r>
          <a:r>
            <a:rPr lang="th-TH" sz="1800" kern="1200" dirty="0" err="1" smtClean="0">
              <a:latin typeface="Jasmine New" pitchFamily="18" charset="-34"/>
              <a:cs typeface="Jasmine New" pitchFamily="18" charset="-34"/>
            </a:rPr>
            <a:t>ทางการย</a:t>
          </a: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ศาสตร์                       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  (</a:t>
          </a:r>
          <a:r>
            <a:rPr lang="en-US" sz="1800" kern="1200" dirty="0" smtClean="0">
              <a:latin typeface="Jasmine New" pitchFamily="18" charset="-34"/>
              <a:cs typeface="Jasmine New" pitchFamily="18" charset="-34"/>
            </a:rPr>
            <a:t>Ergonomics)</a:t>
          </a:r>
          <a:endParaRPr lang="th-TH" sz="1800" kern="1200" dirty="0">
            <a:latin typeface="Jasmine New" pitchFamily="18" charset="-34"/>
            <a:cs typeface="Jasmine New" pitchFamily="18" charset="-34"/>
          </a:endParaRPr>
        </a:p>
      </dsp:txBody>
      <dsp:txXfrm rot="10800000">
        <a:off x="1600852" y="2675356"/>
        <a:ext cx="4855121" cy="691347"/>
      </dsp:txXfrm>
    </dsp:sp>
    <dsp:sp modelId="{DF3698F9-2F6A-4CB6-B48E-A9BDE2957418}">
      <dsp:nvSpPr>
        <dsp:cNvPr id="0" name=""/>
        <dsp:cNvSpPr/>
      </dsp:nvSpPr>
      <dsp:spPr>
        <a:xfrm>
          <a:off x="1093603" y="2695474"/>
          <a:ext cx="691347" cy="69134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EF273C-3953-49D8-B165-328BB2173FB7}">
      <dsp:nvSpPr>
        <dsp:cNvPr id="0" name=""/>
        <dsp:cNvSpPr/>
      </dsp:nvSpPr>
      <dsp:spPr>
        <a:xfrm rot="10800000">
          <a:off x="1439277" y="3593194"/>
          <a:ext cx="5027958" cy="691347"/>
        </a:xfrm>
        <a:prstGeom prst="homePlate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สิ่งคุกคามสุขภาพทางจิตวิทยาสังคม                                                               (</a:t>
          </a:r>
          <a:r>
            <a:rPr lang="en-US" sz="1800" kern="1200" dirty="0" smtClean="0">
              <a:latin typeface="Jasmine New" pitchFamily="18" charset="-34"/>
              <a:cs typeface="Jasmine New" pitchFamily="18" charset="-34"/>
            </a:rPr>
            <a:t>Psychosocial health hazards)</a:t>
          </a:r>
          <a:endParaRPr lang="th-TH" sz="1800" kern="1200" dirty="0">
            <a:latin typeface="Jasmine New" pitchFamily="18" charset="-34"/>
            <a:cs typeface="Jasmine New" pitchFamily="18" charset="-34"/>
          </a:endParaRPr>
        </a:p>
      </dsp:txBody>
      <dsp:txXfrm rot="10800000">
        <a:off x="1612114" y="3593194"/>
        <a:ext cx="4855121" cy="691347"/>
      </dsp:txXfrm>
    </dsp:sp>
    <dsp:sp modelId="{AA6C8E72-AC1D-469D-A0D3-E8AEFE592739}">
      <dsp:nvSpPr>
        <dsp:cNvPr id="0" name=""/>
        <dsp:cNvSpPr/>
      </dsp:nvSpPr>
      <dsp:spPr>
        <a:xfrm>
          <a:off x="1093603" y="3593194"/>
          <a:ext cx="691347" cy="69134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F69B58-0C08-4CC0-9D63-2D640681FC6C}">
      <dsp:nvSpPr>
        <dsp:cNvPr id="0" name=""/>
        <dsp:cNvSpPr/>
      </dsp:nvSpPr>
      <dsp:spPr>
        <a:xfrm rot="10800000">
          <a:off x="1439277" y="4490915"/>
          <a:ext cx="5027958" cy="691347"/>
        </a:xfrm>
        <a:prstGeom prst="homePlate">
          <a:avLst/>
        </a:prstGeom>
        <a:solidFill>
          <a:srgbClr val="92D050"/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Jasmine New" pitchFamily="18" charset="-34"/>
              <a:cs typeface="Jasmine New" pitchFamily="18" charset="-34"/>
            </a:rPr>
            <a:t>ความปลอดภัย</a:t>
          </a:r>
          <a:endParaRPr lang="en-US" sz="1800" kern="1200" dirty="0" smtClean="0">
            <a:latin typeface="Jasmine New" pitchFamily="18" charset="-34"/>
            <a:cs typeface="Jasmine New" pitchFamily="18" charset="-34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Jasmine New" pitchFamily="18" charset="-34"/>
              <a:cs typeface="Jasmine New" pitchFamily="18" charset="-34"/>
            </a:rPr>
            <a:t>(safety hazard)</a:t>
          </a:r>
          <a:endParaRPr lang="th-TH" sz="1800" kern="1200" dirty="0">
            <a:latin typeface="Jasmine New" pitchFamily="18" charset="-34"/>
            <a:cs typeface="Jasmine New" pitchFamily="18" charset="-34"/>
          </a:endParaRPr>
        </a:p>
      </dsp:txBody>
      <dsp:txXfrm rot="10800000">
        <a:off x="1612114" y="4490915"/>
        <a:ext cx="4855121" cy="691347"/>
      </dsp:txXfrm>
    </dsp:sp>
    <dsp:sp modelId="{AF0D9097-E98A-4650-9F7C-AE15D0F9BE46}">
      <dsp:nvSpPr>
        <dsp:cNvPr id="0" name=""/>
        <dsp:cNvSpPr/>
      </dsp:nvSpPr>
      <dsp:spPr>
        <a:xfrm>
          <a:off x="1093603" y="4490915"/>
          <a:ext cx="691347" cy="69134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036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139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684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480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39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71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41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997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61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241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53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9648-3185-4B3D-97F2-C871323F51D5}" type="datetimeFigureOut">
              <a:rPr lang="th-TH" smtClean="0"/>
              <a:t>27/11/61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A0CD-DC01-46FC-982A-4E174A3375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298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2631" y="-27384"/>
            <a:ext cx="9144000" cy="1785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Jasmine New" pitchFamily="18" charset="-34"/>
              </a:rPr>
              <a:t>อาชีวอนามัยและความปลอดภัย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485765" y="-27384"/>
            <a:ext cx="10297144" cy="302433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3789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Jasmine New" pitchFamily="18" charset="-34"/>
              </a:rPr>
              <a:t>                </a:t>
            </a: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Jasmine New" pitchFamily="18" charset="-34"/>
              </a:rPr>
              <a:t>ในโรงพยาบาล</a:t>
            </a:r>
            <a:endParaRPr lang="th-TH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19" name="AutoShape 2" descr="ผลการค้นหารูปภาพสำหรับ หลอดไฟ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3" y="3847920"/>
            <a:ext cx="816052" cy="1089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48562"/>
            <a:ext cx="1137768" cy="998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1152129" cy="1016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3286"/>
            <a:ext cx="1147762" cy="1163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1921"/>
            <a:ext cx="977155" cy="11319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65780"/>
            <a:ext cx="1149055" cy="962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190500" y="5616624"/>
            <a:ext cx="8633910" cy="6206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h-TH" sz="2400" b="1" dirty="0" smtClean="0">
                <a:latin typeface="Jasmine New" pitchFamily="18" charset="-34"/>
                <a:cs typeface="Jasmine New" pitchFamily="18" charset="-34"/>
              </a:rPr>
              <a:t>นพ.ประเวศ  </a:t>
            </a:r>
            <a:r>
              <a:rPr lang="th-TH" sz="2400" b="1" dirty="0" err="1" smtClean="0">
                <a:latin typeface="Jasmine New" pitchFamily="18" charset="-34"/>
                <a:cs typeface="Jasmine New" pitchFamily="18" charset="-34"/>
              </a:rPr>
              <a:t>ตรงฤ</a:t>
            </a:r>
            <a:r>
              <a:rPr lang="th-TH" sz="2400" b="1" dirty="0" smtClean="0">
                <a:latin typeface="Jasmine New" pitchFamily="18" charset="-34"/>
                <a:cs typeface="Jasmine New" pitchFamily="18" charset="-34"/>
              </a:rPr>
              <a:t>ทธิชัยการ</a:t>
            </a:r>
          </a:p>
          <a:p>
            <a:pPr algn="r"/>
            <a:r>
              <a:rPr lang="th-TH" sz="1400" b="1" dirty="0" smtClean="0">
                <a:latin typeface="Jasmine New" pitchFamily="18" charset="-34"/>
                <a:cs typeface="Jasmine New" pitchFamily="18" charset="-34"/>
              </a:rPr>
              <a:t>          </a:t>
            </a:r>
            <a:r>
              <a:rPr lang="th-TH" sz="1800" b="1" dirty="0" smtClean="0">
                <a:latin typeface="Jasmine New" pitchFamily="18" charset="-34"/>
                <a:cs typeface="Jasmine New" pitchFamily="18" charset="-34"/>
              </a:rPr>
              <a:t>หัวหน้ากลุ่มงานอา</a:t>
            </a:r>
            <a:r>
              <a:rPr lang="th-TH" sz="1800" b="1" dirty="0" err="1" smtClean="0">
                <a:latin typeface="Jasmine New" pitchFamily="18" charset="-34"/>
                <a:cs typeface="Jasmine New" pitchFamily="18" charset="-34"/>
              </a:rPr>
              <a:t>ชีว</a:t>
            </a:r>
            <a:r>
              <a:rPr lang="th-TH" sz="1800" b="1" dirty="0" smtClean="0">
                <a:latin typeface="Jasmine New" pitchFamily="18" charset="-34"/>
                <a:cs typeface="Jasmine New" pitchFamily="18" charset="-34"/>
              </a:rPr>
              <a:t>เวชกรรม</a:t>
            </a:r>
            <a:endParaRPr lang="th-TH" sz="18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00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텍스트 개체 틀 3"/>
          <p:cNvSpPr txBox="1">
            <a:spLocks/>
          </p:cNvSpPr>
          <p:nvPr/>
        </p:nvSpPr>
        <p:spPr bwMode="auto">
          <a:xfrm>
            <a:off x="0" y="2492896"/>
            <a:ext cx="9144000" cy="2664296"/>
          </a:xfrm>
          <a:prstGeom prst="rect">
            <a:avLst/>
          </a:prstGeom>
          <a:solidFill>
            <a:srgbClr val="74C5FC"/>
          </a:solidFill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Malgun Gothic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altLang="ko-KR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ko-K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kumimoji="0" lang="th-TH" altLang="ko-K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คุกคามสุขภาพทางชีวภาพ                                                    (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Biological health hazards) </a:t>
            </a:r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13700" y="4129534"/>
            <a:ext cx="3240360" cy="100811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9600" b="1" dirty="0" smtClean="0">
                <a:solidFill>
                  <a:sysClr val="windowText" lastClr="000000"/>
                </a:solidFill>
                <a:latin typeface="Jasmine New" pitchFamily="18" charset="-34"/>
                <a:cs typeface="Jasmine New" pitchFamily="18" charset="-34"/>
              </a:rPr>
              <a:t>02</a:t>
            </a:r>
            <a:endParaRPr lang="ko-KR" altLang="en-US" sz="9600" b="1" dirty="0">
              <a:solidFill>
                <a:sysClr val="windowText" lastClr="000000"/>
              </a:solidFill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73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27843" y="1556792"/>
            <a:ext cx="8262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Jasmine New" pitchFamily="18" charset="-34"/>
                <a:cs typeface="Jasmine New" pitchFamily="18" charset="-34"/>
              </a:rPr>
              <a:t>	สิ่ง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คุกคามทางชีวภาพ (</a:t>
            </a:r>
            <a:r>
              <a:rPr lang="en-US" dirty="0">
                <a:latin typeface="Jasmine New" pitchFamily="18" charset="-34"/>
                <a:cs typeface="Jasmine New" pitchFamily="18" charset="-34"/>
              </a:rPr>
              <a:t>biological hazard) 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คือเชื้อโรคชนิดต่างๆ </a:t>
            </a:r>
            <a:endParaRPr lang="th-TH" dirty="0" smtClean="0">
              <a:latin typeface="Jasmine New" pitchFamily="18" charset="-34"/>
              <a:cs typeface="Jasmine New" pitchFamily="18" charset="-34"/>
            </a:endParaRPr>
          </a:p>
          <a:p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ที่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พบในการทำงาน และสามารถทำให้เกิดโรคได้ในรูปแบบของการติด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เชื้อ</a:t>
            </a:r>
          </a:p>
          <a:p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ตัวอย่าง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ของสิ่งคุกคามทาง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ชีวภาพ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เชื้อ</a:t>
            </a:r>
            <a:r>
              <a:rPr lang="th-TH" dirty="0" err="1" smtClean="0">
                <a:latin typeface="Jasmine New" pitchFamily="18" charset="-34"/>
                <a:cs typeface="Jasmine New" pitchFamily="18" charset="-34"/>
              </a:rPr>
              <a:t>ไวรัส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โรคพิษสุนัขบ้า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เชื้อ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ไวรัส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ไข้หวัดใหญ่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เชื้อ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ไวรัส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โรค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ซาร์</a:t>
            </a:r>
            <a:endParaRPr lang="th-TH" dirty="0">
              <a:latin typeface="Jasmine New" pitchFamily="18" charset="-34"/>
              <a:cs typeface="Jasmine New" pitchFamily="18" charset="-34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เชื้อ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ไวรัส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ไข้หวัดนก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เชื้อแบคทีเรียแอน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แทร็กซ์</a:t>
            </a:r>
            <a:endParaRPr lang="th-TH" dirty="0">
              <a:latin typeface="Jasmine New" pitchFamily="18" charset="-34"/>
              <a:cs typeface="Jasmine New" pitchFamily="18" charset="-34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เชื้อปรสิตมาลาเรีย</a:t>
            </a:r>
          </a:p>
          <a:p>
            <a:endParaRPr lang="th-TH" dirty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0412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คุกคามสุขภาพทางชีวภาพ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60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텍스트 개체 틀 3"/>
          <p:cNvSpPr txBox="1">
            <a:spLocks/>
          </p:cNvSpPr>
          <p:nvPr/>
        </p:nvSpPr>
        <p:spPr bwMode="auto">
          <a:xfrm>
            <a:off x="-13387" y="2564904"/>
            <a:ext cx="9144000" cy="2592288"/>
          </a:xfrm>
          <a:prstGeom prst="rect">
            <a:avLst/>
          </a:prstGeom>
          <a:solidFill>
            <a:srgbClr val="74C5FC"/>
          </a:solidFill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Malgun Gothic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kumimoji="0" lang="th-TH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คุกคามสุขภาพทางเคมี                                                                    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(Chemical health hazards)</a:t>
            </a:r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13700" y="4129534"/>
            <a:ext cx="3240360" cy="100811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9600" b="1" dirty="0" smtClean="0">
                <a:solidFill>
                  <a:sysClr val="windowText" lastClr="000000"/>
                </a:solidFill>
                <a:latin typeface="Jasmine New" pitchFamily="18" charset="-34"/>
                <a:cs typeface="Jasmine New" pitchFamily="18" charset="-34"/>
              </a:rPr>
              <a:t>03</a:t>
            </a:r>
            <a:endParaRPr lang="ko-KR" altLang="en-US" sz="9600" b="1" dirty="0">
              <a:solidFill>
                <a:sysClr val="windowText" lastClr="000000"/>
              </a:solidFill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92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สุขภาพเคมี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196752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Jasmine New" pitchFamily="18" charset="-34"/>
                <a:cs typeface="Jasmine New" pitchFamily="18" charset="-34"/>
              </a:rPr>
              <a:t>	สิ่ง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คุกคามทางเคมี คือสารเคมี ไม่ว่าจะอยู่ในรูปของธาตุ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หรือสารประกอบ 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ในรูปของแข็ง ของเหลว แก็ส ฝุ่น ละออง หรือฟูม ซึ่งหากคนทำงานได้รับเข้าไปแล้ว สามารถทำให้เกิดโรค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ได้ ตัวอย่าง </a:t>
            </a:r>
          </a:p>
          <a:p>
            <a:r>
              <a:rPr lang="th-TH" dirty="0">
                <a:latin typeface="Jasmine New" pitchFamily="18" charset="-34"/>
                <a:cs typeface="Jasmine New" pitchFamily="18" charset="-34"/>
              </a:rPr>
              <a:t>	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คุกคามทางเคมีธาตุโลหะต่างๆ 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เช่น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ตะกั่วปรอท 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แคดเมียม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ธาตุอโลหะ เช่นสารหนู ฟอสฟอรัส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ตัวทำละลาย เช่น เบน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ซีน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 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โทลูอีน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 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สไตรีน</a:t>
            </a:r>
            <a:endParaRPr lang="th-TH" dirty="0">
              <a:latin typeface="Jasmine New" pitchFamily="18" charset="-34"/>
              <a:cs typeface="Jasmine New" pitchFamily="18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แก็สพิษ เช่น แอมโมเนีย คลอรีน 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ฟอส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จีน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ยาฆ่าแมลง เช่น 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ออร์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กาโนฟอสเฟต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>
                <a:latin typeface="Jasmine New" pitchFamily="18" charset="-34"/>
                <a:cs typeface="Jasmine New" pitchFamily="18" charset="-34"/>
              </a:rPr>
              <a:t>ยากำจัดศัตรูพืช เช่น 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ไกลโฟเสต</a:t>
            </a:r>
            <a:endParaRPr lang="th-TH" dirty="0">
              <a:latin typeface="Jasmine New" pitchFamily="18" charset="-34"/>
              <a:cs typeface="Jasmine New" pitchFamily="18" charset="-34"/>
            </a:endParaRPr>
          </a:p>
          <a:p>
            <a:endParaRPr lang="th-TH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99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260648"/>
            <a:ext cx="8640960" cy="1224136"/>
          </a:xfrm>
          <a:solidFill>
            <a:schemeClr val="bg1"/>
          </a:solidFill>
          <a:ln w="28575">
            <a:solidFill>
              <a:srgbClr val="378958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Jasmine New" pitchFamily="18" charset="-34"/>
              </a:rPr>
              <a:t>GHS</a:t>
            </a:r>
            <a:r>
              <a:rPr lang="th-TH" sz="2400" b="1" dirty="0">
                <a:latin typeface="Jasmine New" pitchFamily="18" charset="-34"/>
                <a:cs typeface="Jasmine New" pitchFamily="18" charset="-34"/>
              </a:rPr>
              <a:t> </a:t>
            </a:r>
            <a:r>
              <a:rPr lang="th-TH" sz="2400" b="1" dirty="0" smtClean="0">
                <a:latin typeface="Jasmine New" pitchFamily="18" charset="-34"/>
                <a:cs typeface="Jasmine New" pitchFamily="18" charset="-34"/>
              </a:rPr>
              <a:t>คือ ระบบ</a:t>
            </a:r>
            <a:r>
              <a:rPr lang="th-TH" sz="2400" b="1" dirty="0">
                <a:latin typeface="Jasmine New" pitchFamily="18" charset="-34"/>
                <a:cs typeface="Jasmine New" pitchFamily="18" charset="-34"/>
              </a:rPr>
              <a:t>การจัดกลุ่มสารเคมี การติดฉลาก และการแสดงรายละเอียดบนเอกสารข้อมูลความปลอดภัย (</a:t>
            </a:r>
            <a:r>
              <a:rPr lang="en-US" sz="2400" b="1" dirty="0">
                <a:latin typeface="Jasmine New" pitchFamily="18" charset="-34"/>
                <a:cs typeface="Jasmine New" pitchFamily="18" charset="-34"/>
              </a:rPr>
              <a:t>Safety Data Sheet : SDS) </a:t>
            </a:r>
            <a:endParaRPr lang="th-TH" sz="2400" b="1" dirty="0">
              <a:latin typeface="Jasmine New" pitchFamily="18" charset="-34"/>
              <a:cs typeface="Jasmine New" pitchFamily="18" charset="-34"/>
            </a:endParaRPr>
          </a:p>
        </p:txBody>
      </p:sp>
      <p:pic>
        <p:nvPicPr>
          <p:cNvPr id="6" name="Picture 2" descr="http://www.chemipan.com/home/images/stories/virtuemart/product/Methanol_________4fe5ef77c37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25" y="287442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คำบรรยายภาพแบบเมฆ 6"/>
          <p:cNvSpPr/>
          <p:nvPr/>
        </p:nvSpPr>
        <p:spPr>
          <a:xfrm>
            <a:off x="684613" y="1909228"/>
            <a:ext cx="3214687" cy="911225"/>
          </a:xfrm>
          <a:prstGeom prst="cloudCallout">
            <a:avLst>
              <a:gd name="adj1" fmla="val 35743"/>
              <a:gd name="adj2" fmla="val 723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คำบรรยายภาพแบบเมฆ 7"/>
          <p:cNvSpPr/>
          <p:nvPr/>
        </p:nvSpPr>
        <p:spPr>
          <a:xfrm>
            <a:off x="541738" y="4642903"/>
            <a:ext cx="3286125" cy="963613"/>
          </a:xfrm>
          <a:prstGeom prst="cloudCallout">
            <a:avLst>
              <a:gd name="adj1" fmla="val 35999"/>
              <a:gd name="adj2" fmla="val -10045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179343" y="2367757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sz="2400" b="1">
                <a:solidFill>
                  <a:schemeClr val="bg1"/>
                </a:solidFill>
              </a:rPr>
              <a:t>อันตรายต่อสุขภาพ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184675" y="2123541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b="1" dirty="0">
                <a:solidFill>
                  <a:schemeClr val="bg1"/>
                </a:solidFill>
              </a:rPr>
              <a:t>อันตรายทางกายภาพ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970363" y="4857216"/>
            <a:ext cx="2714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b="1">
                <a:solidFill>
                  <a:schemeClr val="bg1"/>
                </a:solidFill>
              </a:rPr>
              <a:t>อันตรายต่อสิ่งแวดล้อม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042175" y="3838041"/>
            <a:ext cx="107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b="1">
                <a:solidFill>
                  <a:schemeClr val="bg1"/>
                </a:solidFill>
              </a:rPr>
              <a:t>สารเคมี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rot="5400000">
            <a:off x="844950" y="3034766"/>
            <a:ext cx="53657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113238" y="3034766"/>
            <a:ext cx="142875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113238" y="3303053"/>
            <a:ext cx="142875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327550" y="2874428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sz="2000"/>
              <a:t>เพลิงไหม้</a:t>
            </a:r>
            <a:endParaRPr lang="en-US" sz="2000"/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1346600" y="3142716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sz="2000"/>
              <a:t>ระเบิด</a:t>
            </a:r>
            <a:endParaRPr lang="en-US" sz="2000"/>
          </a:p>
        </p:txBody>
      </p:sp>
      <p:cxnSp>
        <p:nvCxnSpPr>
          <p:cNvPr id="18" name="ตัวเชื่อมต่อตรง 17"/>
          <p:cNvCxnSpPr/>
          <p:nvPr/>
        </p:nvCxnSpPr>
        <p:spPr>
          <a:xfrm rot="5400000">
            <a:off x="5729688" y="3595153"/>
            <a:ext cx="1766887" cy="476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6613925" y="2926816"/>
            <a:ext cx="14287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6613925" y="3249078"/>
            <a:ext cx="142875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613925" y="3571341"/>
            <a:ext cx="14287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6613925" y="3892016"/>
            <a:ext cx="14287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6822281" y="3117057"/>
            <a:ext cx="121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sz="2000" b="1"/>
              <a:t>ก่อมะเร็ง</a:t>
            </a:r>
            <a:endParaRPr lang="en-US" sz="2000" b="1"/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6822281" y="4082257"/>
            <a:ext cx="195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sz="2000" b="1"/>
              <a:t>กัดกร่อน / ระคายเคือง</a:t>
            </a:r>
            <a:endParaRPr lang="en-US" sz="2000" b="1"/>
          </a:p>
        </p:txBody>
      </p:sp>
      <p:cxnSp>
        <p:nvCxnSpPr>
          <p:cNvPr id="25" name="ตัวเชื่อมต่อตรง 24"/>
          <p:cNvCxnSpPr/>
          <p:nvPr/>
        </p:nvCxnSpPr>
        <p:spPr>
          <a:xfrm>
            <a:off x="6613925" y="4212691"/>
            <a:ext cx="14287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6613925" y="4480978"/>
            <a:ext cx="142875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6"/>
          <p:cNvSpPr txBox="1">
            <a:spLocks noChangeArrowheads="1"/>
          </p:cNvSpPr>
          <p:nvPr/>
        </p:nvSpPr>
        <p:spPr bwMode="auto">
          <a:xfrm>
            <a:off x="6822281" y="4671220"/>
            <a:ext cx="164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sz="2000" b="1"/>
              <a:t>อื่นๆ </a:t>
            </a:r>
            <a:endParaRPr lang="en-US" sz="2000" b="1"/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rot="5400000">
            <a:off x="2901949" y="6196014"/>
            <a:ext cx="696913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3256363" y="5711291"/>
            <a:ext cx="142875" cy="1587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3256363" y="5925603"/>
            <a:ext cx="142875" cy="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3250406" y="6544470"/>
            <a:ext cx="142875" cy="1587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2"/>
          <p:cNvSpPr txBox="1">
            <a:spLocks noChangeArrowheads="1"/>
          </p:cNvSpPr>
          <p:nvPr/>
        </p:nvSpPr>
        <p:spPr bwMode="auto">
          <a:xfrm>
            <a:off x="3470675" y="5550953"/>
            <a:ext cx="192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sz="1800" b="1"/>
              <a:t>ทำลายระบบนิเวศน์</a:t>
            </a:r>
            <a:endParaRPr lang="en-US" sz="1800" b="1"/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3464718" y="6169820"/>
            <a:ext cx="235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th-TH" sz="1800" b="1" dirty="0"/>
              <a:t>เป็นพิษสะสมในสิ่งมีชีวิตในน้ำ</a:t>
            </a:r>
            <a:endParaRPr lang="en-US" sz="1800" b="1" dirty="0"/>
          </a:p>
        </p:txBody>
      </p:sp>
      <p:cxnSp>
        <p:nvCxnSpPr>
          <p:cNvPr id="34" name="ตัวเชื่อมต่อตรง 33"/>
          <p:cNvCxnSpPr/>
          <p:nvPr/>
        </p:nvCxnSpPr>
        <p:spPr>
          <a:xfrm>
            <a:off x="1470425" y="5015966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1470425" y="5285841"/>
            <a:ext cx="142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>
            <a:off x="5756675" y="5927191"/>
            <a:ext cx="1071563" cy="1587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 rot="5400000">
            <a:off x="7222732" y="4856422"/>
            <a:ext cx="641350" cy="1587"/>
          </a:xfrm>
          <a:prstGeom prst="straightConnector1">
            <a:avLst/>
          </a:prstGeom>
          <a:ln w="666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 descr="https://encrypted-tbn2.gstatic.com/images?q=tbn:ANd9GcSMVRls5kEb7JqJ0V4gbJlPqixxM-mLOu0UsaTvCchGJu521dJTn8j2aj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30" y="5241331"/>
            <a:ext cx="574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ผลการค้นหารูปภาพสำหรับ องค์ประกอบฉลาก ตามระบบ g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1" y="476672"/>
            <a:ext cx="8295747" cy="549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78777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ผลการค้นหารูปภาพสำหรับ ฉลากสารเคมี nf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532692"/>
            <a:ext cx="3328987" cy="23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68" y="3357255"/>
            <a:ext cx="2974926" cy="21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ผลการค้นหารูปภาพสำหรับ ฉลากสารเคมี nfp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4601" y="3227192"/>
            <a:ext cx="2367784" cy="2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 descr="cvcx"/>
          <p:cNvSpPr txBox="1">
            <a:spLocks noChangeArrowheads="1"/>
          </p:cNvSpPr>
          <p:nvPr/>
        </p:nvSpPr>
        <p:spPr bwMode="auto">
          <a:xfrm>
            <a:off x="323528" y="476672"/>
            <a:ext cx="8569325" cy="1508105"/>
          </a:xfrm>
          <a:prstGeom prst="rect">
            <a:avLst/>
          </a:prstGeom>
          <a:ln>
            <a:solidFill>
              <a:srgbClr val="378958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 New" pitchFamily="18" charset="-34"/>
                <a:cs typeface="Jasmine New" pitchFamily="18" charset="-34"/>
              </a:rPr>
              <a:t>NFPA</a:t>
            </a:r>
            <a:r>
              <a:rPr lang="th-TH" sz="3200" b="1" dirty="0" smtClean="0">
                <a:latin typeface="Jasmine New" pitchFamily="18" charset="-34"/>
                <a:cs typeface="Jasmine New" pitchFamily="18" charset="-34"/>
              </a:rPr>
              <a:t> </a:t>
            </a:r>
            <a:r>
              <a:rPr lang="th-TH" sz="2000" b="1" dirty="0" smtClean="0">
                <a:latin typeface="Jasmine New" pitchFamily="18" charset="-34"/>
                <a:cs typeface="Jasmine New" pitchFamily="18" charset="-34"/>
              </a:rPr>
              <a:t>คือ เครื่องหมายหรือสัญลักษณ์ซึ่งกำหนดและรักษามาตรฐานโดย สมาคมป้องกันอัคคีภัยแห่งชาติ (</a:t>
            </a:r>
            <a:r>
              <a:rPr lang="en-US" sz="2000" b="1" dirty="0" smtClean="0">
                <a:latin typeface="Jasmine New" pitchFamily="18" charset="-34"/>
                <a:cs typeface="Jasmine New" pitchFamily="18" charset="-34"/>
              </a:rPr>
              <a:t>National Fire Protection Association) </a:t>
            </a:r>
            <a:r>
              <a:rPr lang="th-TH" sz="2000" b="1" dirty="0" smtClean="0">
                <a:latin typeface="Jasmine New" pitchFamily="18" charset="-34"/>
                <a:cs typeface="Jasmine New" pitchFamily="18" charset="-34"/>
              </a:rPr>
              <a:t>ของสหรัฐอเมริกา เพื่อป้องกันและเตือนถึงวัสดุอันตรายต่างๆ </a:t>
            </a:r>
          </a:p>
          <a:p>
            <a:pPr algn="ctr">
              <a:defRPr/>
            </a:pPr>
            <a:r>
              <a:rPr lang="th-TH" sz="2000" b="1" dirty="0" smtClean="0">
                <a:latin typeface="Jasmine New" pitchFamily="18" charset="-34"/>
                <a:cs typeface="Jasmine New" pitchFamily="18" charset="-34"/>
              </a:rPr>
              <a:t>เครื่องหมายนี้เรียกง่ายๆ ว่า "เพชรไฟ" (</a:t>
            </a:r>
            <a:r>
              <a:rPr lang="en-US" sz="2000" b="1" dirty="0" smtClean="0">
                <a:latin typeface="Jasmine New" pitchFamily="18" charset="-34"/>
                <a:cs typeface="Jasmine New" pitchFamily="18" charset="-34"/>
              </a:rPr>
              <a:t>fire diamond) </a:t>
            </a:r>
            <a:endParaRPr lang="th-TH" sz="2000" b="1" dirty="0" smtClean="0">
              <a:latin typeface="Jasmine New" pitchFamily="18" charset="-34"/>
              <a:cs typeface="Jasmine New" pitchFamily="18" charset="-34"/>
            </a:endParaRPr>
          </a:p>
        </p:txBody>
      </p:sp>
      <p:pic>
        <p:nvPicPr>
          <p:cNvPr id="5" name="Picture 2" descr="word-r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02" y="2276872"/>
            <a:ext cx="531177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lum bright="-2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2686" r="2158" b="2113"/>
          <a:stretch/>
        </p:blipFill>
        <p:spPr bwMode="auto">
          <a:xfrm>
            <a:off x="395536" y="116632"/>
            <a:ext cx="8535948" cy="595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6" y="764704"/>
            <a:ext cx="3797244" cy="289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394810" cy="303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8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237806"/>
            <a:ext cx="8640960" cy="769441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Jasmine New" pitchFamily="18" charset="-34"/>
                <a:cs typeface="Jasmine New" pitchFamily="18" charset="-34"/>
              </a:rPr>
              <a:t>อาชีวอนามัยและความปลอดภัยในโรงพยาบาล</a:t>
            </a:r>
            <a:endParaRPr lang="en-US" sz="4400" b="1" dirty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8567" y="1196752"/>
            <a:ext cx="8350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Jasmine New" pitchFamily="18" charset="-34"/>
                <a:cs typeface="Jasmine New" pitchFamily="18" charset="-34"/>
              </a:rPr>
              <a:t>	การดำเนินงานอาชีวอนามัยในโรงพยาบาลหมายถึง การดำเนินงาน    เพื่อการดูแลสุขภาพและความปลอดภัยในการทำงานให้แก่บุคลากรที่ปฏิบัติงานอยู่ในโรงพยาบาลหรือสถานพยาบาล ซึ่งนับเป็นผู้ประกอบอาชีพในสถานที่ปฏิบัติงานที่เกี่ยวข้องกับการให้บริการทางการแพทย์ การพยาบาล              การสาธารณสุข อันมีสภาพแวดล้อมการทำงานที่มีปัจจัยเสี่ยงต่อสุขภาพและความปลอดภัยของผู้ปฏิบัติงาน</a:t>
            </a:r>
          </a:p>
          <a:p>
            <a:endParaRPr lang="th-TH" dirty="0" smtClean="0">
              <a:latin typeface="Jasmine New" pitchFamily="18" charset="-34"/>
              <a:cs typeface="Jasmine New" pitchFamily="18" charset="-34"/>
            </a:endParaRPr>
          </a:p>
          <a:p>
            <a:endParaRPr lang="th-TH" dirty="0" smtClean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28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텍스트 개체 틀 3"/>
          <p:cNvSpPr txBox="1">
            <a:spLocks/>
          </p:cNvSpPr>
          <p:nvPr/>
        </p:nvSpPr>
        <p:spPr bwMode="auto">
          <a:xfrm>
            <a:off x="13700" y="2509354"/>
            <a:ext cx="9144000" cy="2628292"/>
          </a:xfrm>
          <a:prstGeom prst="rect">
            <a:avLst/>
          </a:prstGeom>
          <a:solidFill>
            <a:srgbClr val="74C5FC"/>
          </a:solidFill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Malgun Gothic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kumimoji="0" lang="th-TH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kumimoji="0" lang="th-TH" altLang="ko-K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ทางการย</a:t>
            </a:r>
            <a:r>
              <a:rPr kumimoji="0" lang="th-TH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ศาสตร์                                                       (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Ergonomics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)</a:t>
            </a:r>
          </a:p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13700" y="4129534"/>
            <a:ext cx="3240360" cy="100811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9600" b="1" dirty="0" smtClean="0">
                <a:solidFill>
                  <a:sysClr val="windowText" lastClr="000000"/>
                </a:solidFill>
                <a:latin typeface="Jasmine New" pitchFamily="18" charset="-34"/>
                <a:cs typeface="Jasmine New" pitchFamily="18" charset="-34"/>
              </a:rPr>
              <a:t>04</a:t>
            </a:r>
            <a:endParaRPr lang="ko-KR" altLang="en-US" sz="9600" b="1" dirty="0">
              <a:solidFill>
                <a:sysClr val="windowText" lastClr="000000"/>
              </a:solidFill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80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75556" y="1068803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>
              <a:solidFill>
                <a:srgbClr val="000000"/>
              </a:solidFill>
              <a:latin typeface="Jasmine New" pitchFamily="18" charset="-34"/>
              <a:cs typeface="Jasmine New" pitchFamily="18" charset="-34"/>
            </a:endParaRPr>
          </a:p>
          <a:p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lang="th-TH" dirty="0" err="1" smtClean="0">
                <a:latin typeface="Jasmine New" pitchFamily="18" charset="-34"/>
                <a:cs typeface="Jasmine New" pitchFamily="18" charset="-34"/>
              </a:rPr>
              <a:t>ทางการย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ศาสตร์ (</a:t>
            </a:r>
            <a:r>
              <a:rPr lang="en-US" dirty="0" smtClean="0">
                <a:latin typeface="Jasmine New" pitchFamily="18" charset="-34"/>
                <a:cs typeface="Jasmine New" pitchFamily="18" charset="-34"/>
              </a:rPr>
              <a:t>Ergonomics </a:t>
            </a:r>
            <a:r>
              <a:rPr lang="en-US" dirty="0">
                <a:latin typeface="Jasmine New" pitchFamily="18" charset="-34"/>
                <a:cs typeface="Jasmine New" pitchFamily="18" charset="-34"/>
              </a:rPr>
              <a:t>hazard) 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คือสิ่งคุกคามที่เกิดจาก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ท่าทางการ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ทำงานที่ก่อให้เกิดโรคได้ เช่น </a:t>
            </a:r>
            <a:endParaRPr lang="th-TH" dirty="0" smtClean="0">
              <a:latin typeface="Jasmine New" pitchFamily="18" charset="-34"/>
              <a:cs typeface="Jasmine New" pitchFamily="18" charset="-34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การ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ทำงานในท่าเดิม</a:t>
            </a:r>
            <a:r>
              <a:rPr lang="th-TH" dirty="0" err="1">
                <a:latin typeface="Jasmine New" pitchFamily="18" charset="-34"/>
                <a:cs typeface="Jasmine New" pitchFamily="18" charset="-34"/>
              </a:rPr>
              <a:t>ซํ้าๆ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 นานๆ </a:t>
            </a:r>
          </a:p>
          <a:p>
            <a:pPr marR="90360"/>
            <a:r>
              <a:rPr lang="en-US" dirty="0">
                <a:latin typeface="Jasmine New" pitchFamily="18" charset="-34"/>
                <a:cs typeface="Jasmine New" pitchFamily="18" charset="-34"/>
              </a:rPr>
              <a:t>(repetitive </a:t>
            </a:r>
            <a:r>
              <a:rPr lang="en-US" dirty="0" smtClean="0">
                <a:latin typeface="Jasmine New" pitchFamily="18" charset="-34"/>
                <a:cs typeface="Jasmine New" pitchFamily="18" charset="-34"/>
              </a:rPr>
              <a:t>work)</a:t>
            </a:r>
            <a:endParaRPr lang="th-TH" dirty="0" smtClean="0">
              <a:latin typeface="Jasmine New" pitchFamily="18" charset="-34"/>
              <a:cs typeface="Jasmine New" pitchFamily="18" charset="-34"/>
            </a:endParaRPr>
          </a:p>
          <a:p>
            <a:pPr marL="457200" marR="90360" indent="-457200">
              <a:buFont typeface="Wingdings" pitchFamily="2" charset="2"/>
              <a:buChar char="q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การ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ทำงานที่ต้องใช้แรงเกินกำลัง </a:t>
            </a:r>
          </a:p>
          <a:p>
            <a:pPr marR="93180"/>
            <a:r>
              <a:rPr lang="en-US" dirty="0">
                <a:latin typeface="Jasmine New" pitchFamily="18" charset="-34"/>
                <a:cs typeface="Jasmine New" pitchFamily="18" charset="-34"/>
              </a:rPr>
              <a:t>(forceful </a:t>
            </a:r>
            <a:r>
              <a:rPr lang="en-US" dirty="0" smtClean="0">
                <a:latin typeface="Jasmine New" pitchFamily="18" charset="-34"/>
                <a:cs typeface="Jasmine New" pitchFamily="18" charset="-34"/>
              </a:rPr>
              <a:t>work)</a:t>
            </a:r>
            <a:endParaRPr lang="th-TH" dirty="0" smtClean="0">
              <a:latin typeface="Jasmine New" pitchFamily="18" charset="-34"/>
              <a:cs typeface="Jasmine New" pitchFamily="18" charset="-34"/>
            </a:endParaRPr>
          </a:p>
          <a:p>
            <a:pPr marL="457200" marR="93180" indent="-457200">
              <a:buFont typeface="Wingdings" pitchFamily="2" charset="2"/>
              <a:buChar char="q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การ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ทำงานที่ต้องบิดเอี้ยวตัวกว่า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ปกติ</a:t>
            </a:r>
            <a:endParaRPr lang="th-TH" dirty="0">
              <a:latin typeface="Jasmine New" pitchFamily="18" charset="-34"/>
              <a:cs typeface="Jasmine New" pitchFamily="18" charset="-34"/>
            </a:endParaRPr>
          </a:p>
          <a:p>
            <a:r>
              <a:rPr lang="en-US" dirty="0">
                <a:latin typeface="Jasmine New" pitchFamily="18" charset="-34"/>
                <a:cs typeface="Jasmine New" pitchFamily="18" charset="-34"/>
              </a:rPr>
              <a:t>(malposition / awkward posture</a:t>
            </a:r>
            <a:r>
              <a:rPr lang="en-US" dirty="0" smtClean="0">
                <a:latin typeface="Jasmine New" pitchFamily="18" charset="-34"/>
                <a:cs typeface="Jasmine New" pitchFamily="18" charset="-34"/>
              </a:rPr>
              <a:t>)</a:t>
            </a:r>
          </a:p>
          <a:p>
            <a:endParaRPr lang="th-TH" dirty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สุขภาพ</a:t>
            </a:r>
            <a:r>
              <a:rPr lang="th-TH" sz="4800" b="1" dirty="0" err="1" smtClean="0">
                <a:latin typeface="Jasmine New" pitchFamily="18" charset="-34"/>
                <a:cs typeface="Jasmine New" pitchFamily="18" charset="-34"/>
              </a:rPr>
              <a:t>ทางการย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ศาสตร์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95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วงรี 12"/>
          <p:cNvSpPr/>
          <p:nvPr/>
        </p:nvSpPr>
        <p:spPr>
          <a:xfrm>
            <a:off x="192321" y="1516061"/>
            <a:ext cx="1800225" cy="792163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ยกสิ่งของที่มีน้ำหนักมาก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198671" y="2592386"/>
            <a:ext cx="1800225" cy="792163"/>
          </a:xfrm>
          <a:prstGeom prst="ellipse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ยืน/นั่งทำงานนานๆ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192321" y="3643311"/>
            <a:ext cx="1800225" cy="790575"/>
          </a:xfrm>
          <a:prstGeom prst="ellipse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มีรูปแบบการทำงานซ้ำๆ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192321" y="4722811"/>
            <a:ext cx="1800225" cy="792163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ออกแรงดึงหรือดันที่ออกแรงมาก</a:t>
            </a:r>
          </a:p>
        </p:txBody>
      </p:sp>
      <p:sp>
        <p:nvSpPr>
          <p:cNvPr id="17" name="พับมุม 16"/>
          <p:cNvSpPr/>
          <p:nvPr/>
        </p:nvSpPr>
        <p:spPr>
          <a:xfrm>
            <a:off x="3072046" y="2463799"/>
            <a:ext cx="5976937" cy="2016125"/>
          </a:xfrm>
          <a:prstGeom prst="foldedCorner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ทำให้เกิดความผิดปกติของกล้ามเนื้อและกระดูกโครงร่าง(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Muskuloskeletal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Disorders; MSDs) 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ซึ่งหมายถึงอาการเจ็บป่วยถาวร มีการบาดเจ็บของกล้ามเนื้อข้อต่อ เอ็น และเนื้อเยื่ออื่นๆ ที่อยู่ใกล้เคียง ตัวอย่าง เช่น โรคปวดหลังส่วนบั้นเอว(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Low Back Pain; LBP) 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เอ็นอักเสบ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Tendinitis) 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กลุ่มอาการอุโมงค์ข้อมือ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Carpal Tunnel Syndrome; CTS) </a:t>
            </a:r>
            <a:r>
              <a:rPr kumimoji="0" lang="th-TH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เป็นต้น</a:t>
            </a:r>
          </a:p>
        </p:txBody>
      </p:sp>
      <p:sp>
        <p:nvSpPr>
          <p:cNvPr id="18" name="ลูกศรขวา 17"/>
          <p:cNvSpPr/>
          <p:nvPr/>
        </p:nvSpPr>
        <p:spPr>
          <a:xfrm rot="2057217">
            <a:off x="2043346" y="1776411"/>
            <a:ext cx="876300" cy="504825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19" name="ลูกศรขวา 18"/>
          <p:cNvSpPr/>
          <p:nvPr/>
        </p:nvSpPr>
        <p:spPr>
          <a:xfrm>
            <a:off x="2036996" y="2736849"/>
            <a:ext cx="876300" cy="503237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20" name="ลูกศรขวา 19"/>
          <p:cNvSpPr/>
          <p:nvPr/>
        </p:nvSpPr>
        <p:spPr>
          <a:xfrm>
            <a:off x="2043346" y="3786186"/>
            <a:ext cx="876300" cy="504825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21" name="ลูกศรขวา 20"/>
          <p:cNvSpPr/>
          <p:nvPr/>
        </p:nvSpPr>
        <p:spPr>
          <a:xfrm rot="20323360">
            <a:off x="2068746" y="4648199"/>
            <a:ext cx="876300" cy="504825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สุขภาพ</a:t>
            </a:r>
            <a:r>
              <a:rPr lang="th-TH" sz="4800" b="1" dirty="0" err="1" smtClean="0">
                <a:latin typeface="Jasmine New" pitchFamily="18" charset="-34"/>
                <a:cs typeface="Jasmine New" pitchFamily="18" charset="-34"/>
              </a:rPr>
              <a:t>ทางการย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ศาสตร์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2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2" t="26703" r="34218" b="11670"/>
          <a:stretch>
            <a:fillRect/>
          </a:stretch>
        </p:blipFill>
        <p:spPr bwMode="auto">
          <a:xfrm>
            <a:off x="173408" y="2636912"/>
            <a:ext cx="3176588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347592" y="1385169"/>
            <a:ext cx="2876136" cy="12073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latin typeface="Jasmine New" pitchFamily="18" charset="-34"/>
                <a:cs typeface="Jasmine New" pitchFamily="18" charset="-34"/>
              </a:rPr>
              <a:t>ยกสิ่งของที่มีน้ำหนักมาก</a:t>
            </a:r>
          </a:p>
        </p:txBody>
      </p:sp>
      <p:sp>
        <p:nvSpPr>
          <p:cNvPr id="7" name="พับมุม 6"/>
          <p:cNvSpPr/>
          <p:nvPr/>
        </p:nvSpPr>
        <p:spPr>
          <a:xfrm>
            <a:off x="3393449" y="1988840"/>
            <a:ext cx="5548800" cy="3917801"/>
          </a:xfrm>
          <a:prstGeom prst="foldedCorner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+mn-ea"/>
              <a:cs typeface="Cordia New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+mn-ea"/>
                <a:cs typeface="Cordia New"/>
              </a:rPr>
              <a:t>กฎกระทรวง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+mn-ea"/>
                <a:cs typeface="Cordia New"/>
              </a:rPr>
              <a:t>กำหนดอัตราน้ำหนักที่นายจ้างให้ลูกจ้างทำงานได้ พ.ศ.2547 ในมาตรา 37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ลูกจ้างเด็กหญิง อายุตั้งแต่ 15 ปีแต่ไม่ถึง 18 ปี ยกของหนักได้ไม่เกิน 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20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 กิโลกรัม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ลูกจ้างเด็กชาย อายุตั้งแต่ 15 ปีแต่ไม่ถึง 18 ปี ยกของหนักได้ไม่เกิน 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25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 กิโลกรัม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ลูกจ้างเพศหญิง ที่อายุเกิน 18 ปี ยกของหนักได้ไม่เกิน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25 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กิโลกรัม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ลูกจ้างชาย อายุเกิน 18 ปีขึ้นไป สามารถยกของหนักได้ไม่เกิน 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55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+mn-ea"/>
                <a:cs typeface="Cordia New"/>
              </a:rPr>
              <a:t> กิโลกรัม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สุขภาพ</a:t>
            </a:r>
            <a:r>
              <a:rPr lang="th-TH" sz="4800" b="1" dirty="0" err="1" smtClean="0">
                <a:latin typeface="Jasmine New" pitchFamily="18" charset="-34"/>
                <a:cs typeface="Jasmine New" pitchFamily="18" charset="-34"/>
              </a:rPr>
              <a:t>ทางการย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ศาสตร์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76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สุขภาพ</a:t>
            </a:r>
            <a:r>
              <a:rPr lang="th-TH" sz="4800" b="1" dirty="0" err="1" smtClean="0">
                <a:latin typeface="Jasmine New" pitchFamily="18" charset="-34"/>
                <a:cs typeface="Jasmine New" pitchFamily="18" charset="-34"/>
              </a:rPr>
              <a:t>ทางการย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ศาสตร์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7" t="32349" r="31889" b="42682"/>
          <a:stretch>
            <a:fillRect/>
          </a:stretch>
        </p:blipFill>
        <p:spPr bwMode="auto">
          <a:xfrm>
            <a:off x="1331640" y="1526292"/>
            <a:ext cx="6477843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32149" r="27470" b="40424"/>
          <a:stretch>
            <a:fillRect/>
          </a:stretch>
        </p:blipFill>
        <p:spPr bwMode="auto">
          <a:xfrm>
            <a:off x="1162544" y="3702854"/>
            <a:ext cx="69629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19754" r="35422" b="47083"/>
          <a:stretch>
            <a:fillRect/>
          </a:stretch>
        </p:blipFill>
        <p:spPr bwMode="auto">
          <a:xfrm>
            <a:off x="724265" y="1116328"/>
            <a:ext cx="409733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9" t="35497" r="28622" b="36285"/>
          <a:stretch>
            <a:fillRect/>
          </a:stretch>
        </p:blipFill>
        <p:spPr bwMode="auto">
          <a:xfrm>
            <a:off x="2779204" y="3717032"/>
            <a:ext cx="5800725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91605" y="285331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สุขภาพ</a:t>
            </a:r>
            <a:r>
              <a:rPr lang="th-TH" sz="4800" b="1" dirty="0" err="1" smtClean="0">
                <a:latin typeface="Jasmine New" pitchFamily="18" charset="-34"/>
                <a:cs typeface="Jasmine New" pitchFamily="18" charset="-34"/>
              </a:rPr>
              <a:t>ทางการย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ศาสตร์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92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텍스트 개체 틀 3"/>
          <p:cNvSpPr txBox="1">
            <a:spLocks/>
          </p:cNvSpPr>
          <p:nvPr/>
        </p:nvSpPr>
        <p:spPr bwMode="auto">
          <a:xfrm>
            <a:off x="0" y="2348880"/>
            <a:ext cx="9144000" cy="2808313"/>
          </a:xfrm>
          <a:prstGeom prst="rect">
            <a:avLst/>
          </a:prstGeom>
          <a:solidFill>
            <a:srgbClr val="74C5FC"/>
          </a:solidFill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Malgun Gothic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altLang="ko-KR" sz="4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kumimoji="0" lang="th-TH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คุกคามสุขภาพทางจิตวิทยาสังคม                                                               (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Psychosocial health hazards)</a:t>
            </a:r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13700" y="4129534"/>
            <a:ext cx="3240360" cy="100811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9600" b="1" dirty="0" smtClean="0">
                <a:solidFill>
                  <a:sysClr val="windowText" lastClr="000000"/>
                </a:solidFill>
                <a:latin typeface="Jasmine New" pitchFamily="18" charset="-34"/>
                <a:cs typeface="Jasmine New" pitchFamily="18" charset="-34"/>
              </a:rPr>
              <a:t>05</a:t>
            </a:r>
            <a:endParaRPr lang="ko-KR" altLang="en-US" sz="9600" b="1" dirty="0">
              <a:solidFill>
                <a:sysClr val="windowText" lastClr="000000"/>
              </a:solidFill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61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35621" y="1115940"/>
            <a:ext cx="83529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200" dirty="0">
              <a:solidFill>
                <a:srgbClr val="000000"/>
              </a:solidFill>
              <a:latin typeface="Browallia New"/>
              <a:cs typeface="Browallia New"/>
            </a:endParaRPr>
          </a:p>
          <a:p>
            <a:r>
              <a:rPr lang="th-TH" dirty="0" smtClean="0">
                <a:latin typeface="Browallia New"/>
                <a:cs typeface="Browallia New"/>
              </a:rPr>
              <a:t>	สิ่ง</a:t>
            </a:r>
            <a:r>
              <a:rPr lang="th-TH" dirty="0">
                <a:latin typeface="Browallia New"/>
                <a:cs typeface="Browallia New"/>
              </a:rPr>
              <a:t>คุกคามทางด้านจิตวิทยาสังคม (</a:t>
            </a:r>
            <a:r>
              <a:rPr lang="en-US" dirty="0">
                <a:latin typeface="Browallia New"/>
                <a:cs typeface="Browallia New"/>
              </a:rPr>
              <a:t>psychological hazard) </a:t>
            </a:r>
            <a:r>
              <a:rPr lang="th-TH" dirty="0">
                <a:latin typeface="Browallia New"/>
                <a:cs typeface="Browallia New"/>
              </a:rPr>
              <a:t>คือสภาวการณ์ที่ทำให้เกิดผลกระทบทางด้านจิตใจกับคนทำงาน ทำให้เกิดความเครียดและเกิดเจ็บป่วยเป็นโรค</a:t>
            </a:r>
          </a:p>
          <a:p>
            <a:r>
              <a:rPr lang="th-TH" dirty="0">
                <a:latin typeface="Browallia New"/>
                <a:cs typeface="Browallia New"/>
              </a:rPr>
              <a:t>ตัวอย่างของสิ่งคุกคามทาง</a:t>
            </a:r>
            <a:r>
              <a:rPr lang="th-TH" dirty="0" smtClean="0">
                <a:latin typeface="Browallia New"/>
                <a:cs typeface="Browallia New"/>
              </a:rPr>
              <a:t>จิตใจ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dirty="0" smtClean="0">
                <a:latin typeface="Browallia New"/>
                <a:cs typeface="Browallia New"/>
              </a:rPr>
              <a:t>การ</a:t>
            </a:r>
            <a:r>
              <a:rPr lang="th-TH" dirty="0">
                <a:latin typeface="Browallia New"/>
                <a:cs typeface="Browallia New"/>
              </a:rPr>
              <a:t>ถูกหัวหน้างานต่อว่า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dirty="0">
                <a:latin typeface="Browallia New"/>
                <a:cs typeface="Browallia New"/>
              </a:rPr>
              <a:t>การทะเลาะกับเพื่อนร่วมงาน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dirty="0">
                <a:latin typeface="Browallia New"/>
                <a:cs typeface="Browallia New"/>
              </a:rPr>
              <a:t>ปัญหาศีลธรรมในที่ทำงาน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dirty="0">
                <a:latin typeface="Browallia New"/>
                <a:cs typeface="Browallia New"/>
              </a:rPr>
              <a:t>การทำงานงานกะ ผิดเวลา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h-TH" dirty="0">
                <a:latin typeface="Browallia New"/>
                <a:cs typeface="Browallia New"/>
              </a:rPr>
              <a:t>ชั่วโมงการทำงานยาวนาน ได้พักผ่อนน้อย</a:t>
            </a:r>
          </a:p>
          <a:p>
            <a:endParaRPr lang="th-TH" dirty="0">
              <a:latin typeface="Browallia New"/>
              <a:cs typeface="Browallia New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1605" y="285331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สุขภาพด้าน</a:t>
            </a:r>
            <a:r>
              <a:rPr lang="th-TH" altLang="ko-KR" sz="4800" b="1" dirty="0" smtClean="0">
                <a:solidFill>
                  <a:sysClr val="windowText" lastClr="000000"/>
                </a:solidFill>
                <a:latin typeface="Jasmine New" pitchFamily="18" charset="-34"/>
                <a:cs typeface="Jasmine New" pitchFamily="18" charset="-34"/>
              </a:rPr>
              <a:t>จิตวิทยา</a:t>
            </a:r>
            <a:r>
              <a:rPr lang="th-TH" altLang="ko-KR" sz="4800" b="1" dirty="0">
                <a:solidFill>
                  <a:sysClr val="windowText" lastClr="000000"/>
                </a:solidFill>
                <a:latin typeface="Jasmine New" pitchFamily="18" charset="-34"/>
                <a:cs typeface="Jasmine New" pitchFamily="18" charset="-34"/>
              </a:rPr>
              <a:t>สังคม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71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2336879"/>
            <a:ext cx="9144000" cy="2800767"/>
          </a:xfrm>
          <a:prstGeom prst="rect">
            <a:avLst/>
          </a:prstGeom>
          <a:solidFill>
            <a:srgbClr val="74C5FC"/>
          </a:solidFill>
        </p:spPr>
        <p:txBody>
          <a:bodyPr wrap="square">
            <a:spAutoFit/>
          </a:bodyPr>
          <a:lstStyle/>
          <a:p>
            <a:pPr algn="r"/>
            <a:endParaRPr lang="th-TH" sz="4400" b="1" dirty="0" smtClean="0">
              <a:latin typeface="Jasmine New" pitchFamily="18" charset="-34"/>
              <a:cs typeface="Jasmine New" pitchFamily="18" charset="-34"/>
            </a:endParaRPr>
          </a:p>
          <a:p>
            <a:pPr algn="r"/>
            <a:r>
              <a:rPr lang="th-TH" sz="44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400" b="1" dirty="0">
                <a:latin typeface="Jasmine New" pitchFamily="18" charset="-34"/>
                <a:cs typeface="Jasmine New" pitchFamily="18" charset="-34"/>
              </a:rPr>
              <a:t>คุกคามทางความปลอดภัย </a:t>
            </a:r>
            <a:endParaRPr lang="th-TH" sz="4400" b="1" dirty="0" smtClean="0">
              <a:latin typeface="Jasmine New" pitchFamily="18" charset="-34"/>
              <a:cs typeface="Jasmine New" pitchFamily="18" charset="-34"/>
            </a:endParaRPr>
          </a:p>
          <a:p>
            <a:pPr algn="r"/>
            <a:r>
              <a:rPr lang="th-TH" sz="4400" b="1" dirty="0" smtClean="0">
                <a:latin typeface="Jasmine New" pitchFamily="18" charset="-34"/>
                <a:cs typeface="Jasmine New" pitchFamily="18" charset="-34"/>
              </a:rPr>
              <a:t>(</a:t>
            </a:r>
            <a:r>
              <a:rPr lang="en-US" sz="4400" b="1" dirty="0">
                <a:latin typeface="Jasmine New" pitchFamily="18" charset="-34"/>
                <a:cs typeface="Jasmine New" pitchFamily="18" charset="-34"/>
              </a:rPr>
              <a:t>safety hazard</a:t>
            </a:r>
            <a:r>
              <a:rPr lang="en-US" sz="4400" b="1" dirty="0" smtClean="0">
                <a:latin typeface="Jasmine New" pitchFamily="18" charset="-34"/>
                <a:cs typeface="Jasmine New" pitchFamily="18" charset="-34"/>
              </a:rPr>
              <a:t>)</a:t>
            </a:r>
          </a:p>
          <a:p>
            <a:pPr algn="r"/>
            <a:endParaRPr lang="th-TH" sz="4400" b="1" dirty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2" name="รูปห้าเหลี่ยม 1"/>
          <p:cNvSpPr/>
          <p:nvPr/>
        </p:nvSpPr>
        <p:spPr>
          <a:xfrm>
            <a:off x="13700" y="4129534"/>
            <a:ext cx="3240360" cy="100811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9600" b="1" dirty="0">
                <a:solidFill>
                  <a:sysClr val="windowText" lastClr="000000"/>
                </a:solidFill>
                <a:latin typeface="Jasmine New" pitchFamily="18" charset="-34"/>
                <a:cs typeface="Jasmine New" pitchFamily="18" charset="-34"/>
              </a:rPr>
              <a:t>06</a:t>
            </a:r>
            <a:endParaRPr lang="ko-KR" altLang="en-US" sz="9600" b="1" dirty="0">
              <a:solidFill>
                <a:sysClr val="windowText" lastClr="000000"/>
              </a:solidFill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58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81869" y="1268760"/>
            <a:ext cx="84604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200" dirty="0">
              <a:solidFill>
                <a:srgbClr val="000000"/>
              </a:solidFill>
              <a:latin typeface="Browallia New"/>
              <a:cs typeface="Browallia New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th-TH" dirty="0" smtClean="0">
                <a:latin typeface="Browallia New"/>
                <a:cs typeface="Browallia New"/>
              </a:rPr>
              <a:t>สิ่ง</a:t>
            </a:r>
            <a:r>
              <a:rPr lang="th-TH" dirty="0">
                <a:latin typeface="Browallia New"/>
                <a:cs typeface="Browallia New"/>
              </a:rPr>
              <a:t>คุกคามทางความปลอดภัย (</a:t>
            </a:r>
            <a:r>
              <a:rPr lang="en-US" dirty="0">
                <a:latin typeface="Browallia New"/>
                <a:cs typeface="Browallia New"/>
              </a:rPr>
              <a:t>safety hazard) </a:t>
            </a:r>
            <a:r>
              <a:rPr lang="th-TH" dirty="0">
                <a:latin typeface="Browallia New"/>
                <a:cs typeface="Browallia New"/>
              </a:rPr>
              <a:t>คือสภาวการณ์ที่มีโอกาสทำให้เกิดอุบัติเหตุ (</a:t>
            </a:r>
            <a:r>
              <a:rPr lang="en-US" dirty="0">
                <a:latin typeface="Browallia New"/>
                <a:cs typeface="Browallia New"/>
              </a:rPr>
              <a:t>accident) </a:t>
            </a:r>
            <a:r>
              <a:rPr lang="th-TH" dirty="0">
                <a:latin typeface="Browallia New"/>
                <a:cs typeface="Browallia New"/>
              </a:rPr>
              <a:t>ได้มากหรือกล่าวในเชิงตรงกันข้ามก็คือสภาวการณ์ที่ขาดซึ่งความปลอดภัย (</a:t>
            </a:r>
            <a:r>
              <a:rPr lang="en-US" dirty="0">
                <a:latin typeface="Browallia New"/>
                <a:cs typeface="Browallia New"/>
              </a:rPr>
              <a:t>safety)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 smtClean="0">
                <a:latin typeface="Browallia New"/>
                <a:cs typeface="Browallia New"/>
              </a:rPr>
              <a:t>สิ่ง</a:t>
            </a:r>
            <a:r>
              <a:rPr lang="th-TH" dirty="0">
                <a:latin typeface="Browallia New"/>
                <a:cs typeface="Browallia New"/>
              </a:rPr>
              <a:t>คุกคามกลุ่มนี้ มีความแตกต่างจากสิ่งคุกคามกลุ่มอื่นๆ คือจะทำให้เกิดการบาดเจ็บ (</a:t>
            </a:r>
            <a:r>
              <a:rPr lang="en-US" dirty="0">
                <a:latin typeface="Browallia New"/>
                <a:cs typeface="Browallia New"/>
              </a:rPr>
              <a:t>injury) </a:t>
            </a:r>
            <a:r>
              <a:rPr lang="th-TH" dirty="0">
                <a:latin typeface="Browallia New"/>
                <a:cs typeface="Browallia New"/>
              </a:rPr>
              <a:t>ไม่ใช่การเจ็บป่วย (</a:t>
            </a:r>
            <a:r>
              <a:rPr lang="en-US" dirty="0">
                <a:latin typeface="Browallia New"/>
                <a:cs typeface="Browallia New"/>
              </a:rPr>
              <a:t>illness)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 smtClean="0">
                <a:latin typeface="Browallia New"/>
                <a:cs typeface="Browallia New"/>
              </a:rPr>
              <a:t>ตัวอย่าง</a:t>
            </a:r>
            <a:r>
              <a:rPr lang="th-TH" dirty="0">
                <a:latin typeface="Browallia New"/>
                <a:cs typeface="Browallia New"/>
              </a:rPr>
              <a:t>สิ่งคุกคามทางความปลอดภัยเดินบนพื้นลื่น</a:t>
            </a:r>
          </a:p>
          <a:p>
            <a:r>
              <a:rPr lang="th-TH" dirty="0" smtClean="0">
                <a:latin typeface="Browallia New"/>
                <a:cs typeface="Browallia New"/>
              </a:rPr>
              <a:t>            - ปีน</a:t>
            </a:r>
            <a:r>
              <a:rPr lang="th-TH" dirty="0">
                <a:latin typeface="Browallia New"/>
                <a:cs typeface="Browallia New"/>
              </a:rPr>
              <a:t>บันไดที่</a:t>
            </a:r>
            <a:r>
              <a:rPr lang="th-TH" dirty="0" smtClean="0">
                <a:latin typeface="Browallia New"/>
                <a:cs typeface="Browallia New"/>
              </a:rPr>
              <a:t>ชำรุด</a:t>
            </a:r>
            <a:endParaRPr lang="th-TH" dirty="0">
              <a:latin typeface="Browallia New"/>
              <a:cs typeface="Browallia New"/>
            </a:endParaRPr>
          </a:p>
          <a:p>
            <a:r>
              <a:rPr lang="th-TH" dirty="0" smtClean="0">
                <a:latin typeface="Browallia New"/>
                <a:cs typeface="Browallia New"/>
              </a:rPr>
              <a:t>            - ขับ</a:t>
            </a:r>
            <a:r>
              <a:rPr lang="th-TH" dirty="0">
                <a:latin typeface="Browallia New"/>
                <a:cs typeface="Browallia New"/>
              </a:rPr>
              <a:t>รถด้วยความเร็วสูง</a:t>
            </a:r>
          </a:p>
          <a:p>
            <a:r>
              <a:rPr lang="th-TH" dirty="0" smtClean="0">
                <a:latin typeface="Browallia New"/>
                <a:cs typeface="Browallia New"/>
              </a:rPr>
              <a:t>            - ทำงาน</a:t>
            </a:r>
            <a:r>
              <a:rPr lang="th-TH" dirty="0">
                <a:latin typeface="Browallia New"/>
                <a:cs typeface="Browallia New"/>
              </a:rPr>
              <a:t>กับเครื่องจักรขณะง่วงนอน</a:t>
            </a:r>
          </a:p>
          <a:p>
            <a:endParaRPr lang="th-TH" dirty="0">
              <a:latin typeface="Browallia New"/>
              <a:cs typeface="Browallia New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1605" y="285331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คุกคามสุขภาพทางความปลอดภัย 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00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24520" r="24337" b="18961"/>
          <a:stretch/>
        </p:blipFill>
        <p:spPr bwMode="auto">
          <a:xfrm>
            <a:off x="1273501" y="1370409"/>
            <a:ext cx="6731980" cy="42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323528" y="237806"/>
            <a:ext cx="8640960" cy="769441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atin typeface="Jasmine New" pitchFamily="18" charset="-34"/>
                <a:cs typeface="Jasmine New" pitchFamily="18" charset="-34"/>
              </a:rPr>
              <a:t>ธรรมชาติของการเกิดโรค</a:t>
            </a:r>
            <a:endParaRPr lang="en-US" sz="44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35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457200" y="1531938"/>
            <a:ext cx="4040188" cy="47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69900" indent="-469900" eaLnBrk="1" hangingPunct="1"/>
            <a:endParaRPr lang="th-TH" altLang="zh-CN" sz="4100" smtClean="0">
              <a:cs typeface="JasmineUPC" pitchFamily="18" charset="-34"/>
            </a:endParaRPr>
          </a:p>
          <a:p>
            <a:pPr marL="469900" indent="-469900" eaLnBrk="1" hangingPunct="1"/>
            <a:endParaRPr lang="th-TH" sz="4100" smtClean="0">
              <a:cs typeface="JasmineUPC" pitchFamily="18" charset="-34"/>
            </a:endParaRPr>
          </a:p>
          <a:p>
            <a:pPr marL="469900" indent="-469900" eaLnBrk="1" hangingPunct="1"/>
            <a:endParaRPr lang="th-TH" sz="4100" smtClean="0">
              <a:cs typeface="JasmineUPC" pitchFamily="18" charset="-34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3573463"/>
            <a:ext cx="2016125" cy="1190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altLang="zh-CN" sz="3600" b="1">
                <a:cs typeface="Browallia New" pitchFamily="34" charset="-34"/>
              </a:rPr>
              <a:t>การควบคุมที่แหล่งกำเนิด</a:t>
            </a:r>
            <a:endParaRPr lang="th-TH" sz="3600" b="1">
              <a:cs typeface="Browallia New" pitchFamily="34" charset="-34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63938" y="3573463"/>
            <a:ext cx="2305050" cy="1190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zh-CN" sz="3600" b="1">
                <a:cs typeface="Browallia New" pitchFamily="34" charset="-34"/>
              </a:rPr>
              <a:t>การควบคุมที่ทางผ่าน</a:t>
            </a:r>
            <a:endParaRPr lang="th-TH" sz="3600" b="1">
              <a:cs typeface="Browallia New" pitchFamily="34" charset="-34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43663" y="3573463"/>
            <a:ext cx="2089150" cy="1190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3600" b="1">
                <a:cs typeface="Browallia New" pitchFamily="34" charset="-34"/>
              </a:rPr>
              <a:t>การป้องกันที่ตัวบุคคล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0" y="4752193"/>
            <a:ext cx="27368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ปรับปรุง ปรับเปลี่ยนเปลี่ยนกระบวนการทำงาน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ใช้สารอื่นทดแทน</a:t>
            </a:r>
          </a:p>
          <a:p>
            <a:pPr eaLnBrk="1" hangingPunct="1">
              <a:spcBef>
                <a:spcPct val="50000"/>
              </a:spcBef>
            </a:pP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-ซ่อมบำรุง เปลี่ยนอุปกรณ์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27763" y="4752193"/>
            <a:ext cx="2736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sz="2400" b="1">
                <a:latin typeface="Browallia New" pitchFamily="34" charset="-34"/>
                <a:cs typeface="Browallia New" pitchFamily="34" charset="-34"/>
              </a:rPr>
              <a:t>การใช้อุปกรณ์ป้องกันอันตรายส่วนบุคคล</a:t>
            </a:r>
            <a:r>
              <a:rPr lang="en-US" sz="2400" b="1">
                <a:latin typeface="Browallia New" pitchFamily="34" charset="-34"/>
                <a:cs typeface="Browallia New" pitchFamily="34" charset="-34"/>
              </a:rPr>
              <a:t>                                -</a:t>
            </a:r>
            <a:r>
              <a:rPr lang="th-TH" sz="2400" b="1">
                <a:latin typeface="Browallia New" pitchFamily="34" charset="-34"/>
                <a:cs typeface="Browallia New" pitchFamily="34" charset="-34"/>
              </a:rPr>
              <a:t>การอบรม</a:t>
            </a:r>
            <a:r>
              <a:rPr lang="en-US" sz="2400" b="1">
                <a:latin typeface="Browallia New" pitchFamily="34" charset="-34"/>
                <a:cs typeface="Browallia New" pitchFamily="34" charset="-34"/>
              </a:rPr>
              <a:t>                                -</a:t>
            </a:r>
            <a:r>
              <a:rPr lang="th-TH" sz="2400" b="1">
                <a:latin typeface="Browallia New" pitchFamily="34" charset="-34"/>
                <a:cs typeface="Browallia New" pitchFamily="34" charset="-34"/>
              </a:rPr>
              <a:t>การเปลี่ยน หมุนเวียน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92686" y="4764088"/>
            <a:ext cx="25193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การทำความสะอาด, 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5 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ส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ฉากกั้น  ปลูกต้นไม้กั้น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แยกห้อง แยกส่วน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8785225" cy="5794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3200" b="1">
                <a:solidFill>
                  <a:srgbClr val="000099"/>
                </a:solidFill>
                <a:cs typeface="Browallia New" pitchFamily="34" charset="-34"/>
              </a:rPr>
              <a:t>การจัดการสิ่งคุกคามสุขภาพและปัญหาสภาพแวดล้อมจากการทำงาน</a:t>
            </a:r>
          </a:p>
        </p:txBody>
      </p:sp>
      <p:pic>
        <p:nvPicPr>
          <p:cNvPr id="12" name="Picture 10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2657475"/>
          </a:xfrm>
          <a:prstGeom prst="rect">
            <a:avLst/>
          </a:prstGeom>
          <a:solidFill>
            <a:srgbClr val="518D47"/>
          </a:solidFill>
          <a:ln w="9525">
            <a:solidFill>
              <a:srgbClr val="A18537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สิ่งคุกคาม</a:t>
            </a:r>
            <a:r>
              <a:rPr lang="en-US" sz="4800" b="1" dirty="0">
                <a:latin typeface="Jasmine New" pitchFamily="18" charset="-34"/>
                <a:cs typeface="Jasmine New" pitchFamily="18" charset="-34"/>
              </a:rPr>
              <a:t>(hazard)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31540" y="1095921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200" dirty="0">
              <a:latin typeface="Jasmine New" pitchFamily="18" charset="-34"/>
              <a:cs typeface="Jasmine New" pitchFamily="18" charset="-34"/>
            </a:endParaRPr>
          </a:p>
          <a:p>
            <a:r>
              <a:rPr lang="th-TH" sz="3200" dirty="0" smtClean="0">
                <a:latin typeface="Jasmine New" pitchFamily="18" charset="-34"/>
                <a:cs typeface="Jasmine New" pitchFamily="18" charset="-34"/>
              </a:rPr>
              <a:t>	สิ่ง</a:t>
            </a:r>
            <a:r>
              <a:rPr lang="th-TH" sz="3200" dirty="0">
                <a:latin typeface="Jasmine New" pitchFamily="18" charset="-34"/>
                <a:cs typeface="Jasmine New" pitchFamily="18" charset="-34"/>
              </a:rPr>
              <a:t>คุกคาม (</a:t>
            </a:r>
            <a:r>
              <a:rPr lang="en-US" sz="3200" dirty="0">
                <a:latin typeface="Jasmine New" pitchFamily="18" charset="-34"/>
                <a:cs typeface="Jasmine New" pitchFamily="18" charset="-34"/>
              </a:rPr>
              <a:t>hazard) </a:t>
            </a:r>
            <a:r>
              <a:rPr lang="th-TH" sz="3200" dirty="0">
                <a:latin typeface="Jasmine New" pitchFamily="18" charset="-34"/>
                <a:cs typeface="Jasmine New" pitchFamily="18" charset="-34"/>
              </a:rPr>
              <a:t>หมายถึง “สิ่ง” หรือ “สภาวการณ์” ใดๆ ก็ตาม ที่มีความสามารถก่อปัญหาสุขภาพต่อคนได้ สิ่งคุกคามที่พบได้จากการทำงาน (</a:t>
            </a:r>
            <a:r>
              <a:rPr lang="en-US" sz="3200" dirty="0">
                <a:latin typeface="Jasmine New" pitchFamily="18" charset="-34"/>
                <a:cs typeface="Jasmine New" pitchFamily="18" charset="-34"/>
              </a:rPr>
              <a:t>occupational hazard) </a:t>
            </a:r>
            <a:endParaRPr lang="th-TH" sz="3200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65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สิ่งคุกคามสุขภาพในโรงพยาบาล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94408099"/>
              </p:ext>
            </p:extLst>
          </p:nvPr>
        </p:nvGraphicFramePr>
        <p:xfrm>
          <a:off x="1187624" y="1268760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1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텍스트 개체 틀 3"/>
          <p:cNvSpPr txBox="1">
            <a:spLocks/>
          </p:cNvSpPr>
          <p:nvPr/>
        </p:nvSpPr>
        <p:spPr bwMode="auto">
          <a:xfrm>
            <a:off x="0" y="2204864"/>
            <a:ext cx="9125007" cy="2736304"/>
          </a:xfrm>
          <a:prstGeom prst="rect">
            <a:avLst/>
          </a:prstGeom>
          <a:solidFill>
            <a:srgbClr val="74C5FC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Malgun Gothic" pitchFamily="34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altLang="ko-KR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Jasmine New" pitchFamily="18" charset="-34"/>
              <a:cs typeface="Jasmine New" pitchFamily="18" charset="-34"/>
            </a:endParaRPr>
          </a:p>
          <a:p>
            <a:pPr marL="0" marR="0" lvl="0" indent="0" algn="r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ko-K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kumimoji="0" lang="th-TH" altLang="ko-K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คุกคามสุขภาพทางกายภาพ                                                         (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asmine New" pitchFamily="18" charset="-34"/>
                <a:cs typeface="Jasmine New" pitchFamily="18" charset="-34"/>
              </a:rPr>
              <a:t>Physical health hazards)</a:t>
            </a:r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-36512" y="3933056"/>
            <a:ext cx="3240360" cy="100811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9600" b="1" dirty="0" smtClean="0">
                <a:solidFill>
                  <a:sysClr val="windowText" lastClr="000000"/>
                </a:solidFill>
                <a:latin typeface="Jasmine New" pitchFamily="18" charset="-34"/>
                <a:cs typeface="Jasmine New" pitchFamily="18" charset="-34"/>
              </a:rPr>
              <a:t>01</a:t>
            </a:r>
            <a:endParaRPr lang="ko-KR" altLang="en-US" sz="9600" b="1" dirty="0">
              <a:solidFill>
                <a:sysClr val="windowText" lastClr="000000"/>
              </a:solidFill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83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67544" y="90872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endParaRPr lang="th-TH" dirty="0">
              <a:latin typeface="Jasmine New" pitchFamily="18" charset="-34"/>
              <a:cs typeface="Jasmine New" pitchFamily="18" charset="-34"/>
            </a:endParaRPr>
          </a:p>
          <a:p>
            <a:r>
              <a:rPr lang="th-TH" dirty="0">
                <a:latin typeface="Jasmine New" pitchFamily="18" charset="-34"/>
                <a:cs typeface="Jasmine New" pitchFamily="18" charset="-34"/>
              </a:rPr>
              <a:t>	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คุกคามทางกายภาพ (</a:t>
            </a:r>
            <a:r>
              <a:rPr lang="en-US" dirty="0">
                <a:latin typeface="Jasmine New" pitchFamily="18" charset="-34"/>
                <a:cs typeface="Jasmine New" pitchFamily="18" charset="-34"/>
              </a:rPr>
              <a:t>physical hazard) 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เป็นพลังงานทาง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ฟิสิกส์ </a:t>
            </a:r>
          </a:p>
          <a:p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ที่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หากมีสภาวะที่ไม่เหมาะสมแล้ว สามารถทำให้เกิดโรค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ได้ ตัวอย่าง สิ่ง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คุกคาม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ทางกายภาพ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เสียงดัง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แสง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สว่างจ้าเกินไป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เสียงดัง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ความ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ร้อน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กัมมันตภาพรังสี</a:t>
            </a:r>
            <a:endParaRPr lang="th-TH" dirty="0">
              <a:latin typeface="Jasmine New" pitchFamily="18" charset="-34"/>
              <a:cs typeface="Jasmine New" pitchFamily="18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ความ</a:t>
            </a:r>
            <a:r>
              <a:rPr lang="th-TH" dirty="0">
                <a:latin typeface="Jasmine New" pitchFamily="18" charset="-34"/>
                <a:cs typeface="Jasmine New" pitchFamily="18" charset="-34"/>
              </a:rPr>
              <a:t>กดอากาศที่สูง</a:t>
            </a:r>
            <a:r>
              <a:rPr lang="th-TH" dirty="0" smtClean="0">
                <a:latin typeface="Jasmine New" pitchFamily="18" charset="-34"/>
                <a:cs typeface="Jasmine New" pitchFamily="18" charset="-34"/>
              </a:rPr>
              <a:t>หรือต่ำเกินไป</a:t>
            </a:r>
            <a:endParaRPr lang="th-TH" dirty="0">
              <a:latin typeface="Jasmine New" pitchFamily="18" charset="-34"/>
              <a:cs typeface="Jasmine New" pitchFamily="18" charset="-34"/>
            </a:endParaRPr>
          </a:p>
          <a:p>
            <a:pPr marL="457200" indent="-457200">
              <a:buFont typeface="Wingdings" pitchFamily="2" charset="2"/>
              <a:buChar char="v"/>
            </a:pPr>
            <a:endParaRPr lang="th-TH" dirty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คุกคามสุขภาพทางกายภาพ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37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17380" r="19540" b="4700"/>
          <a:stretch>
            <a:fillRect/>
          </a:stretch>
        </p:blipFill>
        <p:spPr bwMode="auto">
          <a:xfrm>
            <a:off x="755576" y="1068803"/>
            <a:ext cx="6912768" cy="488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คุกคามสุขภาพทางกายภาพ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1573" y="6226945"/>
            <a:ext cx="4572000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1100" dirty="0">
                <a:latin typeface="Jasmine New" pitchFamily="18" charset="-34"/>
                <a:cs typeface="Jasmine New" pitchFamily="18" charset="-34"/>
              </a:rPr>
              <a:t>ที่มา </a:t>
            </a:r>
            <a:r>
              <a:rPr lang="en-US" sz="1100" dirty="0">
                <a:latin typeface="Jasmine New" pitchFamily="18" charset="-34"/>
                <a:cs typeface="Jasmine New" pitchFamily="18" charset="-34"/>
              </a:rPr>
              <a:t>: </a:t>
            </a:r>
            <a:r>
              <a:rPr lang="th-TH" sz="1100" dirty="0">
                <a:latin typeface="Jasmine New" pitchFamily="18" charset="-34"/>
                <a:cs typeface="Jasmine New" pitchFamily="18" charset="-34"/>
              </a:rPr>
              <a:t>ประกาศกรมสวัสดิการและคุ้มครองแรงงาน ปี 2561</a:t>
            </a:r>
          </a:p>
          <a:p>
            <a:pPr>
              <a:defRPr/>
            </a:pPr>
            <a:r>
              <a:rPr lang="th-TH" sz="1100" dirty="0">
                <a:latin typeface="Jasmine New" pitchFamily="18" charset="-34"/>
                <a:cs typeface="Jasmine New" pitchFamily="18" charset="-34"/>
              </a:rPr>
              <a:t>เรื่อง มาตรฐานระดับเสียงที่ยอมให้ลูกจ้างได้รับ</a:t>
            </a:r>
          </a:p>
          <a:p>
            <a:pPr>
              <a:defRPr/>
            </a:pPr>
            <a:r>
              <a:rPr lang="th-TH" sz="1100" dirty="0">
                <a:latin typeface="Jasmine New" pitchFamily="18" charset="-34"/>
                <a:cs typeface="Jasmine New" pitchFamily="18" charset="-34"/>
              </a:rPr>
              <a:t>เฉลี่ยตลอดระยะเวลาการทำงานในแต่ละวัน </a:t>
            </a:r>
          </a:p>
        </p:txBody>
      </p:sp>
    </p:spTree>
    <p:extLst>
      <p:ext uri="{BB962C8B-B14F-4D97-AF65-F5344CB8AC3E}">
        <p14:creationId xmlns:p14="http://schemas.microsoft.com/office/powerpoint/2010/main" val="6941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YSTEM Windows\Desktop\งานนำเสนอ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3528" y="237806"/>
            <a:ext cx="8640960" cy="830997"/>
          </a:xfrm>
          <a:prstGeom prst="rect">
            <a:avLst/>
          </a:prstGeom>
          <a:ln>
            <a:solidFill>
              <a:srgbClr val="37895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Jasmine New" pitchFamily="18" charset="-34"/>
                <a:cs typeface="Jasmine New" pitchFamily="18" charset="-34"/>
              </a:rPr>
              <a:t>สิ่ง</a:t>
            </a:r>
            <a:r>
              <a:rPr lang="th-TH" sz="4800" b="1" dirty="0">
                <a:latin typeface="Jasmine New" pitchFamily="18" charset="-34"/>
                <a:cs typeface="Jasmine New" pitchFamily="18" charset="-34"/>
              </a:rPr>
              <a:t>คุกคามสุขภาพทางกายภาพ</a:t>
            </a:r>
            <a:endParaRPr lang="en-US" sz="4800" b="1" dirty="0">
              <a:latin typeface="Jasmine New" pitchFamily="18" charset="-34"/>
              <a:cs typeface="Jasmine New" pitchFamily="18" charset="-34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9030" r="4341" b="5070"/>
          <a:stretch>
            <a:fillRect/>
          </a:stretch>
        </p:blipFill>
        <p:spPr bwMode="auto">
          <a:xfrm>
            <a:off x="323528" y="1196752"/>
            <a:ext cx="793719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319839" y="6049877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1200" dirty="0">
                <a:latin typeface="Jasmine New" pitchFamily="18" charset="-34"/>
                <a:cs typeface="Jasmine New" pitchFamily="18" charset="-34"/>
              </a:rPr>
              <a:t>ที่มา </a:t>
            </a:r>
            <a:r>
              <a:rPr lang="en-US" sz="1200" dirty="0">
                <a:latin typeface="Jasmine New" pitchFamily="18" charset="-34"/>
                <a:cs typeface="Jasmine New" pitchFamily="18" charset="-34"/>
              </a:rPr>
              <a:t>: </a:t>
            </a:r>
            <a:r>
              <a:rPr lang="th-TH" sz="1200" dirty="0">
                <a:latin typeface="Jasmine New" pitchFamily="18" charset="-34"/>
                <a:cs typeface="Jasmine New" pitchFamily="18" charset="-34"/>
              </a:rPr>
              <a:t>ประกาศกรมสวัสดิการและคุ้มครองแรงงาน ปี 2561</a:t>
            </a:r>
          </a:p>
          <a:p>
            <a:pPr>
              <a:defRPr/>
            </a:pPr>
            <a:r>
              <a:rPr lang="th-TH" sz="1200" dirty="0">
                <a:latin typeface="Jasmine New" pitchFamily="18" charset="-34"/>
                <a:cs typeface="Jasmine New" pitchFamily="18" charset="-34"/>
              </a:rPr>
              <a:t>เรื่อง มาตรฐานความเข้มของแสงสว่าง</a:t>
            </a:r>
          </a:p>
        </p:txBody>
      </p:sp>
    </p:spTree>
    <p:extLst>
      <p:ext uri="{BB962C8B-B14F-4D97-AF65-F5344CB8AC3E}">
        <p14:creationId xmlns:p14="http://schemas.microsoft.com/office/powerpoint/2010/main" val="16582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408</TotalTime>
  <Words>795</Words>
  <Application>Microsoft Office PowerPoint</Application>
  <PresentationFormat>นำเสนอทางหน้าจอ (4:3)</PresentationFormat>
  <Paragraphs>146</Paragraphs>
  <Slides>30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GHS คือ ระบบการจัดกลุ่มสารเคมี การติดฉลาก และการแสดงรายละเอียดบนเอกสารข้อมูลความปลอดภัย (Safety Data Sheet : SDS)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79</cp:revision>
  <dcterms:created xsi:type="dcterms:W3CDTF">2018-11-26T04:57:45Z</dcterms:created>
  <dcterms:modified xsi:type="dcterms:W3CDTF">2018-11-27T07:35:58Z</dcterms:modified>
</cp:coreProperties>
</file>