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57"/>
  </p:notesMasterIdLst>
  <p:sldIdLst>
    <p:sldId id="256" r:id="rId2"/>
    <p:sldId id="259" r:id="rId3"/>
    <p:sldId id="257" r:id="rId4"/>
    <p:sldId id="277" r:id="rId5"/>
    <p:sldId id="278" r:id="rId6"/>
    <p:sldId id="279" r:id="rId7"/>
    <p:sldId id="260" r:id="rId8"/>
    <p:sldId id="261" r:id="rId9"/>
    <p:sldId id="262" r:id="rId10"/>
    <p:sldId id="263"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80" r:id="rId24"/>
    <p:sldId id="281" r:id="rId25"/>
    <p:sldId id="283" r:id="rId26"/>
    <p:sldId id="284" r:id="rId27"/>
    <p:sldId id="285" r:id="rId28"/>
    <p:sldId id="286" r:id="rId29"/>
    <p:sldId id="287" r:id="rId30"/>
    <p:sldId id="288" r:id="rId31"/>
    <p:sldId id="292" r:id="rId32"/>
    <p:sldId id="293" r:id="rId33"/>
    <p:sldId id="356"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57" r:id="rId50"/>
    <p:sldId id="310" r:id="rId51"/>
    <p:sldId id="311" r:id="rId52"/>
    <p:sldId id="312" r:id="rId53"/>
    <p:sldId id="447" r:id="rId54"/>
    <p:sldId id="313" r:id="rId55"/>
    <p:sldId id="314" r:id="rId56"/>
    <p:sldId id="358" r:id="rId57"/>
    <p:sldId id="315" r:id="rId58"/>
    <p:sldId id="448" r:id="rId59"/>
    <p:sldId id="316" r:id="rId60"/>
    <p:sldId id="317" r:id="rId61"/>
    <p:sldId id="449" r:id="rId62"/>
    <p:sldId id="359" r:id="rId63"/>
    <p:sldId id="450" r:id="rId64"/>
    <p:sldId id="321" r:id="rId65"/>
    <p:sldId id="360" r:id="rId66"/>
    <p:sldId id="322" r:id="rId67"/>
    <p:sldId id="323" r:id="rId68"/>
    <p:sldId id="324" r:id="rId69"/>
    <p:sldId id="325" r:id="rId70"/>
    <p:sldId id="326" r:id="rId71"/>
    <p:sldId id="327" r:id="rId72"/>
    <p:sldId id="328"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3" r:id="rId96"/>
    <p:sldId id="354" r:id="rId97"/>
    <p:sldId id="361" r:id="rId98"/>
    <p:sldId id="366" r:id="rId99"/>
    <p:sldId id="367" r:id="rId100"/>
    <p:sldId id="368" r:id="rId101"/>
    <p:sldId id="369" r:id="rId102"/>
    <p:sldId id="370" r:id="rId103"/>
    <p:sldId id="371" r:id="rId104"/>
    <p:sldId id="372" r:id="rId105"/>
    <p:sldId id="373" r:id="rId106"/>
    <p:sldId id="374" r:id="rId107"/>
    <p:sldId id="377" r:id="rId108"/>
    <p:sldId id="378" r:id="rId109"/>
    <p:sldId id="379" r:id="rId110"/>
    <p:sldId id="382" r:id="rId111"/>
    <p:sldId id="383" r:id="rId112"/>
    <p:sldId id="384" r:id="rId113"/>
    <p:sldId id="385" r:id="rId114"/>
    <p:sldId id="386" r:id="rId115"/>
    <p:sldId id="387" r:id="rId116"/>
    <p:sldId id="424" r:id="rId117"/>
    <p:sldId id="426" r:id="rId118"/>
    <p:sldId id="427" r:id="rId119"/>
    <p:sldId id="428" r:id="rId120"/>
    <p:sldId id="391" r:id="rId121"/>
    <p:sldId id="451" r:id="rId122"/>
    <p:sldId id="429" r:id="rId123"/>
    <p:sldId id="430" r:id="rId124"/>
    <p:sldId id="395" r:id="rId125"/>
    <p:sldId id="432" r:id="rId126"/>
    <p:sldId id="433" r:id="rId127"/>
    <p:sldId id="434" r:id="rId128"/>
    <p:sldId id="435" r:id="rId129"/>
    <p:sldId id="396" r:id="rId130"/>
    <p:sldId id="431" r:id="rId131"/>
    <p:sldId id="398" r:id="rId132"/>
    <p:sldId id="401" r:id="rId133"/>
    <p:sldId id="402" r:id="rId134"/>
    <p:sldId id="403" r:id="rId135"/>
    <p:sldId id="404" r:id="rId136"/>
    <p:sldId id="411" r:id="rId137"/>
    <p:sldId id="413" r:id="rId138"/>
    <p:sldId id="414" r:id="rId139"/>
    <p:sldId id="415" r:id="rId140"/>
    <p:sldId id="416" r:id="rId141"/>
    <p:sldId id="436" r:id="rId142"/>
    <p:sldId id="437" r:id="rId143"/>
    <p:sldId id="438" r:id="rId144"/>
    <p:sldId id="439" r:id="rId145"/>
    <p:sldId id="440" r:id="rId146"/>
    <p:sldId id="441" r:id="rId147"/>
    <p:sldId id="442" r:id="rId148"/>
    <p:sldId id="444" r:id="rId149"/>
    <p:sldId id="443" r:id="rId150"/>
    <p:sldId id="446" r:id="rId151"/>
    <p:sldId id="445" r:id="rId152"/>
    <p:sldId id="453" r:id="rId153"/>
    <p:sldId id="454" r:id="rId154"/>
    <p:sldId id="455" r:id="rId155"/>
    <p:sldId id="457" r:id="rId1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สไตล์สีปานกลาง 2 - เน้น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94664" autoAdjust="0"/>
  </p:normalViewPr>
  <p:slideViewPr>
    <p:cSldViewPr snapToGrid="0">
      <p:cViewPr>
        <p:scale>
          <a:sx n="94" d="100"/>
          <a:sy n="94" d="100"/>
        </p:scale>
        <p:origin x="-222" y="-60"/>
      </p:cViewPr>
      <p:guideLst>
        <p:guide orient="horz" pos="2160"/>
        <p:guide pos="3840"/>
      </p:guideLst>
    </p:cSldViewPr>
  </p:slideViewPr>
  <p:outlineViewPr>
    <p:cViewPr>
      <p:scale>
        <a:sx n="33" d="100"/>
        <a:sy n="33" d="100"/>
      </p:scale>
      <p:origin x="0" y="-6874"/>
    </p:cViewPr>
  </p:outlineViewPr>
  <p:notesTextViewPr>
    <p:cViewPr>
      <p:scale>
        <a:sx n="1" d="1"/>
        <a:sy n="1" d="1"/>
      </p:scale>
      <p:origin x="0" y="0"/>
    </p:cViewPr>
  </p:notesTextViewPr>
  <p:sorterViewPr>
    <p:cViewPr>
      <p:scale>
        <a:sx n="100" d="100"/>
        <a:sy n="100" d="100"/>
      </p:scale>
      <p:origin x="0" y="-38299"/>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image" Target="../media/image9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h-TH"/>
          </a:p>
        </p:txBody>
      </p:sp>
      <p:sp>
        <p:nvSpPr>
          <p:cNvPr id="3" name="ตัวแทนวันที่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A4DCAF-B55C-4FE2-9C5C-28E5BE5FC0A2}" type="datetimeFigureOut">
              <a:rPr lang="th-TH" smtClean="0"/>
              <a:t>17/12/61</a:t>
            </a:fld>
            <a:endParaRPr lang="th-TH"/>
          </a:p>
        </p:txBody>
      </p:sp>
      <p:sp>
        <p:nvSpPr>
          <p:cNvPr id="4" name="ตัวแทนรูปบนสไลด์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h-TH"/>
          </a:p>
        </p:txBody>
      </p:sp>
      <p:sp>
        <p:nvSpPr>
          <p:cNvPr id="5" name="ตัวแทนบันทึกย่อ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h-TH" smtClean="0"/>
              <a:t>คลิกเพื่อแก้ไขสไตล์ของข้อความต้นแบบ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th-TH"/>
          </a:p>
        </p:txBody>
      </p:sp>
      <p:sp>
        <p:nvSpPr>
          <p:cNvPr id="6" name="ตัวแทนท้ายกระดา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h-TH"/>
          </a:p>
        </p:txBody>
      </p:sp>
      <p:sp>
        <p:nvSpPr>
          <p:cNvPr id="7" name="ตัวแทนหมายเลขสไลด์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1763B5-0828-4710-A836-7B7ADC0687EF}" type="slidenum">
              <a:rPr lang="th-TH" smtClean="0"/>
              <a:t>‹#›</a:t>
            </a:fld>
            <a:endParaRPr lang="th-TH"/>
          </a:p>
        </p:txBody>
      </p:sp>
    </p:spTree>
    <p:extLst>
      <p:ext uri="{BB962C8B-B14F-4D97-AF65-F5344CB8AC3E}">
        <p14:creationId xmlns:p14="http://schemas.microsoft.com/office/powerpoint/2010/main" val="659787165"/>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a:lstStyle/>
          <a:p>
            <a:endParaRPr lang="fa-IR" smtClean="0"/>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C046CE-C3D3-4CE4-BB0F-DA6BB723CF55}" type="slidenum">
              <a:rPr lang="fa-IR" smtClean="0"/>
              <a:pPr/>
              <a:t>24</a:t>
            </a:fld>
            <a:endParaRPr lang="fa-IR" smtClean="0"/>
          </a:p>
        </p:txBody>
      </p:sp>
    </p:spTree>
    <p:extLst>
      <p:ext uri="{BB962C8B-B14F-4D97-AF65-F5344CB8AC3E}">
        <p14:creationId xmlns:p14="http://schemas.microsoft.com/office/powerpoint/2010/main" val="3469337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a:lstStyle/>
          <a:p>
            <a:endParaRPr lang="fa-IR" smtClean="0"/>
          </a:p>
        </p:txBody>
      </p:sp>
      <p:sp>
        <p:nvSpPr>
          <p:cNvPr id="134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F0AC19-EEA4-4A9F-B005-73196C6DB0E1}" type="slidenum">
              <a:rPr lang="fa-IR" smtClean="0"/>
              <a:pPr/>
              <a:t>44</a:t>
            </a:fld>
            <a:endParaRPr lang="fa-IR" smtClean="0"/>
          </a:p>
        </p:txBody>
      </p:sp>
    </p:spTree>
    <p:extLst>
      <p:ext uri="{BB962C8B-B14F-4D97-AF65-F5344CB8AC3E}">
        <p14:creationId xmlns:p14="http://schemas.microsoft.com/office/powerpoint/2010/main" val="1789370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a:lstStyle/>
          <a:p>
            <a:endParaRPr lang="fa-IR"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1E60A37-4E09-4E68-B6EC-EBDD486166E0}" type="slidenum">
              <a:rPr lang="fa-IR" smtClean="0"/>
              <a:pPr/>
              <a:t>50</a:t>
            </a:fld>
            <a:endParaRPr lang="fa-IR" smtClean="0"/>
          </a:p>
        </p:txBody>
      </p:sp>
    </p:spTree>
    <p:extLst>
      <p:ext uri="{BB962C8B-B14F-4D97-AF65-F5344CB8AC3E}">
        <p14:creationId xmlns:p14="http://schemas.microsoft.com/office/powerpoint/2010/main" val="4153977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a:lstStyle/>
          <a:p>
            <a:endParaRPr lang="fa-IR"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955A348-C92B-482B-BE60-CD25DDF6A1B7}" type="slidenum">
              <a:rPr lang="fa-IR" smtClean="0"/>
              <a:pPr/>
              <a:t>51</a:t>
            </a:fld>
            <a:endParaRPr lang="fa-IR" smtClean="0"/>
          </a:p>
        </p:txBody>
      </p:sp>
    </p:spTree>
    <p:extLst>
      <p:ext uri="{BB962C8B-B14F-4D97-AF65-F5344CB8AC3E}">
        <p14:creationId xmlns:p14="http://schemas.microsoft.com/office/powerpoint/2010/main" val="1091968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a:lstStyle/>
          <a:p>
            <a:endParaRPr lang="fa-IR" smtClean="0"/>
          </a:p>
        </p:txBody>
      </p:sp>
      <p:sp>
        <p:nvSpPr>
          <p:cNvPr id="154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91687D-3FFE-4E83-9E97-0207C93732D8}" type="slidenum">
              <a:rPr lang="fa-IR" smtClean="0"/>
              <a:pPr/>
              <a:t>59</a:t>
            </a:fld>
            <a:endParaRPr lang="fa-IR" smtClean="0"/>
          </a:p>
        </p:txBody>
      </p:sp>
    </p:spTree>
    <p:extLst>
      <p:ext uri="{BB962C8B-B14F-4D97-AF65-F5344CB8AC3E}">
        <p14:creationId xmlns:p14="http://schemas.microsoft.com/office/powerpoint/2010/main" val="648266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a:lstStyle/>
          <a:p>
            <a:endParaRPr lang="fa-IR" smtClean="0"/>
          </a:p>
        </p:txBody>
      </p:sp>
      <p:sp>
        <p:nvSpPr>
          <p:cNvPr id="156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E95584-5CB0-4247-8C37-0BE4599BBE17}" type="slidenum">
              <a:rPr lang="fa-IR" smtClean="0"/>
              <a:pPr/>
              <a:t>60</a:t>
            </a:fld>
            <a:endParaRPr lang="fa-IR" smtClean="0"/>
          </a:p>
        </p:txBody>
      </p:sp>
    </p:spTree>
    <p:extLst>
      <p:ext uri="{BB962C8B-B14F-4D97-AF65-F5344CB8AC3E}">
        <p14:creationId xmlns:p14="http://schemas.microsoft.com/office/powerpoint/2010/main" val="1281225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1pPr>
            <a:lvl2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2pPr>
            <a:lvl3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3pPr>
            <a:lvl4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4pPr>
            <a:lvl5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9pPr>
          </a:lstStyle>
          <a:p>
            <a:pPr eaLnBrk="1" hangingPunct="1"/>
            <a:fld id="{CF7B5F8F-0854-4561-9F7C-587A72411EA9}" type="slidenum">
              <a:rPr lang="en-US" sz="1400">
                <a:solidFill>
                  <a:srgbClr val="000000"/>
                </a:solidFill>
                <a:latin typeface="Times New Roman" panose="02020603050405020304" pitchFamily="18" charset="0"/>
                <a:cs typeface="Tahoma" panose="020B0604030504040204" pitchFamily="34" charset="0"/>
              </a:rPr>
              <a:pPr eaLnBrk="1" hangingPunct="1"/>
              <a:t>97</a:t>
            </a:fld>
            <a:endParaRPr lang="en-US" sz="1400">
              <a:solidFill>
                <a:srgbClr val="000000"/>
              </a:solidFill>
              <a:latin typeface="Times New Roman" panose="02020603050405020304" pitchFamily="18" charset="0"/>
              <a:cs typeface="Tahoma" panose="020B0604030504040204" pitchFamily="34" charset="0"/>
            </a:endParaRPr>
          </a:p>
        </p:txBody>
      </p:sp>
      <p:sp>
        <p:nvSpPr>
          <p:cNvPr id="107523" name="Rectangle 1"/>
          <p:cNvSpPr>
            <a:spLocks noGrp="1" noRot="1" noChangeAspect="1" noChangeArrowheads="1" noTextEdit="1"/>
          </p:cNvSpPr>
          <p:nvPr>
            <p:ph type="sldImg"/>
          </p:nvPr>
        </p:nvSpPr>
        <p:spPr>
          <a:xfrm>
            <a:off x="812800" y="769938"/>
            <a:ext cx="5230813" cy="2943225"/>
          </a:xfrm>
          <a:solidFill>
            <a:srgbClr val="FFFFFF"/>
          </a:solidFill>
          <a:ln>
            <a:solidFill>
              <a:srgbClr val="000000"/>
            </a:solidFill>
            <a:miter lim="800000"/>
            <a:headEnd/>
            <a:tailEnd/>
          </a:ln>
        </p:spPr>
      </p:sp>
      <p:sp>
        <p:nvSpPr>
          <p:cNvPr id="107524" name="Text Box 2"/>
          <p:cNvSpPr txBox="1">
            <a:spLocks noChangeArrowheads="1"/>
          </p:cNvSpPr>
          <p:nvPr/>
        </p:nvSpPr>
        <p:spPr bwMode="auto">
          <a:xfrm>
            <a:off x="652463" y="4002088"/>
            <a:ext cx="5551487" cy="43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th-TH"/>
          </a:p>
        </p:txBody>
      </p:sp>
    </p:spTree>
    <p:extLst>
      <p:ext uri="{BB962C8B-B14F-4D97-AF65-F5344CB8AC3E}">
        <p14:creationId xmlns:p14="http://schemas.microsoft.com/office/powerpoint/2010/main" val="943002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1pPr>
            <a:lvl2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2pPr>
            <a:lvl3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3pPr>
            <a:lvl4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4pPr>
            <a:lvl5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9pPr>
          </a:lstStyle>
          <a:p>
            <a:pPr eaLnBrk="1" hangingPunct="1"/>
            <a:fld id="{A4E620FB-201C-445B-8438-38598D12F7F6}" type="slidenum">
              <a:rPr lang="en-US" sz="1400">
                <a:solidFill>
                  <a:srgbClr val="000000"/>
                </a:solidFill>
                <a:latin typeface="Times New Roman" panose="02020603050405020304" pitchFamily="18" charset="0"/>
                <a:cs typeface="Tahoma" panose="020B0604030504040204" pitchFamily="34" charset="0"/>
              </a:rPr>
              <a:pPr eaLnBrk="1" hangingPunct="1"/>
              <a:t>99</a:t>
            </a:fld>
            <a:endParaRPr lang="en-US" sz="1400">
              <a:solidFill>
                <a:srgbClr val="000000"/>
              </a:solidFill>
              <a:latin typeface="Times New Roman" panose="02020603050405020304" pitchFamily="18" charset="0"/>
              <a:cs typeface="Tahoma" panose="020B0604030504040204" pitchFamily="34" charset="0"/>
            </a:endParaRPr>
          </a:p>
        </p:txBody>
      </p:sp>
      <p:sp>
        <p:nvSpPr>
          <p:cNvPr id="111619" name="Rectangle 1"/>
          <p:cNvSpPr>
            <a:spLocks noGrp="1" noRot="1" noChangeAspect="1" noChangeArrowheads="1" noTextEdit="1"/>
          </p:cNvSpPr>
          <p:nvPr>
            <p:ph type="sldImg"/>
          </p:nvPr>
        </p:nvSpPr>
        <p:spPr>
          <a:xfrm>
            <a:off x="812800" y="769938"/>
            <a:ext cx="5230813" cy="2943225"/>
          </a:xfrm>
          <a:solidFill>
            <a:srgbClr val="FFFFFF"/>
          </a:solidFill>
          <a:ln>
            <a:solidFill>
              <a:srgbClr val="000000"/>
            </a:solidFill>
            <a:miter lim="800000"/>
            <a:headEnd/>
            <a:tailEnd/>
          </a:ln>
        </p:spPr>
      </p:sp>
      <p:sp>
        <p:nvSpPr>
          <p:cNvPr id="111620" name="Text Box 2"/>
          <p:cNvSpPr txBox="1">
            <a:spLocks noChangeArrowheads="1"/>
          </p:cNvSpPr>
          <p:nvPr/>
        </p:nvSpPr>
        <p:spPr bwMode="auto">
          <a:xfrm>
            <a:off x="652463" y="4002088"/>
            <a:ext cx="5551487" cy="43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th-TH"/>
          </a:p>
        </p:txBody>
      </p:sp>
    </p:spTree>
    <p:extLst>
      <p:ext uri="{BB962C8B-B14F-4D97-AF65-F5344CB8AC3E}">
        <p14:creationId xmlns:p14="http://schemas.microsoft.com/office/powerpoint/2010/main" val="1018542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1pPr>
            <a:lvl2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2pPr>
            <a:lvl3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3pPr>
            <a:lvl4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4pPr>
            <a:lvl5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9pPr>
          </a:lstStyle>
          <a:p>
            <a:pPr eaLnBrk="1" hangingPunct="1"/>
            <a:fld id="{76708C57-03BD-4E2E-91A5-43A8CC5C07EF}" type="slidenum">
              <a:rPr lang="en-US" sz="1400">
                <a:solidFill>
                  <a:srgbClr val="000000"/>
                </a:solidFill>
                <a:latin typeface="Times New Roman" panose="02020603050405020304" pitchFamily="18" charset="0"/>
                <a:cs typeface="Tahoma" panose="020B0604030504040204" pitchFamily="34" charset="0"/>
              </a:rPr>
              <a:pPr eaLnBrk="1" hangingPunct="1"/>
              <a:t>108</a:t>
            </a:fld>
            <a:endParaRPr lang="en-US" sz="1400">
              <a:solidFill>
                <a:srgbClr val="000000"/>
              </a:solidFill>
              <a:latin typeface="Times New Roman" panose="02020603050405020304" pitchFamily="18" charset="0"/>
              <a:cs typeface="Tahoma" panose="020B0604030504040204" pitchFamily="34" charset="0"/>
            </a:endParaRPr>
          </a:p>
        </p:txBody>
      </p:sp>
      <p:sp>
        <p:nvSpPr>
          <p:cNvPr id="112643" name="Rectangle 1"/>
          <p:cNvSpPr>
            <a:spLocks noGrp="1" noRot="1" noChangeAspect="1" noChangeArrowheads="1" noTextEdit="1"/>
          </p:cNvSpPr>
          <p:nvPr>
            <p:ph type="sldImg"/>
          </p:nvPr>
        </p:nvSpPr>
        <p:spPr>
          <a:xfrm>
            <a:off x="814388" y="769938"/>
            <a:ext cx="5222875" cy="2938462"/>
          </a:xfrm>
          <a:solidFill>
            <a:srgbClr val="FFFFFF"/>
          </a:solidFill>
          <a:ln>
            <a:solidFill>
              <a:srgbClr val="000000"/>
            </a:solidFill>
            <a:miter lim="800000"/>
            <a:headEnd/>
            <a:tailEnd/>
          </a:ln>
        </p:spPr>
      </p:sp>
      <p:sp>
        <p:nvSpPr>
          <p:cNvPr id="112644" name="Rectangle 2"/>
          <p:cNvSpPr>
            <a:spLocks noGrp="1" noChangeArrowheads="1"/>
          </p:cNvSpPr>
          <p:nvPr>
            <p:ph type="body" idx="1"/>
          </p:nvPr>
        </p:nvSpPr>
        <p:spPr>
          <a:xfrm>
            <a:off x="652463" y="4002088"/>
            <a:ext cx="5546725" cy="4305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h-TH" smtClean="0"/>
          </a:p>
        </p:txBody>
      </p:sp>
    </p:spTree>
    <p:extLst>
      <p:ext uri="{BB962C8B-B14F-4D97-AF65-F5344CB8AC3E}">
        <p14:creationId xmlns:p14="http://schemas.microsoft.com/office/powerpoint/2010/main" val="2279443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1pPr>
            <a:lvl2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2pPr>
            <a:lvl3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3pPr>
            <a:lvl4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4pPr>
            <a:lvl5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9pPr>
          </a:lstStyle>
          <a:p>
            <a:pPr eaLnBrk="1" hangingPunct="1"/>
            <a:fld id="{C1AE0A02-BA06-4EB2-AEB9-170DB966094B}" type="slidenum">
              <a:rPr lang="en-US" sz="1400">
                <a:solidFill>
                  <a:srgbClr val="000000"/>
                </a:solidFill>
                <a:latin typeface="Times New Roman" panose="02020603050405020304" pitchFamily="18" charset="0"/>
                <a:cs typeface="Tahoma" panose="020B0604030504040204" pitchFamily="34" charset="0"/>
              </a:rPr>
              <a:pPr eaLnBrk="1" hangingPunct="1"/>
              <a:t>109</a:t>
            </a:fld>
            <a:endParaRPr lang="en-US" sz="1400">
              <a:solidFill>
                <a:srgbClr val="000000"/>
              </a:solidFill>
              <a:latin typeface="Times New Roman" panose="02020603050405020304" pitchFamily="18" charset="0"/>
              <a:cs typeface="Tahoma" panose="020B0604030504040204" pitchFamily="34" charset="0"/>
            </a:endParaRPr>
          </a:p>
        </p:txBody>
      </p:sp>
      <p:sp>
        <p:nvSpPr>
          <p:cNvPr id="113667" name="Rectangle 1"/>
          <p:cNvSpPr>
            <a:spLocks noGrp="1" noRot="1" noChangeAspect="1" noChangeArrowheads="1" noTextEdit="1"/>
          </p:cNvSpPr>
          <p:nvPr>
            <p:ph type="sldImg"/>
          </p:nvPr>
        </p:nvSpPr>
        <p:spPr>
          <a:xfrm>
            <a:off x="814388" y="769938"/>
            <a:ext cx="5222875" cy="2938462"/>
          </a:xfrm>
          <a:solidFill>
            <a:srgbClr val="FFFFFF"/>
          </a:solidFill>
          <a:ln>
            <a:solidFill>
              <a:srgbClr val="000000"/>
            </a:solidFill>
            <a:miter lim="800000"/>
            <a:headEnd/>
            <a:tailEnd/>
          </a:ln>
        </p:spPr>
      </p:sp>
      <p:sp>
        <p:nvSpPr>
          <p:cNvPr id="113668" name="Rectangle 2"/>
          <p:cNvSpPr>
            <a:spLocks noGrp="1" noChangeArrowheads="1"/>
          </p:cNvSpPr>
          <p:nvPr>
            <p:ph type="body" idx="1"/>
          </p:nvPr>
        </p:nvSpPr>
        <p:spPr>
          <a:xfrm>
            <a:off x="652463" y="4002088"/>
            <a:ext cx="5546725" cy="4305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h-TH" smtClean="0"/>
          </a:p>
        </p:txBody>
      </p:sp>
    </p:spTree>
    <p:extLst>
      <p:ext uri="{BB962C8B-B14F-4D97-AF65-F5344CB8AC3E}">
        <p14:creationId xmlns:p14="http://schemas.microsoft.com/office/powerpoint/2010/main" val="2029670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ตัวแทนรูปบนภาพนิ่ง 1"/>
          <p:cNvSpPr>
            <a:spLocks noGrp="1" noRot="1" noChangeAspect="1" noTextEdit="1"/>
          </p:cNvSpPr>
          <p:nvPr>
            <p:ph type="sldImg"/>
          </p:nvPr>
        </p:nvSpPr>
        <p:spPr>
          <a:xfrm>
            <a:off x="815975" y="769938"/>
            <a:ext cx="5218113" cy="2936875"/>
          </a:xfrm>
        </p:spPr>
      </p:sp>
      <p:sp>
        <p:nvSpPr>
          <p:cNvPr id="115715" name="ตัวแทนบันทึกย่อ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https://www.cdc.gov/niosh/docs/94-127/</a:t>
            </a:r>
            <a:endParaRPr lang="th-TH" smtClean="0"/>
          </a:p>
        </p:txBody>
      </p:sp>
      <p:sp>
        <p:nvSpPr>
          <p:cNvPr id="115716" name="ตัวแทนหมายเลขภาพนิ่ง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1pPr>
            <a:lvl2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2pPr>
            <a:lvl3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3pPr>
            <a:lvl4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4pPr>
            <a:lvl5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9pPr>
          </a:lstStyle>
          <a:p>
            <a:pPr eaLnBrk="1" hangingPunct="1"/>
            <a:fld id="{9054F6E1-B21A-4A7D-9D04-ADF69DA25ACF}" type="slidenum">
              <a:rPr lang="en-US" sz="1400">
                <a:solidFill>
                  <a:srgbClr val="000000"/>
                </a:solidFill>
                <a:latin typeface="Times New Roman" panose="02020603050405020304" pitchFamily="18" charset="0"/>
                <a:cs typeface="Tahoma" panose="020B0604030504040204" pitchFamily="34" charset="0"/>
              </a:rPr>
              <a:pPr eaLnBrk="1" hangingPunct="1"/>
              <a:t>111</a:t>
            </a:fld>
            <a:endParaRPr lang="en-US" sz="1400">
              <a:solidFill>
                <a:srgbClr val="000000"/>
              </a:solidFill>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287406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a:lstStyle/>
          <a:p>
            <a:endParaRPr lang="fa-IR" smtClean="0"/>
          </a:p>
        </p:txBody>
      </p:sp>
      <p:sp>
        <p:nvSpPr>
          <p:cNvPr id="122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978BF50-6F7C-44BA-B7BF-145DFC3463D1}" type="slidenum">
              <a:rPr lang="fa-IR" smtClean="0"/>
              <a:pPr/>
              <a:t>25</a:t>
            </a:fld>
            <a:endParaRPr lang="fa-IR" smtClean="0"/>
          </a:p>
        </p:txBody>
      </p:sp>
    </p:spTree>
    <p:extLst>
      <p:ext uri="{BB962C8B-B14F-4D97-AF65-F5344CB8AC3E}">
        <p14:creationId xmlns:p14="http://schemas.microsoft.com/office/powerpoint/2010/main" val="981142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1pPr>
            <a:lvl2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2pPr>
            <a:lvl3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3pPr>
            <a:lvl4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4pPr>
            <a:lvl5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9pPr>
          </a:lstStyle>
          <a:p>
            <a:pPr eaLnBrk="1" hangingPunct="1"/>
            <a:fld id="{9C4DE478-D67A-4A29-9016-56037A11918D}" type="slidenum">
              <a:rPr lang="en-US" sz="1400">
                <a:solidFill>
                  <a:srgbClr val="000000"/>
                </a:solidFill>
                <a:latin typeface="Times New Roman" panose="02020603050405020304" pitchFamily="18" charset="0"/>
                <a:cs typeface="Tahoma" panose="020B0604030504040204" pitchFamily="34" charset="0"/>
              </a:rPr>
              <a:pPr eaLnBrk="1" hangingPunct="1"/>
              <a:t>120</a:t>
            </a:fld>
            <a:endParaRPr lang="en-US" sz="1400">
              <a:solidFill>
                <a:srgbClr val="000000"/>
              </a:solidFill>
              <a:latin typeface="Times New Roman" panose="02020603050405020304" pitchFamily="18" charset="0"/>
              <a:cs typeface="Tahoma" panose="020B0604030504040204" pitchFamily="34" charset="0"/>
            </a:endParaRPr>
          </a:p>
        </p:txBody>
      </p:sp>
      <p:sp>
        <p:nvSpPr>
          <p:cNvPr id="116739" name="Rectangle 1"/>
          <p:cNvSpPr>
            <a:spLocks noGrp="1" noRot="1" noChangeAspect="1" noChangeArrowheads="1" noTextEdit="1"/>
          </p:cNvSpPr>
          <p:nvPr>
            <p:ph type="sldImg"/>
          </p:nvPr>
        </p:nvSpPr>
        <p:spPr>
          <a:xfrm>
            <a:off x="812800" y="769938"/>
            <a:ext cx="5230813" cy="2943225"/>
          </a:xfrm>
          <a:solidFill>
            <a:srgbClr val="FFFFFF"/>
          </a:solidFill>
          <a:ln>
            <a:solidFill>
              <a:srgbClr val="000000"/>
            </a:solidFill>
            <a:miter lim="800000"/>
            <a:headEnd/>
            <a:tailEnd/>
          </a:ln>
        </p:spPr>
      </p:sp>
      <p:sp>
        <p:nvSpPr>
          <p:cNvPr id="116740" name="Text Box 2"/>
          <p:cNvSpPr txBox="1">
            <a:spLocks noChangeArrowheads="1"/>
          </p:cNvSpPr>
          <p:nvPr/>
        </p:nvSpPr>
        <p:spPr bwMode="auto">
          <a:xfrm>
            <a:off x="652463" y="4002088"/>
            <a:ext cx="5551487" cy="43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th-TH"/>
          </a:p>
        </p:txBody>
      </p:sp>
    </p:spTree>
    <p:extLst>
      <p:ext uri="{BB962C8B-B14F-4D97-AF65-F5344CB8AC3E}">
        <p14:creationId xmlns:p14="http://schemas.microsoft.com/office/powerpoint/2010/main" val="42902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1pPr>
            <a:lvl2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2pPr>
            <a:lvl3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3pPr>
            <a:lvl4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4pPr>
            <a:lvl5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9pPr>
          </a:lstStyle>
          <a:p>
            <a:pPr eaLnBrk="1" hangingPunct="1"/>
            <a:fld id="{27D9D653-EFBC-46CF-8241-846B72B0992D}" type="slidenum">
              <a:rPr lang="en-US" sz="1400">
                <a:solidFill>
                  <a:srgbClr val="000000"/>
                </a:solidFill>
                <a:latin typeface="Times New Roman" panose="02020603050405020304" pitchFamily="18" charset="0"/>
                <a:cs typeface="Tahoma" panose="020B0604030504040204" pitchFamily="34" charset="0"/>
              </a:rPr>
              <a:pPr eaLnBrk="1" hangingPunct="1"/>
              <a:t>129</a:t>
            </a:fld>
            <a:endParaRPr lang="en-US" sz="1400">
              <a:solidFill>
                <a:srgbClr val="000000"/>
              </a:solidFill>
              <a:latin typeface="Times New Roman" panose="02020603050405020304" pitchFamily="18" charset="0"/>
              <a:cs typeface="Tahoma" panose="020B0604030504040204" pitchFamily="34" charset="0"/>
            </a:endParaRPr>
          </a:p>
        </p:txBody>
      </p:sp>
      <p:sp>
        <p:nvSpPr>
          <p:cNvPr id="117763" name="Rectangle 1"/>
          <p:cNvSpPr>
            <a:spLocks noGrp="1" noRot="1" noChangeAspect="1" noChangeArrowheads="1" noTextEdit="1"/>
          </p:cNvSpPr>
          <p:nvPr>
            <p:ph type="sldImg"/>
          </p:nvPr>
        </p:nvSpPr>
        <p:spPr>
          <a:xfrm>
            <a:off x="812800" y="769938"/>
            <a:ext cx="5230813" cy="2943225"/>
          </a:xfrm>
          <a:solidFill>
            <a:srgbClr val="FFFFFF"/>
          </a:solidFill>
          <a:ln>
            <a:solidFill>
              <a:srgbClr val="000000"/>
            </a:solidFill>
            <a:miter lim="800000"/>
            <a:headEnd/>
            <a:tailEnd/>
          </a:ln>
        </p:spPr>
      </p:sp>
      <p:sp>
        <p:nvSpPr>
          <p:cNvPr id="117764" name="Text Box 2"/>
          <p:cNvSpPr txBox="1">
            <a:spLocks noChangeArrowheads="1"/>
          </p:cNvSpPr>
          <p:nvPr/>
        </p:nvSpPr>
        <p:spPr bwMode="auto">
          <a:xfrm>
            <a:off x="652463" y="4002088"/>
            <a:ext cx="5551487" cy="43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th-TH"/>
          </a:p>
        </p:txBody>
      </p:sp>
    </p:spTree>
    <p:extLst>
      <p:ext uri="{BB962C8B-B14F-4D97-AF65-F5344CB8AC3E}">
        <p14:creationId xmlns:p14="http://schemas.microsoft.com/office/powerpoint/2010/main" val="931921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1pPr>
            <a:lvl2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2pPr>
            <a:lvl3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3pPr>
            <a:lvl4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4pPr>
            <a:lvl5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9pPr>
          </a:lstStyle>
          <a:p>
            <a:pPr eaLnBrk="1" hangingPunct="1"/>
            <a:fld id="{07FA9184-0524-4A0B-9637-90630CDB0022}" type="slidenum">
              <a:rPr lang="en-US" sz="1400">
                <a:solidFill>
                  <a:srgbClr val="000000"/>
                </a:solidFill>
                <a:latin typeface="Times New Roman" panose="02020603050405020304" pitchFamily="18" charset="0"/>
                <a:cs typeface="Tahoma" panose="020B0604030504040204" pitchFamily="34" charset="0"/>
              </a:rPr>
              <a:pPr eaLnBrk="1" hangingPunct="1"/>
              <a:t>131</a:t>
            </a:fld>
            <a:endParaRPr lang="en-US" sz="1400">
              <a:solidFill>
                <a:srgbClr val="000000"/>
              </a:solidFill>
              <a:latin typeface="Times New Roman" panose="02020603050405020304" pitchFamily="18" charset="0"/>
              <a:cs typeface="Tahoma" panose="020B0604030504040204" pitchFamily="34" charset="0"/>
            </a:endParaRPr>
          </a:p>
        </p:txBody>
      </p:sp>
      <p:sp>
        <p:nvSpPr>
          <p:cNvPr id="118787" name="Rectangle 1"/>
          <p:cNvSpPr>
            <a:spLocks noGrp="1" noRot="1" noChangeAspect="1" noChangeArrowheads="1" noTextEdit="1"/>
          </p:cNvSpPr>
          <p:nvPr>
            <p:ph type="sldImg"/>
          </p:nvPr>
        </p:nvSpPr>
        <p:spPr>
          <a:xfrm>
            <a:off x="812800" y="769938"/>
            <a:ext cx="5230813" cy="2943225"/>
          </a:xfrm>
          <a:solidFill>
            <a:srgbClr val="FFFFFF"/>
          </a:solidFill>
          <a:ln>
            <a:solidFill>
              <a:srgbClr val="000000"/>
            </a:solidFill>
            <a:miter lim="800000"/>
            <a:headEnd/>
            <a:tailEnd/>
          </a:ln>
        </p:spPr>
      </p:sp>
      <p:sp>
        <p:nvSpPr>
          <p:cNvPr id="118788" name="Text Box 2"/>
          <p:cNvSpPr txBox="1">
            <a:spLocks noChangeArrowheads="1"/>
          </p:cNvSpPr>
          <p:nvPr/>
        </p:nvSpPr>
        <p:spPr bwMode="auto">
          <a:xfrm>
            <a:off x="652463" y="4002088"/>
            <a:ext cx="5551487" cy="43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th-TH"/>
          </a:p>
        </p:txBody>
      </p:sp>
    </p:spTree>
    <p:extLst>
      <p:ext uri="{BB962C8B-B14F-4D97-AF65-F5344CB8AC3E}">
        <p14:creationId xmlns:p14="http://schemas.microsoft.com/office/powerpoint/2010/main" val="639821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1pPr>
            <a:lvl2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2pPr>
            <a:lvl3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3pPr>
            <a:lvl4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4pPr>
            <a:lvl5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9pPr>
          </a:lstStyle>
          <a:p>
            <a:pPr eaLnBrk="1" hangingPunct="1"/>
            <a:fld id="{86A8F869-B2F4-428F-A737-DC8827F42A9F}" type="slidenum">
              <a:rPr lang="en-US" sz="1400">
                <a:solidFill>
                  <a:srgbClr val="000000"/>
                </a:solidFill>
                <a:latin typeface="Times New Roman" panose="02020603050405020304" pitchFamily="18" charset="0"/>
                <a:cs typeface="Tahoma" panose="020B0604030504040204" pitchFamily="34" charset="0"/>
              </a:rPr>
              <a:pPr eaLnBrk="1" hangingPunct="1"/>
              <a:t>134</a:t>
            </a:fld>
            <a:endParaRPr lang="en-US" sz="1400">
              <a:solidFill>
                <a:srgbClr val="000000"/>
              </a:solidFill>
              <a:latin typeface="Times New Roman" panose="02020603050405020304" pitchFamily="18" charset="0"/>
              <a:cs typeface="Tahoma" panose="020B0604030504040204" pitchFamily="34" charset="0"/>
            </a:endParaRPr>
          </a:p>
        </p:txBody>
      </p:sp>
      <p:sp>
        <p:nvSpPr>
          <p:cNvPr id="119811" name="Rectangle 1"/>
          <p:cNvSpPr>
            <a:spLocks noGrp="1" noRot="1" noChangeAspect="1" noChangeArrowheads="1" noTextEdit="1"/>
          </p:cNvSpPr>
          <p:nvPr>
            <p:ph type="sldImg"/>
          </p:nvPr>
        </p:nvSpPr>
        <p:spPr>
          <a:xfrm>
            <a:off x="812800" y="769938"/>
            <a:ext cx="5230813" cy="2943225"/>
          </a:xfrm>
          <a:solidFill>
            <a:srgbClr val="FFFFFF"/>
          </a:solidFill>
          <a:ln>
            <a:solidFill>
              <a:srgbClr val="000000"/>
            </a:solidFill>
            <a:miter lim="800000"/>
            <a:headEnd/>
            <a:tailEnd/>
          </a:ln>
        </p:spPr>
      </p:sp>
      <p:sp>
        <p:nvSpPr>
          <p:cNvPr id="119812" name="Text Box 2"/>
          <p:cNvSpPr txBox="1">
            <a:spLocks noChangeArrowheads="1"/>
          </p:cNvSpPr>
          <p:nvPr/>
        </p:nvSpPr>
        <p:spPr bwMode="auto">
          <a:xfrm>
            <a:off x="652463" y="4002088"/>
            <a:ext cx="5551487" cy="43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th-TH"/>
          </a:p>
        </p:txBody>
      </p:sp>
    </p:spTree>
    <p:extLst>
      <p:ext uri="{BB962C8B-B14F-4D97-AF65-F5344CB8AC3E}">
        <p14:creationId xmlns:p14="http://schemas.microsoft.com/office/powerpoint/2010/main" val="3221316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815975" y="769938"/>
            <a:ext cx="5218113" cy="2936875"/>
          </a:xfrm>
          <a:ln>
            <a:solidFill>
              <a:srgbClr val="000000"/>
            </a:solidFill>
            <a:miter lim="800000"/>
            <a:headEnd/>
            <a:tailEnd/>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th-TH" smtClean="0"/>
          </a:p>
        </p:txBody>
      </p:sp>
      <p:sp>
        <p:nvSpPr>
          <p:cNvPr id="12083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1pPr>
            <a:lvl2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2pPr>
            <a:lvl3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3pPr>
            <a:lvl4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4pPr>
            <a:lvl5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9pPr>
          </a:lstStyle>
          <a:p>
            <a:pPr eaLnBrk="1" hangingPunct="1"/>
            <a:fld id="{4E40873C-41C6-40EC-ADC4-585A5909590F}" type="slidenum">
              <a:rPr lang="en-US" sz="1400">
                <a:solidFill>
                  <a:srgbClr val="000000"/>
                </a:solidFill>
                <a:latin typeface="Times New Roman" panose="02020603050405020304" pitchFamily="18" charset="0"/>
                <a:cs typeface="Tahoma" panose="020B0604030504040204" pitchFamily="34" charset="0"/>
              </a:rPr>
              <a:pPr eaLnBrk="1" hangingPunct="1"/>
              <a:t>135</a:t>
            </a:fld>
            <a:endParaRPr lang="en-US" sz="1400">
              <a:solidFill>
                <a:srgbClr val="000000"/>
              </a:solidFill>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234122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1pPr>
            <a:lvl2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2pPr>
            <a:lvl3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3pPr>
            <a:lvl4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4pPr>
            <a:lvl5pPr eaLnBrk="0" hangingPunc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800">
                <a:solidFill>
                  <a:schemeClr val="bg1"/>
                </a:solidFill>
                <a:latin typeface="Arial" panose="020B0604020202020204" pitchFamily="34" charset="0"/>
                <a:cs typeface="Angsana New" panose="02020603050405020304" pitchFamily="18" charset="-34"/>
              </a:defRPr>
            </a:lvl9pPr>
          </a:lstStyle>
          <a:p>
            <a:pPr eaLnBrk="1" hangingPunct="1"/>
            <a:fld id="{3166452D-64D7-42C9-B8C4-77E12BA937FE}" type="slidenum">
              <a:rPr lang="en-US" sz="1400">
                <a:solidFill>
                  <a:srgbClr val="000000"/>
                </a:solidFill>
                <a:latin typeface="Times New Roman" panose="02020603050405020304" pitchFamily="18" charset="0"/>
                <a:cs typeface="Tahoma" panose="020B0604030504040204" pitchFamily="34" charset="0"/>
              </a:rPr>
              <a:pPr eaLnBrk="1" hangingPunct="1"/>
              <a:t>136</a:t>
            </a:fld>
            <a:endParaRPr lang="en-US" sz="1400">
              <a:solidFill>
                <a:srgbClr val="000000"/>
              </a:solidFill>
              <a:latin typeface="Times New Roman" panose="02020603050405020304" pitchFamily="18" charset="0"/>
              <a:cs typeface="Tahoma" panose="020B0604030504040204" pitchFamily="34" charset="0"/>
            </a:endParaRPr>
          </a:p>
        </p:txBody>
      </p:sp>
      <p:sp>
        <p:nvSpPr>
          <p:cNvPr id="122883" name="Rectangle 1"/>
          <p:cNvSpPr>
            <a:spLocks noGrp="1" noRot="1" noChangeAspect="1" noChangeArrowheads="1" noTextEdit="1"/>
          </p:cNvSpPr>
          <p:nvPr>
            <p:ph type="sldImg"/>
          </p:nvPr>
        </p:nvSpPr>
        <p:spPr>
          <a:xfrm>
            <a:off x="814388" y="769938"/>
            <a:ext cx="5222875" cy="2938462"/>
          </a:xfrm>
          <a:solidFill>
            <a:srgbClr val="FFFFFF"/>
          </a:solidFill>
          <a:ln>
            <a:solidFill>
              <a:srgbClr val="000000"/>
            </a:solidFill>
            <a:miter lim="800000"/>
            <a:headEnd/>
            <a:tailEnd/>
          </a:ln>
        </p:spPr>
      </p:sp>
      <p:sp>
        <p:nvSpPr>
          <p:cNvPr id="122884" name="Rectangle 2"/>
          <p:cNvSpPr>
            <a:spLocks noGrp="1" noChangeArrowheads="1"/>
          </p:cNvSpPr>
          <p:nvPr>
            <p:ph type="body" idx="1"/>
          </p:nvPr>
        </p:nvSpPr>
        <p:spPr>
          <a:xfrm>
            <a:off x="652463" y="4002088"/>
            <a:ext cx="5546725" cy="4305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th-TH" smtClean="0"/>
          </a:p>
        </p:txBody>
      </p:sp>
    </p:spTree>
    <p:extLst>
      <p:ext uri="{BB962C8B-B14F-4D97-AF65-F5344CB8AC3E}">
        <p14:creationId xmlns:p14="http://schemas.microsoft.com/office/powerpoint/2010/main" val="2062730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a:lstStyle/>
          <a:p>
            <a:endParaRPr lang="fa-IR"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10B4F18-A7CA-4811-821A-4CE3D8656552}" type="slidenum">
              <a:rPr lang="fa-IR" smtClean="0"/>
              <a:pPr/>
              <a:t>26</a:t>
            </a:fld>
            <a:endParaRPr lang="fa-IR" smtClean="0"/>
          </a:p>
        </p:txBody>
      </p:sp>
    </p:spTree>
    <p:extLst>
      <p:ext uri="{BB962C8B-B14F-4D97-AF65-F5344CB8AC3E}">
        <p14:creationId xmlns:p14="http://schemas.microsoft.com/office/powerpoint/2010/main" val="325046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a:lstStyle/>
          <a:p>
            <a:endParaRPr lang="fa-IR" smtClean="0"/>
          </a:p>
        </p:txBody>
      </p:sp>
      <p:sp>
        <p:nvSpPr>
          <p:cNvPr id="124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BB2887-FB0B-4A3D-87AA-8B0965F6A267}" type="slidenum">
              <a:rPr lang="fa-IR" smtClean="0"/>
              <a:pPr/>
              <a:t>27</a:t>
            </a:fld>
            <a:endParaRPr lang="fa-IR" smtClean="0"/>
          </a:p>
        </p:txBody>
      </p:sp>
    </p:spTree>
    <p:extLst>
      <p:ext uri="{BB962C8B-B14F-4D97-AF65-F5344CB8AC3E}">
        <p14:creationId xmlns:p14="http://schemas.microsoft.com/office/powerpoint/2010/main" val="3842309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60C5409-C609-4FA4-9E34-A80A0FEF6E44}" type="slidenum">
              <a:rPr lang="en-US" smtClean="0">
                <a:latin typeface="Arial" pitchFamily="34" charset="0"/>
              </a:rPr>
              <a:pPr/>
              <a:t>31</a:t>
            </a:fld>
            <a:endParaRPr lang="en-US" smtClean="0">
              <a:latin typeface="Arial" pitchFamily="34" charset="0"/>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8004" name="Rectangle 3"/>
          <p:cNvSpPr>
            <a:spLocks noGrp="1" noChangeArrowheads="1"/>
          </p:cNvSpPr>
          <p:nvPr>
            <p:ph type="body" idx="1"/>
          </p:nvPr>
        </p:nvSpPr>
        <p:spPr bwMode="auto">
          <a:noFill/>
        </p:spPr>
        <p:txBody>
          <a:bodyPr/>
          <a:lstStyle/>
          <a:p>
            <a:pPr eaLnBrk="1" hangingPunct="1"/>
            <a:r>
              <a:rPr lang="en-GB" sz="1400" b="1" smtClean="0">
                <a:latin typeface="Arial" pitchFamily="34" charset="0"/>
                <a:cs typeface="Arial" pitchFamily="34" charset="0"/>
              </a:rPr>
              <a:t>Direct Handling</a:t>
            </a:r>
          </a:p>
          <a:p>
            <a:pPr lvl="1" eaLnBrk="1" hangingPunct="1"/>
            <a:r>
              <a:rPr lang="en-GB" smtClean="0">
                <a:latin typeface="Arial" pitchFamily="34" charset="0"/>
                <a:cs typeface="Arial" pitchFamily="34" charset="0"/>
              </a:rPr>
              <a:t>Bare hands holding a cloth soaked in cleaning fluid</a:t>
            </a:r>
          </a:p>
          <a:p>
            <a:pPr eaLnBrk="1" hangingPunct="1"/>
            <a:r>
              <a:rPr lang="en-GB" sz="1400" b="1" smtClean="0">
                <a:latin typeface="Arial" pitchFamily="34" charset="0"/>
                <a:cs typeface="Arial" pitchFamily="34" charset="0"/>
              </a:rPr>
              <a:t>Immersion</a:t>
            </a:r>
          </a:p>
          <a:p>
            <a:pPr lvl="1" eaLnBrk="1" hangingPunct="1"/>
            <a:r>
              <a:rPr lang="en-GB" smtClean="0">
                <a:latin typeface="Arial" pitchFamily="34" charset="0"/>
                <a:cs typeface="Arial" pitchFamily="34" charset="0"/>
              </a:rPr>
              <a:t>Bare hands in a bucket of soapy water</a:t>
            </a:r>
          </a:p>
          <a:p>
            <a:pPr eaLnBrk="1" hangingPunct="1"/>
            <a:r>
              <a:rPr lang="en-GB" sz="1400" b="1" smtClean="0">
                <a:latin typeface="Arial" pitchFamily="34" charset="0"/>
                <a:cs typeface="Arial" pitchFamily="34" charset="0"/>
              </a:rPr>
              <a:t>Contaminated surfaces</a:t>
            </a:r>
          </a:p>
          <a:p>
            <a:pPr lvl="1" eaLnBrk="1" hangingPunct="1"/>
            <a:r>
              <a:rPr lang="en-GB" smtClean="0">
                <a:latin typeface="Arial" pitchFamily="34" charset="0"/>
                <a:cs typeface="Arial" pitchFamily="34" charset="0"/>
              </a:rPr>
              <a:t>Spilt cleaning chemical on a surface or the outside of a bottle </a:t>
            </a:r>
          </a:p>
          <a:p>
            <a:pPr eaLnBrk="1" hangingPunct="1"/>
            <a:r>
              <a:rPr lang="en-GB" sz="1400" b="1" smtClean="0">
                <a:latin typeface="Arial" pitchFamily="34" charset="0"/>
                <a:cs typeface="Arial" pitchFamily="34" charset="0"/>
              </a:rPr>
              <a:t>Splashing 	</a:t>
            </a:r>
          </a:p>
          <a:p>
            <a:pPr lvl="1" eaLnBrk="1" hangingPunct="1"/>
            <a:r>
              <a:rPr lang="en-GB" smtClean="0">
                <a:latin typeface="Arial" pitchFamily="34" charset="0"/>
                <a:cs typeface="Arial" pitchFamily="34" charset="0"/>
              </a:rPr>
              <a:t>Whilst diluting concentrated cleaning chemicals</a:t>
            </a:r>
          </a:p>
          <a:p>
            <a:pPr eaLnBrk="1" hangingPunct="1"/>
            <a:r>
              <a:rPr lang="en-GB" sz="1400" b="1" smtClean="0">
                <a:latin typeface="Arial" pitchFamily="34" charset="0"/>
                <a:cs typeface="Arial" pitchFamily="34" charset="0"/>
              </a:rPr>
              <a:t>Depositing</a:t>
            </a:r>
          </a:p>
          <a:p>
            <a:pPr lvl="1" eaLnBrk="1" hangingPunct="1"/>
            <a:r>
              <a:rPr lang="en-GB" smtClean="0">
                <a:latin typeface="Arial" pitchFamily="34" charset="0"/>
                <a:cs typeface="Arial" pitchFamily="34" charset="0"/>
              </a:rPr>
              <a:t>Spraying polish, that then deposits on to your skin</a:t>
            </a:r>
          </a:p>
          <a:p>
            <a:pPr eaLnBrk="1" hangingPunct="1"/>
            <a:endParaRPr lang="en-GB" smtClean="0">
              <a:latin typeface="Arial" pitchFamily="34" charset="0"/>
              <a:cs typeface="Arial" pitchFamily="34" charset="0"/>
            </a:endParaRPr>
          </a:p>
          <a:p>
            <a:pPr eaLnBrk="1" hangingPunct="1"/>
            <a:endParaRPr lang="en-GB" smtClean="0">
              <a:latin typeface="Arial" pitchFamily="34" charset="0"/>
              <a:cs typeface="Arial" pitchFamily="34" charset="0"/>
            </a:endParaRPr>
          </a:p>
        </p:txBody>
      </p:sp>
    </p:spTree>
    <p:extLst>
      <p:ext uri="{BB962C8B-B14F-4D97-AF65-F5344CB8AC3E}">
        <p14:creationId xmlns:p14="http://schemas.microsoft.com/office/powerpoint/2010/main" val="3654613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a:lstStyle/>
          <a:p>
            <a:endParaRPr lang="fa-IR" smtClean="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64B4D6-F2F2-46E1-9566-6ACAD09F257E}" type="slidenum">
              <a:rPr lang="fa-IR" smtClean="0"/>
              <a:pPr/>
              <a:t>32</a:t>
            </a:fld>
            <a:endParaRPr lang="fa-IR" smtClean="0"/>
          </a:p>
        </p:txBody>
      </p:sp>
    </p:spTree>
    <p:extLst>
      <p:ext uri="{BB962C8B-B14F-4D97-AF65-F5344CB8AC3E}">
        <p14:creationId xmlns:p14="http://schemas.microsoft.com/office/powerpoint/2010/main" val="667172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a:lstStyle/>
          <a:p>
            <a:pPr eaLnBrk="1" hangingPunct="1">
              <a:spcBef>
                <a:spcPct val="0"/>
              </a:spcBef>
            </a:pPr>
            <a:endParaRPr lang="fa-IR"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9E80768-A4B7-4E1C-B668-89D17C574B6B}" type="slidenum">
              <a:rPr lang="fa-IR" smtClean="0"/>
              <a:pPr/>
              <a:t>36</a:t>
            </a:fld>
            <a:endParaRPr lang="fa-IR" smtClean="0"/>
          </a:p>
        </p:txBody>
      </p:sp>
    </p:spTree>
    <p:extLst>
      <p:ext uri="{BB962C8B-B14F-4D97-AF65-F5344CB8AC3E}">
        <p14:creationId xmlns:p14="http://schemas.microsoft.com/office/powerpoint/2010/main" val="546531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a:lstStyle/>
          <a:p>
            <a:endParaRPr lang="fa-IR"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95641F0-40F7-41A9-ADDB-21145D7D98AA}" type="slidenum">
              <a:rPr lang="fa-IR" smtClean="0"/>
              <a:pPr/>
              <a:t>37</a:t>
            </a:fld>
            <a:endParaRPr lang="fa-IR" smtClean="0"/>
          </a:p>
        </p:txBody>
      </p:sp>
    </p:spTree>
    <p:extLst>
      <p:ext uri="{BB962C8B-B14F-4D97-AF65-F5344CB8AC3E}">
        <p14:creationId xmlns:p14="http://schemas.microsoft.com/office/powerpoint/2010/main" val="3635229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a:lstStyle/>
          <a:p>
            <a:endParaRPr lang="fa-IR" smtClean="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43E941-724A-45AF-A47B-7C8DE606F6CD}" type="slidenum">
              <a:rPr lang="fa-IR" smtClean="0"/>
              <a:pPr/>
              <a:t>38</a:t>
            </a:fld>
            <a:endParaRPr lang="fa-IR" smtClean="0"/>
          </a:p>
        </p:txBody>
      </p:sp>
    </p:spTree>
    <p:extLst>
      <p:ext uri="{BB962C8B-B14F-4D97-AF65-F5344CB8AC3E}">
        <p14:creationId xmlns:p14="http://schemas.microsoft.com/office/powerpoint/2010/main" val="27510198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สไลด์ชื่อเรื่อง">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th-TH" smtClean="0"/>
              <a:t>คลิกเพื่อแก้ไขสไตล์ชื่อเรื่องต้นแบบ</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smtClean="0"/>
              <a:t>คลิกเพื่อแก้ไขสไตล์ชื่อเรื่องรองต้นแบบ</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12/17/2018</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รูปภาพพาโนรามา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th-TH" smtClean="0"/>
              <a:t>คลิกเพื่อแก้ไขสไตล์ชื่อเรื่องต้นแบบ</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h-TH" smtClean="0"/>
              <a:t>คลิกไอคอนเพื่อเพิ่มรูปภาพ</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คลิกเพื่อแก้ไขสไตล์ของข้อความต้นแบบ</a:t>
            </a:r>
          </a:p>
        </p:txBody>
      </p:sp>
      <p:sp>
        <p:nvSpPr>
          <p:cNvPr id="5" name="Date Placeholder 4"/>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ชื่อและคำอธิบาย">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th-TH" smtClean="0"/>
              <a:t>คลิกเพื่อแก้ไขสไตล์ชื่อเรื่องต้นแบบ</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smtClean="0"/>
              <a:t>คลิกเพื่อแก้ไขสไตล์ของข้อความต้นแบบ</a:t>
            </a:r>
          </a:p>
        </p:txBody>
      </p:sp>
      <p:sp>
        <p:nvSpPr>
          <p:cNvPr id="4" name="Date Placeholder 3"/>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คำอ้างอิงพร้อมคำอธิบาย">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th-TH" smtClean="0"/>
              <a:t>คลิกเพื่อแก้ไขสไตล์ชื่อเรื่องต้นแบบ</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h-TH" smtClean="0"/>
              <a:t>คลิกเพื่อแก้ไขสไตล์ของข้อความต้นแบบ</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smtClean="0"/>
              <a:t>คลิกเพื่อแก้ไขสไตล์ของข้อความต้นแบบ</a:t>
            </a:r>
          </a:p>
        </p:txBody>
      </p:sp>
      <p:sp>
        <p:nvSpPr>
          <p:cNvPr id="4" name="Date Placeholder 3"/>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นามบัตร">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th-TH" smtClean="0"/>
              <a:t>คลิกเพื่อแก้ไขสไตล์ชื่อเรื่องต้นแบบ</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smtClean="0"/>
              <a:t>คลิกเพื่อแก้ไขสไตล์ของข้อความต้นแบบ</a:t>
            </a:r>
          </a:p>
        </p:txBody>
      </p:sp>
      <p:sp>
        <p:nvSpPr>
          <p:cNvPr id="4" name="Date Placeholder 3"/>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นามบัตรอ้างอิง">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th-TH" smtClean="0"/>
              <a:t>คลิกเพื่อแก้ไขสไตล์ชื่อเรื่องต้นแบบ</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smtClean="0"/>
              <a:t>คลิกเพื่อแก้ไขสไตล์ของข้อความต้นแบบ</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smtClean="0"/>
              <a:t>คลิกเพื่อแก้ไขสไตล์ของข้อความต้นแบบ</a:t>
            </a:r>
          </a:p>
        </p:txBody>
      </p:sp>
      <p:sp>
        <p:nvSpPr>
          <p:cNvPr id="4" name="Date Placeholder 3"/>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จริง หรือ เท็จ">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th-TH" smtClean="0"/>
              <a:t>คลิกเพื่อแก้ไขสไตล์ชื่อเรื่องต้นแบบ</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smtClean="0"/>
              <a:t>คลิกเพื่อแก้ไขสไตล์ของข้อความต้นแบบ</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smtClean="0"/>
              <a:t>คลิกเพื่อแก้ไขสไตล์ของข้อความต้นแบบ</a:t>
            </a:r>
          </a:p>
        </p:txBody>
      </p:sp>
      <p:sp>
        <p:nvSpPr>
          <p:cNvPr id="4" name="Date Placeholder 3"/>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th-TH" smtClean="0"/>
              <a:t>คลิกเพื่อแก้ไขสไตล์ชื่อเรื่องต้นแบบ</a:t>
            </a:r>
            <a:endParaRPr lang="en-US" dirty="0"/>
          </a:p>
        </p:txBody>
      </p:sp>
      <p:sp>
        <p:nvSpPr>
          <p:cNvPr id="3" name="Vertical Text Placeholder 2"/>
          <p:cNvSpPr>
            <a:spLocks noGrp="1"/>
          </p:cNvSpPr>
          <p:nvPr>
            <p:ph type="body" orient="vert" idx="1"/>
          </p:nvPr>
        </p:nvSpPr>
        <p:spPr/>
        <p:txBody>
          <a:bodyPr vert="eaVert" anchor="t"/>
          <a:lstStyle/>
          <a:p>
            <a:pPr lvl="0"/>
            <a:r>
              <a:rPr lang="th-TH" smtClean="0"/>
              <a:t>คลิกเพื่อแก้ไขสไตล์ของข้อความต้นแบบ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th-TH" smtClean="0"/>
              <a:t>คลิกเพื่อแก้ไขสไตล์ชื่อเรื่องต้นแบบ</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th-TH" smtClean="0"/>
              <a:t>คลิกเพื่อแก้ไขสไตล์ของข้อความต้นแบบ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h-TH" smtClean="0"/>
              <a:t>คลิกเพื่อแก้ไขสไตล์ชื่อเรื่องต้นแบบ</a:t>
            </a:r>
            <a:endParaRPr lang="en-US" dirty="0"/>
          </a:p>
        </p:txBody>
      </p:sp>
      <p:sp>
        <p:nvSpPr>
          <p:cNvPr id="3" name="Content Placeholder 2"/>
          <p:cNvSpPr>
            <a:spLocks noGrp="1"/>
          </p:cNvSpPr>
          <p:nvPr>
            <p:ph idx="1"/>
          </p:nvPr>
        </p:nvSpPr>
        <p:spPr/>
        <p:txBody>
          <a:bodyPr/>
          <a:lstStyle/>
          <a:p>
            <a:pPr lvl="0"/>
            <a:r>
              <a:rPr lang="th-TH" smtClean="0"/>
              <a:t>คลิกเพื่อแก้ไขสไตล์ของข้อความต้นแบบ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th-TH" smtClean="0"/>
              <a:t>คลิกเพื่อแก้ไขสไตล์ชื่อเรื่องต้นแบบ</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smtClean="0"/>
              <a:t>คลิกเพื่อแก้ไขสไตล์ของข้อความต้นแบบ</a:t>
            </a:r>
          </a:p>
        </p:txBody>
      </p:sp>
      <p:sp>
        <p:nvSpPr>
          <p:cNvPr id="4" name="Date Placeholder 3"/>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h-TH" smtClean="0"/>
              <a:t>คลิกเพื่อแก้ไขสไตล์ชื่อเรื่องต้นแบบ</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th-TH" smtClean="0"/>
              <a:t>คลิกเพื่อแก้ไขสไตล์ของข้อความต้นแบบ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th-TH" smtClean="0"/>
              <a:t>คลิกเพื่อแก้ไขสไตล์ของข้อความต้นแบบ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12/17/2018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h-TH" smtClean="0"/>
              <a:t>คลิกเพื่อแก้ไขสไตล์ชื่อเรื่องต้นแบบ</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คลิกเพื่อแก้ไขสไตล์ของข้อความต้นแบบ</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th-TH" smtClean="0"/>
              <a:t>คลิกเพื่อแก้ไขสไตล์ของข้อความต้นแบบ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คลิกเพื่อแก้ไขสไตล์ของข้อความต้นแบบ</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th-TH" smtClean="0"/>
              <a:t>คลิกเพื่อแก้ไขสไตล์ของข้อความต้นแบบ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smtClean="0"/>
              <a:t>คลิกเพื่อแก้ไขสไตล์ชื่อเรื่องต้นแบบ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th-TH" smtClean="0"/>
              <a:t>คลิกเพื่อแก้ไขสไตล์ชื่อเรื่องต้นแบบ</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th-TH" smtClean="0"/>
              <a:t>คลิกเพื่อแก้ไขสไตล์ของข้อความต้นแบบ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คลิกเพื่อแก้ไขสไตล์ของข้อความต้นแบบ</a:t>
            </a:r>
          </a:p>
        </p:txBody>
      </p:sp>
      <p:sp>
        <p:nvSpPr>
          <p:cNvPr id="5" name="Date Placeholder 4"/>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th-TH" smtClean="0"/>
              <a:t>คลิกเพื่อแก้ไขสไตล์ชื่อเรื่องต้นแบบ</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h-TH" smtClean="0"/>
              <a:t>คลิกไอคอนเพื่อเพิ่มรูปภาพ</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คลิกเพื่อแก้ไขสไตล์ของข้อความต้นแบบ</a:t>
            </a:r>
          </a:p>
        </p:txBody>
      </p:sp>
      <p:sp>
        <p:nvSpPr>
          <p:cNvPr id="5" name="Date Placeholder 4"/>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th-TH" smtClean="0"/>
              <a:t>คลิกเพื่อแก้ไขสไตล์ชื่อเรื่องต้นแบบ</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th-TH" smtClean="0"/>
              <a:t>คลิกเพื่อแก้ไขสไตล์ของข้อความต้นแบบ</a:t>
            </a:r>
          </a:p>
          <a:p>
            <a:pPr lvl="1"/>
            <a:r>
              <a:rPr lang="th-TH" smtClean="0"/>
              <a:t>ระดับที่สอง</a:t>
            </a:r>
          </a:p>
          <a:p>
            <a:pPr lvl="2"/>
            <a:r>
              <a:rPr lang="th-TH" smtClean="0"/>
              <a:t>ระดับที่สาม</a:t>
            </a:r>
          </a:p>
          <a:p>
            <a:pPr lvl="3"/>
            <a:r>
              <a:rPr lang="th-TH" smtClean="0"/>
              <a:t>ระดับที่สี่</a:t>
            </a:r>
          </a:p>
          <a:p>
            <a:pPr lvl="4"/>
            <a:r>
              <a:rPr lang="th-TH" smtClean="0"/>
              <a:t>ระดับที่ห้า</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12/17/2018</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12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xml"/><Relationship Id="rId5" Type="http://schemas.openxmlformats.org/officeDocument/2006/relationships/image" Target="../media/image88.jpeg"/><Relationship Id="rId4" Type="http://schemas.openxmlformats.org/officeDocument/2006/relationships/image" Target="../media/image87.jpeg"/></Relationships>
</file>

<file path=ppt/slides/_rels/slide1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1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7.wmf"/><Relationship Id="rId5" Type="http://schemas.openxmlformats.org/officeDocument/2006/relationships/oleObject" Target="../embeddings/oleObject2.bin"/><Relationship Id="rId4" Type="http://schemas.openxmlformats.org/officeDocument/2006/relationships/image" Target="../media/image96.wmf"/></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6.xml"/><Relationship Id="rId5" Type="http://schemas.openxmlformats.org/officeDocument/2006/relationships/image" Target="../media/image102.jpeg"/><Relationship Id="rId4" Type="http://schemas.openxmlformats.org/officeDocument/2006/relationships/image" Target="../media/image101.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NULL"/><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7.jpeg"/><Relationship Id="rId2" Type="http://schemas.openxmlformats.org/officeDocument/2006/relationships/hyperlink" Target="http://dermnetnz.org/common/image.php?path=/hair-nails-sweat/img/olysis1.jpg" TargetMode="External"/><Relationship Id="rId1" Type="http://schemas.openxmlformats.org/officeDocument/2006/relationships/slideLayout" Target="../slideLayouts/slideLayout2.xml"/><Relationship Id="rId6" Type="http://schemas.openxmlformats.org/officeDocument/2006/relationships/hyperlink" Target="http://dermnetnz.org/common/image.php?path=/hair-nails-sweat/img/olysis6.jpg" TargetMode="External"/><Relationship Id="rId5" Type="http://schemas.openxmlformats.org/officeDocument/2006/relationships/image" Target="../media/image36.jpeg"/><Relationship Id="rId4" Type="http://schemas.openxmlformats.org/officeDocument/2006/relationships/hyperlink" Target="http://dermnetnz.org/common/image.php?path=/hair-nails-sweat/img/s/olysis8.jpg"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dermnetnz.org/common/image.php?path=/fungal/img/paron4.jpg"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5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ctrTitle"/>
          </p:nvPr>
        </p:nvSpPr>
        <p:spPr/>
        <p:txBody>
          <a:bodyPr/>
          <a:lstStyle/>
          <a:p>
            <a:r>
              <a:rPr lang="th-TH" dirty="0" smtClean="0"/>
              <a:t>ความสำคัญของงานอาชีวอนามัยและความปลอดภัย</a:t>
            </a:r>
            <a:endParaRPr lang="th-TH" dirty="0"/>
          </a:p>
        </p:txBody>
      </p:sp>
      <p:sp>
        <p:nvSpPr>
          <p:cNvPr id="3" name="ชื่อเรื่องรอง 2"/>
          <p:cNvSpPr>
            <a:spLocks noGrp="1"/>
          </p:cNvSpPr>
          <p:nvPr>
            <p:ph type="subTitle" idx="1"/>
          </p:nvPr>
        </p:nvSpPr>
        <p:spPr/>
        <p:txBody>
          <a:bodyPr>
            <a:normAutofit fontScale="77500" lnSpcReduction="20000"/>
          </a:bodyPr>
          <a:lstStyle/>
          <a:p>
            <a:r>
              <a:rPr lang="th-TH" dirty="0" err="1" smtClean="0"/>
              <a:t>พญ</a:t>
            </a:r>
            <a:r>
              <a:rPr lang="th-TH" dirty="0" smtClean="0"/>
              <a:t>. อรพรรณ   ชัยมณี</a:t>
            </a:r>
          </a:p>
          <a:p>
            <a:r>
              <a:rPr lang="th-TH" dirty="0" smtClean="0"/>
              <a:t>แพทย์อา</a:t>
            </a:r>
            <a:r>
              <a:rPr lang="th-TH" dirty="0" err="1" smtClean="0"/>
              <a:t>ชีว</a:t>
            </a:r>
            <a:r>
              <a:rPr lang="th-TH" dirty="0" smtClean="0"/>
              <a:t>เวชศาสตร์</a:t>
            </a:r>
          </a:p>
          <a:p>
            <a:r>
              <a:rPr lang="th-TH" dirty="0" smtClean="0"/>
              <a:t>กลุ่มศูนย์เฉพาะทางด้านอา</a:t>
            </a:r>
            <a:r>
              <a:rPr lang="th-TH" dirty="0" err="1" smtClean="0"/>
              <a:t>ชีว</a:t>
            </a:r>
            <a:r>
              <a:rPr lang="th-TH" dirty="0" smtClean="0"/>
              <a:t>เวชศาสตร์และเวชศาสตร์สิ่งแวดล้อม</a:t>
            </a:r>
          </a:p>
          <a:p>
            <a:r>
              <a:rPr lang="th-TH" dirty="0" smtClean="0"/>
              <a:t>โรงพยาบาลนพรัต</a:t>
            </a:r>
            <a:r>
              <a:rPr lang="th-TH" dirty="0" err="1" smtClean="0"/>
              <a:t>นราช</a:t>
            </a:r>
            <a:r>
              <a:rPr lang="th-TH" dirty="0" smtClean="0"/>
              <a:t>ธานี</a:t>
            </a:r>
            <a:endParaRPr lang="th-TH" dirty="0"/>
          </a:p>
        </p:txBody>
      </p:sp>
    </p:spTree>
    <p:extLst>
      <p:ext uri="{BB962C8B-B14F-4D97-AF65-F5344CB8AC3E}">
        <p14:creationId xmlns:p14="http://schemas.microsoft.com/office/powerpoint/2010/main" val="1725296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th-TH" dirty="0" smtClean="0"/>
              <a:t>โรคเกี่ยวเนื่องจากการทำงาน</a:t>
            </a:r>
            <a:endParaRPr lang="en-US" dirty="0" smtClean="0"/>
          </a:p>
        </p:txBody>
      </p:sp>
      <p:sp>
        <p:nvSpPr>
          <p:cNvPr id="11267" name="Content Placeholder 2"/>
          <p:cNvSpPr>
            <a:spLocks noGrp="1"/>
          </p:cNvSpPr>
          <p:nvPr>
            <p:ph idx="1"/>
          </p:nvPr>
        </p:nvSpPr>
        <p:spPr/>
        <p:txBody>
          <a:bodyPr/>
          <a:lstStyle/>
          <a:p>
            <a:pPr eaLnBrk="1" hangingPunct="1"/>
            <a:r>
              <a:rPr lang="th-TH" dirty="0" smtClean="0"/>
              <a:t>ไม่ได้เกิดจากงานโดยตรง แต่การทำงานทำให้โรค</a:t>
            </a:r>
            <a:r>
              <a:rPr lang="th-TH" dirty="0" err="1" smtClean="0"/>
              <a:t>เป็นมาก</a:t>
            </a:r>
            <a:r>
              <a:rPr lang="th-TH" dirty="0" smtClean="0"/>
              <a:t>ขึ้น</a:t>
            </a:r>
            <a:endParaRPr lang="en-US" dirty="0" smtClean="0"/>
          </a:p>
          <a:p>
            <a:pPr eaLnBrk="1" hangingPunct="1"/>
            <a:r>
              <a:rPr lang="en-US" dirty="0" smtClean="0"/>
              <a:t>WHO : </a:t>
            </a:r>
            <a:r>
              <a:rPr lang="th-TH" dirty="0" smtClean="0"/>
              <a:t>โรคที่เกิดจากหลายปัจจัย โดยปัจจัยคุกคามในสถานที่ทำงานก็เป็นปัจจัยหนึ่งที่ทำให้เกิดโรคนี้ แต่ก็ไม่เสมอไปในทุกราย เช่น </a:t>
            </a:r>
            <a:endParaRPr lang="en-US" dirty="0" smtClean="0"/>
          </a:p>
          <a:p>
            <a:pPr lvl="2" eaLnBrk="1" hangingPunct="1"/>
            <a:r>
              <a:rPr lang="th-TH" dirty="0" smtClean="0"/>
              <a:t>ปวดหลัง</a:t>
            </a:r>
            <a:endParaRPr lang="en-US" dirty="0" smtClean="0"/>
          </a:p>
          <a:p>
            <a:pPr lvl="2" eaLnBrk="1" hangingPunct="1"/>
            <a:r>
              <a:rPr lang="th-TH" dirty="0" smtClean="0"/>
              <a:t>ความดันโลหิตสูง</a:t>
            </a:r>
            <a:endParaRPr lang="en-US" dirty="0" smtClean="0"/>
          </a:p>
        </p:txBody>
      </p:sp>
    </p:spTree>
    <p:extLst>
      <p:ext uri="{BB962C8B-B14F-4D97-AF65-F5344CB8AC3E}">
        <p14:creationId xmlns:p14="http://schemas.microsoft.com/office/powerpoint/2010/main" val="176700966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extLst/>
        </p:spPr>
        <p:txBody>
          <a:bodyPr>
            <a:normAutofit/>
          </a:bodyPr>
          <a:lstStyle/>
          <a:p>
            <a:pPr>
              <a:defRPr/>
            </a:pPr>
            <a:r>
              <a:rPr lang="th-TH" dirty="0" smtClean="0">
                <a:solidFill>
                  <a:schemeClr val="tx2">
                    <a:satMod val="130000"/>
                  </a:schemeClr>
                </a:solidFill>
              </a:rPr>
              <a:t>โรคปวดหลังส่วนล่าง</a:t>
            </a:r>
            <a:br>
              <a:rPr lang="th-TH" dirty="0" smtClean="0">
                <a:solidFill>
                  <a:schemeClr val="tx2">
                    <a:satMod val="130000"/>
                  </a:schemeClr>
                </a:solidFill>
              </a:rPr>
            </a:br>
            <a:r>
              <a:rPr lang="en-US" dirty="0" smtClean="0">
                <a:solidFill>
                  <a:schemeClr val="tx2">
                    <a:satMod val="130000"/>
                  </a:schemeClr>
                </a:solidFill>
              </a:rPr>
              <a:t>(Low Back Pain)</a:t>
            </a:r>
          </a:p>
        </p:txBody>
      </p:sp>
    </p:spTree>
    <p:extLst>
      <p:ext uri="{BB962C8B-B14F-4D97-AF65-F5344CB8AC3E}">
        <p14:creationId xmlns:p14="http://schemas.microsoft.com/office/powerpoint/2010/main" val="64116001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4"/>
          <p:cNvSpPr>
            <a:spLocks noGrp="1"/>
          </p:cNvSpPr>
          <p:nvPr>
            <p:ph type="title"/>
          </p:nvPr>
        </p:nvSpPr>
        <p:spPr/>
        <p:txBody>
          <a:bodyPr>
            <a:normAutofit/>
          </a:bodyPr>
          <a:lstStyle/>
          <a:p>
            <a:pPr>
              <a:defRPr/>
            </a:pPr>
            <a:r>
              <a:rPr lang="th-TH" dirty="0" smtClean="0">
                <a:solidFill>
                  <a:schemeClr val="tx2">
                    <a:satMod val="130000"/>
                  </a:schemeClr>
                </a:solidFill>
              </a:rPr>
              <a:t>โรคปวดหลังส่วนล่าง</a:t>
            </a:r>
            <a:endParaRPr lang="en-US" dirty="0" smtClean="0">
              <a:solidFill>
                <a:schemeClr val="tx2">
                  <a:satMod val="130000"/>
                </a:schemeClr>
              </a:solidFill>
            </a:endParaRPr>
          </a:p>
        </p:txBody>
      </p:sp>
      <p:sp>
        <p:nvSpPr>
          <p:cNvPr id="46083" name="Content Placeholder 5"/>
          <p:cNvSpPr>
            <a:spLocks noGrp="1"/>
          </p:cNvSpPr>
          <p:nvPr>
            <p:ph idx="1"/>
          </p:nvPr>
        </p:nvSpPr>
        <p:spPr/>
        <p:txBody>
          <a:bodyPr/>
          <a:lstStyle/>
          <a:p>
            <a:pPr eaLnBrk="1" hangingPunct="1"/>
            <a:r>
              <a:rPr lang="th-TH" smtClean="0"/>
              <a:t>อาการปวดที่จำกัดอยู่เฉพาะหลังและบั้นเอวส่วนล่างและรวมถึงการปวดหลังร่วมกับอาการปวดขา</a:t>
            </a:r>
          </a:p>
          <a:p>
            <a:pPr eaLnBrk="1" hangingPunct="1"/>
            <a:r>
              <a:rPr lang="th-TH" smtClean="0"/>
              <a:t>พบได้บ่อยในคนวัยทำงาน</a:t>
            </a:r>
            <a:endParaRPr lang="en-US" smtClean="0"/>
          </a:p>
        </p:txBody>
      </p:sp>
    </p:spTree>
    <p:extLst>
      <p:ext uri="{BB962C8B-B14F-4D97-AF65-F5344CB8AC3E}">
        <p14:creationId xmlns:p14="http://schemas.microsoft.com/office/powerpoint/2010/main" val="2196747917"/>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normAutofit/>
          </a:bodyPr>
          <a:lstStyle/>
          <a:p>
            <a:pPr>
              <a:defRPr/>
            </a:pPr>
            <a:r>
              <a:rPr lang="th-TH" smtClean="0">
                <a:solidFill>
                  <a:schemeClr val="tx2">
                    <a:satMod val="130000"/>
                  </a:schemeClr>
                </a:solidFill>
              </a:rPr>
              <a:t>สาเหตุการปวดหลังจากการทำงาน</a:t>
            </a:r>
            <a:endParaRPr lang="en-US" smtClean="0">
              <a:solidFill>
                <a:schemeClr val="tx2">
                  <a:satMod val="130000"/>
                </a:schemeClr>
              </a:solidFill>
            </a:endParaRPr>
          </a:p>
        </p:txBody>
      </p:sp>
      <p:sp>
        <p:nvSpPr>
          <p:cNvPr id="47107" name="Content Placeholder 2"/>
          <p:cNvSpPr>
            <a:spLocks noGrp="1"/>
          </p:cNvSpPr>
          <p:nvPr>
            <p:ph idx="1"/>
          </p:nvPr>
        </p:nvSpPr>
        <p:spPr/>
        <p:txBody>
          <a:bodyPr/>
          <a:lstStyle/>
          <a:p>
            <a:pPr eaLnBrk="1" hangingPunct="1"/>
            <a:r>
              <a:rPr lang="th-TH" smtClean="0"/>
              <a:t>ยกของหนัก</a:t>
            </a:r>
          </a:p>
          <a:p>
            <a:pPr eaLnBrk="1" hangingPunct="1"/>
            <a:r>
              <a:rPr lang="th-TH" smtClean="0"/>
              <a:t>ก้มตัว บิดตัว </a:t>
            </a:r>
          </a:p>
          <a:p>
            <a:pPr eaLnBrk="1" hangingPunct="1"/>
            <a:r>
              <a:rPr lang="th-TH" smtClean="0"/>
              <a:t>นั่งนาน</a:t>
            </a:r>
          </a:p>
          <a:p>
            <a:pPr eaLnBrk="1" hangingPunct="1"/>
            <a:r>
              <a:rPr lang="th-TH" smtClean="0"/>
              <a:t>ความสั่นสะเทือน</a:t>
            </a:r>
          </a:p>
          <a:p>
            <a:pPr eaLnBrk="1" hangingPunct="1"/>
            <a:endParaRPr lang="en-US" smtClean="0"/>
          </a:p>
        </p:txBody>
      </p:sp>
    </p:spTree>
    <p:extLst>
      <p:ext uri="{BB962C8B-B14F-4D97-AF65-F5344CB8AC3E}">
        <p14:creationId xmlns:p14="http://schemas.microsoft.com/office/powerpoint/2010/main" val="340941091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normAutofit/>
          </a:bodyPr>
          <a:lstStyle/>
          <a:p>
            <a:pPr>
              <a:defRPr/>
            </a:pPr>
            <a:r>
              <a:rPr lang="th-TH" dirty="0" smtClean="0">
                <a:solidFill>
                  <a:schemeClr val="tx2">
                    <a:satMod val="130000"/>
                  </a:schemeClr>
                </a:solidFill>
              </a:rPr>
              <a:t>สาเหตุของการปวดหลัง</a:t>
            </a:r>
            <a:endParaRPr lang="en-US" dirty="0" smtClean="0">
              <a:solidFill>
                <a:schemeClr val="tx2">
                  <a:satMod val="130000"/>
                </a:schemeClr>
              </a:solidFill>
            </a:endParaRPr>
          </a:p>
        </p:txBody>
      </p:sp>
      <p:sp>
        <p:nvSpPr>
          <p:cNvPr id="48131" name="Content Placeholder 2"/>
          <p:cNvSpPr>
            <a:spLocks noGrp="1"/>
          </p:cNvSpPr>
          <p:nvPr>
            <p:ph idx="1"/>
          </p:nvPr>
        </p:nvSpPr>
        <p:spPr/>
        <p:txBody>
          <a:bodyPr/>
          <a:lstStyle/>
          <a:p>
            <a:pPr eaLnBrk="1" hangingPunct="1"/>
            <a:r>
              <a:rPr lang="th-TH" smtClean="0"/>
              <a:t>จากอิริยาบถหรือท่าที่ไม่ถูกต้อง</a:t>
            </a:r>
          </a:p>
          <a:p>
            <a:pPr lvl="1" eaLnBrk="1" hangingPunct="1"/>
            <a:r>
              <a:rPr lang="th-TH" b="1" smtClean="0"/>
              <a:t>การนั่ง</a:t>
            </a:r>
            <a:r>
              <a:rPr lang="th-TH" smtClean="0"/>
              <a:t>      นั่งหลังค่อมอยู่นาน </a:t>
            </a:r>
          </a:p>
          <a:p>
            <a:pPr lvl="1" eaLnBrk="1" hangingPunct="1"/>
            <a:r>
              <a:rPr lang="th-TH" b="1" smtClean="0"/>
              <a:t>การยืน</a:t>
            </a:r>
            <a:r>
              <a:rPr lang="th-TH" smtClean="0"/>
              <a:t>      ยืนก้มลำตัว ทำงานบ่อย ๆ</a:t>
            </a:r>
          </a:p>
          <a:p>
            <a:pPr lvl="1" eaLnBrk="1" hangingPunct="1"/>
            <a:r>
              <a:rPr lang="th-TH" b="1" smtClean="0"/>
              <a:t>การนอน</a:t>
            </a:r>
            <a:r>
              <a:rPr lang="th-TH" smtClean="0"/>
              <a:t>    นอนบนฟูกที่อ่อนนุ่มหรือนอนบนเก้าอี้ผ้าใบ</a:t>
            </a:r>
          </a:p>
          <a:p>
            <a:pPr lvl="1" eaLnBrk="1" hangingPunct="1"/>
            <a:r>
              <a:rPr lang="th-TH" b="1" smtClean="0"/>
              <a:t>คนอ้วน</a:t>
            </a:r>
            <a:r>
              <a:rPr lang="th-TH" smtClean="0"/>
              <a:t>     พุงยื่นทำให้หลังแอ่นมากขึ้น                    </a:t>
            </a:r>
          </a:p>
          <a:p>
            <a:pPr eaLnBrk="1" hangingPunct="1">
              <a:buFont typeface="Wingdings 3" panose="05040102010807070707" pitchFamily="18" charset="2"/>
              <a:buNone/>
            </a:pPr>
            <a:endParaRPr lang="th-TH" smtClean="0"/>
          </a:p>
          <a:p>
            <a:pPr eaLnBrk="1" hangingPunct="1">
              <a:buFont typeface="Wingdings 3" panose="05040102010807070707" pitchFamily="18" charset="2"/>
              <a:buNone/>
            </a:pPr>
            <a:endParaRPr lang="th-TH" smtClean="0"/>
          </a:p>
          <a:p>
            <a:pPr eaLnBrk="1" hangingPunct="1">
              <a:buFont typeface="Wingdings 3" panose="05040102010807070707" pitchFamily="18" charset="2"/>
              <a:buNone/>
            </a:pPr>
            <a:endParaRPr lang="en-US" smtClean="0"/>
          </a:p>
        </p:txBody>
      </p:sp>
    </p:spTree>
    <p:extLst>
      <p:ext uri="{BB962C8B-B14F-4D97-AF65-F5344CB8AC3E}">
        <p14:creationId xmlns:p14="http://schemas.microsoft.com/office/powerpoint/2010/main" val="384187734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type="title"/>
          </p:nvPr>
        </p:nvSpPr>
        <p:spPr/>
        <p:txBody>
          <a:bodyPr/>
          <a:lstStyle/>
          <a:p>
            <a:pPr eaLnBrk="1" hangingPunct="1"/>
            <a:r>
              <a:rPr lang="th-TH" smtClean="0"/>
              <a:t>โรคกระดูกและกล้ามเนื้อจากการยกของ</a:t>
            </a:r>
          </a:p>
        </p:txBody>
      </p:sp>
      <p:sp>
        <p:nvSpPr>
          <p:cNvPr id="49155" name="Rectangle 3"/>
          <p:cNvSpPr>
            <a:spLocks noGrp="1"/>
          </p:cNvSpPr>
          <p:nvPr>
            <p:ph idx="1"/>
          </p:nvPr>
        </p:nvSpPr>
        <p:spPr/>
        <p:txBody>
          <a:bodyPr/>
          <a:lstStyle/>
          <a:p>
            <a:pPr eaLnBrk="1" hangingPunct="1"/>
            <a:r>
              <a:rPr lang="th-TH" smtClean="0"/>
              <a:t>ปวดหลังทั้งส่วนบนและส่วนล่าง</a:t>
            </a:r>
          </a:p>
          <a:p>
            <a:pPr eaLnBrk="1" hangingPunct="1"/>
            <a:r>
              <a:rPr lang="th-TH" smtClean="0"/>
              <a:t>ปวดไหล่</a:t>
            </a:r>
          </a:p>
          <a:p>
            <a:pPr eaLnBrk="1" hangingPunct="1"/>
            <a:r>
              <a:rPr lang="th-TH" smtClean="0"/>
              <a:t>ปวดท้องน้อย</a:t>
            </a:r>
          </a:p>
          <a:p>
            <a:pPr eaLnBrk="1" hangingPunct="1"/>
            <a:r>
              <a:rPr lang="th-TH" smtClean="0"/>
              <a:t>ปวดสะโพก</a:t>
            </a:r>
          </a:p>
          <a:p>
            <a:pPr eaLnBrk="1" hangingPunct="1"/>
            <a:r>
              <a:rPr lang="th-TH" smtClean="0"/>
              <a:t>ปวดเข่า</a:t>
            </a:r>
          </a:p>
          <a:p>
            <a:pPr eaLnBrk="1" hangingPunct="1"/>
            <a:r>
              <a:rPr lang="th-TH" smtClean="0"/>
              <a:t>ปวดข้อเท้า</a:t>
            </a:r>
          </a:p>
          <a:p>
            <a:pPr eaLnBrk="1" hangingPunct="1"/>
            <a:endParaRPr lang="th-TH" smtClean="0"/>
          </a:p>
          <a:p>
            <a:pPr eaLnBrk="1" hangingPunct="1"/>
            <a:endParaRPr lang="th-TH" smtClean="0"/>
          </a:p>
        </p:txBody>
      </p:sp>
    </p:spTree>
    <p:extLst>
      <p:ext uri="{BB962C8B-B14F-4D97-AF65-F5344CB8AC3E}">
        <p14:creationId xmlns:p14="http://schemas.microsoft.com/office/powerpoint/2010/main" val="159906806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ผลการค้นหารูปภาพสำหรับ pneumatic li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107" y="2564432"/>
            <a:ext cx="4110037"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4" descr="ผลการค้นหารูปภาพสำหรับ vacuum li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7626" y="1385186"/>
            <a:ext cx="3606800"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สี่เหลี่ยมผืนผ้า 5"/>
          <p:cNvSpPr/>
          <p:nvPr/>
        </p:nvSpPr>
        <p:spPr>
          <a:xfrm>
            <a:off x="7953781" y="4597097"/>
            <a:ext cx="1435521" cy="400110"/>
          </a:xfrm>
          <a:prstGeom prst="rect">
            <a:avLst/>
          </a:prstGeom>
          <a:noFill/>
        </p:spPr>
        <p:txBody>
          <a:bodyPr wrap="none">
            <a:spAutoFit/>
          </a:bodyPr>
          <a:lstStyle/>
          <a:p>
            <a:pPr algn="ctr">
              <a:defRPr/>
            </a:pPr>
            <a:r>
              <a:rPr lang="en-US"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Vacuum lift</a:t>
            </a:r>
            <a:endParaRPr lang="th-TH" sz="2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92920077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th-TH" smtClean="0"/>
              <a:t>การก้มหยิบของ</a:t>
            </a:r>
            <a:endParaRPr lang="en-US" smtClean="0"/>
          </a:p>
        </p:txBody>
      </p:sp>
      <p:pic>
        <p:nvPicPr>
          <p:cNvPr id="51203" name="Content Placeholder 3" descr="ก้มหยิบ.bmp"/>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437659" y="2646095"/>
            <a:ext cx="3316682" cy="3316682"/>
          </a:xfrm>
        </p:spPr>
      </p:pic>
    </p:spTree>
    <p:extLst>
      <p:ext uri="{BB962C8B-B14F-4D97-AF65-F5344CB8AC3E}">
        <p14:creationId xmlns:p14="http://schemas.microsoft.com/office/powerpoint/2010/main" val="158834534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ชื่อเรื่อง 1"/>
          <p:cNvSpPr>
            <a:spLocks noGrp="1"/>
          </p:cNvSpPr>
          <p:nvPr>
            <p:ph type="title"/>
          </p:nvPr>
        </p:nvSpPr>
        <p:spPr/>
        <p:txBody>
          <a:bodyPr/>
          <a:lstStyle/>
          <a:p>
            <a:pPr eaLnBrk="1" hangingPunct="1"/>
            <a:r>
              <a:rPr lang="th-TH" b="1" smtClean="0"/>
              <a:t>การลาก และ การผลัก</a:t>
            </a:r>
            <a:endParaRPr lang="th-TH" smtClean="0"/>
          </a:p>
        </p:txBody>
      </p:sp>
      <p:sp>
        <p:nvSpPr>
          <p:cNvPr id="54275" name="ตัวยึดเนื้อหา 2"/>
          <p:cNvSpPr>
            <a:spLocks noGrp="1"/>
          </p:cNvSpPr>
          <p:nvPr>
            <p:ph idx="1"/>
          </p:nvPr>
        </p:nvSpPr>
        <p:spPr/>
        <p:txBody>
          <a:bodyPr>
            <a:normAutofit lnSpcReduction="10000"/>
          </a:bodyPr>
          <a:lstStyle/>
          <a:p>
            <a:pPr eaLnBrk="1" hangingPunct="1"/>
            <a:r>
              <a:rPr lang="th-TH" dirty="0" smtClean="0"/>
              <a:t>การผลัก</a:t>
            </a:r>
          </a:p>
          <a:p>
            <a:pPr lvl="1" eaLnBrk="1" hangingPunct="1"/>
            <a:r>
              <a:rPr lang="th-TH" dirty="0" smtClean="0"/>
              <a:t>พนักงานใช้กล้ามเนื้อมัดใหญ่ในการออกแรง</a:t>
            </a:r>
          </a:p>
          <a:p>
            <a:pPr lvl="1" eaLnBrk="1" hangingPunct="1"/>
            <a:r>
              <a:rPr lang="th-TH" dirty="0" smtClean="0"/>
              <a:t>ง่ายต่อการบังคับทิศทาง</a:t>
            </a:r>
          </a:p>
          <a:p>
            <a:pPr eaLnBrk="1" hangingPunct="1"/>
            <a:r>
              <a:rPr lang="th-TH" dirty="0" smtClean="0"/>
              <a:t>การลาก</a:t>
            </a:r>
          </a:p>
          <a:p>
            <a:pPr lvl="1" eaLnBrk="1" hangingPunct="1"/>
            <a:r>
              <a:rPr lang="th-TH" dirty="0" smtClean="0"/>
              <a:t>ทำให้เกิดการบาดเจ็บของกล้ามเนื้อได้ง่ายกว่า</a:t>
            </a:r>
          </a:p>
          <a:p>
            <a:pPr lvl="1" eaLnBrk="1" hangingPunct="1">
              <a:buFont typeface="Arial" panose="020B0604020202020204" pitchFamily="34" charset="0"/>
              <a:buNone/>
            </a:pPr>
            <a:endParaRPr lang="th-TH" dirty="0" smtClean="0"/>
          </a:p>
          <a:p>
            <a:pPr eaLnBrk="1" hangingPunct="1"/>
            <a:r>
              <a:rPr lang="th-TH" dirty="0" smtClean="0"/>
              <a:t>การผลักดีกว่าการลาก</a:t>
            </a:r>
          </a:p>
          <a:p>
            <a:pPr eaLnBrk="1" hangingPunct="1">
              <a:buFont typeface="Arial" panose="020B0604020202020204" pitchFamily="34" charset="0"/>
              <a:buNone/>
            </a:pPr>
            <a:endParaRPr lang="th-TH" dirty="0" smtClean="0"/>
          </a:p>
        </p:txBody>
      </p:sp>
      <p:pic>
        <p:nvPicPr>
          <p:cNvPr id="54276" name="Picture 2" descr="pushing and pul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6794" y="2534709"/>
            <a:ext cx="2786063"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descr="H:\200ks\images\19535.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0531" y="4082522"/>
            <a:ext cx="2673827" cy="2032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61157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Grp="1" noChangeArrowheads="1"/>
          </p:cNvSpPr>
          <p:nvPr>
            <p:ph type="title"/>
          </p:nvPr>
        </p:nvSpPr>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h-TH" smtClean="0"/>
              <a:t>ปวดหลังจากการทำงานกับคอมพิวเตอร์</a:t>
            </a:r>
          </a:p>
        </p:txBody>
      </p:sp>
      <p:sp>
        <p:nvSpPr>
          <p:cNvPr id="55299" name="Rectangle 2"/>
          <p:cNvSpPr>
            <a:spLocks noGrp="1" noChangeArrowheads="1"/>
          </p:cNvSpPr>
          <p:nvPr>
            <p:ph idx="1"/>
          </p:nvPr>
        </p:nvSpPr>
        <p:spPr/>
        <p:txBody>
          <a:bodyPr/>
          <a:lstStyle/>
          <a:p>
            <a:pPr indent="-341313">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h-TH"/>
              <a:t>เป็นปัญหาที่พบบ่อย</a:t>
            </a:r>
          </a:p>
          <a:p>
            <a:pPr indent="-341313">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h-TH"/>
              <a:t>เกิดจาก</a:t>
            </a:r>
          </a:p>
          <a:p>
            <a:pPr lvl="1" indent="-341313">
              <a:buFont typeface="Arial" panose="020B06040202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h-TH"/>
              <a:t>การทำงานกับคอมพิวเตอร์ติดต่อกันเป็นเวลานานหลายชั่วโมง</a:t>
            </a:r>
          </a:p>
          <a:p>
            <a:pPr lvl="1" indent="-341313">
              <a:buFont typeface="Arial" panose="020B06040202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h-TH"/>
              <a:t>การนั่งทำงานด้วยท่าทางที่ไม่ถูกต้อง</a:t>
            </a:r>
          </a:p>
          <a:p>
            <a:pPr indent="-341313">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th-TH"/>
          </a:p>
        </p:txBody>
      </p:sp>
    </p:spTree>
    <p:extLst>
      <p:ext uri="{BB962C8B-B14F-4D97-AF65-F5344CB8AC3E}">
        <p14:creationId xmlns:p14="http://schemas.microsoft.com/office/powerpoint/2010/main" val="29133886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7342" y="718916"/>
            <a:ext cx="5805724" cy="531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5203079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ชื่อเรื่อง 3"/>
          <p:cNvSpPr>
            <a:spLocks noGrp="1"/>
          </p:cNvSpPr>
          <p:nvPr>
            <p:ph type="ctrTitle"/>
          </p:nvPr>
        </p:nvSpPr>
        <p:spPr>
          <a:ln>
            <a:miter lim="800000"/>
            <a:headEnd/>
            <a:tailEnd/>
          </a:ln>
          <a:extLst/>
        </p:spPr>
        <p:txBody>
          <a:bodyPr/>
          <a:lstStyle/>
          <a:p>
            <a:pPr>
              <a:defRPr/>
            </a:pPr>
            <a:r>
              <a:rPr lang="th-TH" dirty="0" smtClean="0"/>
              <a:t>ทำไมจึงต้องวินิจฉัย</a:t>
            </a:r>
            <a:br>
              <a:rPr lang="th-TH" dirty="0" smtClean="0"/>
            </a:br>
            <a:r>
              <a:rPr lang="th-TH" dirty="0" smtClean="0"/>
              <a:t>โรคจากการทำงาน</a:t>
            </a:r>
            <a:endParaRPr lang="th-TH" dirty="0"/>
          </a:p>
        </p:txBody>
      </p:sp>
    </p:spTree>
    <p:extLst>
      <p:ext uri="{BB962C8B-B14F-4D97-AF65-F5344CB8AC3E}">
        <p14:creationId xmlns:p14="http://schemas.microsoft.com/office/powerpoint/2010/main" val="21069457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a:defRPr/>
            </a:pPr>
            <a:r>
              <a:rPr lang="en-US" dirty="0" smtClean="0">
                <a:solidFill>
                  <a:schemeClr val="tx2">
                    <a:satMod val="130000"/>
                  </a:schemeClr>
                </a:solidFill>
              </a:rPr>
              <a:t>Back support/Back belt</a:t>
            </a:r>
          </a:p>
        </p:txBody>
      </p:sp>
      <p:pic>
        <p:nvPicPr>
          <p:cNvPr id="59395" name="Picture 3" descr="back support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6431" y="2865607"/>
            <a:ext cx="2476500"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back support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5588" y="2798932"/>
            <a:ext cx="2438400" cy="30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059557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ชื่อเรื่อง 2"/>
          <p:cNvSpPr>
            <a:spLocks noGrp="1"/>
          </p:cNvSpPr>
          <p:nvPr>
            <p:ph type="title"/>
          </p:nvPr>
        </p:nvSpPr>
        <p:spPr/>
        <p:txBody>
          <a:bodyPr/>
          <a:lstStyle/>
          <a:p>
            <a:pPr eaLnBrk="1" hangingPunct="1">
              <a:defRPr/>
            </a:pPr>
            <a:r>
              <a:rPr lang="en-US" dirty="0" smtClean="0">
                <a:solidFill>
                  <a:schemeClr val="tx2">
                    <a:satMod val="130000"/>
                  </a:schemeClr>
                </a:solidFill>
              </a:rPr>
              <a:t>Back support/Back belt</a:t>
            </a:r>
            <a:endParaRPr lang="th-TH" dirty="0"/>
          </a:p>
        </p:txBody>
      </p:sp>
      <p:sp>
        <p:nvSpPr>
          <p:cNvPr id="60419" name="ตัวแทนเนื้อหา 3"/>
          <p:cNvSpPr>
            <a:spLocks noGrp="1"/>
          </p:cNvSpPr>
          <p:nvPr>
            <p:ph idx="1"/>
          </p:nvPr>
        </p:nvSpPr>
        <p:spPr/>
        <p:txBody>
          <a:bodyPr/>
          <a:lstStyle/>
          <a:p>
            <a:pPr eaLnBrk="1" hangingPunct="1"/>
            <a:r>
              <a:rPr lang="en-US" smtClean="0"/>
              <a:t>A Lack of Scientific Support</a:t>
            </a:r>
          </a:p>
          <a:p>
            <a:pPr lvl="2" eaLnBrk="1" hangingPunct="1"/>
            <a:r>
              <a:rPr lang="en-US" smtClean="0"/>
              <a:t>NIOSH has concluded that</a:t>
            </a:r>
          </a:p>
          <a:p>
            <a:pPr lvl="3" eaLnBrk="1" hangingPunct="1"/>
            <a:r>
              <a:rPr lang="en-US" smtClean="0"/>
              <a:t>Although back belts are being bought and sold under the premise that they reduce the risk of back injury, there is insufficient scientific evidence that they actually deliver what is promised.</a:t>
            </a:r>
          </a:p>
          <a:p>
            <a:pPr lvl="3" eaLnBrk="1" hangingPunct="1"/>
            <a:r>
              <a:rPr lang="en-US" smtClean="0"/>
              <a:t>The Institute, therefore, does </a:t>
            </a:r>
            <a:r>
              <a:rPr lang="en-US" smtClean="0">
                <a:solidFill>
                  <a:srgbClr val="FF0000"/>
                </a:solidFill>
              </a:rPr>
              <a:t>not recommend the use of back belts to prevent injuries </a:t>
            </a:r>
            <a:r>
              <a:rPr lang="en-US" smtClean="0"/>
              <a:t>among workers who have never been injured. If you or your workers are wearing back belts as protective equipment against back injury, you should be aware of the lack of scientific evidence supporting their use.</a:t>
            </a:r>
          </a:p>
          <a:p>
            <a:pPr eaLnBrk="1" hangingPunct="1"/>
            <a:endParaRPr lang="th-TH" smtClean="0"/>
          </a:p>
        </p:txBody>
      </p:sp>
    </p:spTree>
    <p:extLst>
      <p:ext uri="{BB962C8B-B14F-4D97-AF65-F5344CB8AC3E}">
        <p14:creationId xmlns:p14="http://schemas.microsoft.com/office/powerpoint/2010/main" val="21205951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4"/>
          <p:cNvSpPr>
            <a:spLocks noGrp="1"/>
          </p:cNvSpPr>
          <p:nvPr>
            <p:ph type="title"/>
          </p:nvPr>
        </p:nvSpPr>
        <p:spPr/>
        <p:txBody>
          <a:bodyPr/>
          <a:lstStyle/>
          <a:p>
            <a:pPr>
              <a:defRPr/>
            </a:pPr>
            <a:r>
              <a:rPr lang="th-TH" dirty="0" smtClean="0">
                <a:solidFill>
                  <a:schemeClr val="tx2">
                    <a:satMod val="130000"/>
                  </a:schemeClr>
                </a:solidFill>
              </a:rPr>
              <a:t>การรักษา</a:t>
            </a:r>
            <a:r>
              <a:rPr lang="en-US" dirty="0" smtClean="0">
                <a:solidFill>
                  <a:schemeClr val="tx2">
                    <a:satMod val="130000"/>
                  </a:schemeClr>
                </a:solidFill>
              </a:rPr>
              <a:t> </a:t>
            </a:r>
          </a:p>
        </p:txBody>
      </p:sp>
      <p:sp>
        <p:nvSpPr>
          <p:cNvPr id="61443" name="Content Placeholder 5"/>
          <p:cNvSpPr>
            <a:spLocks noGrp="1"/>
          </p:cNvSpPr>
          <p:nvPr>
            <p:ph idx="1"/>
          </p:nvPr>
        </p:nvSpPr>
        <p:spPr/>
        <p:txBody>
          <a:bodyPr/>
          <a:lstStyle/>
          <a:p>
            <a:pPr eaLnBrk="1" hangingPunct="1"/>
            <a:r>
              <a:rPr lang="th-TH" smtClean="0"/>
              <a:t>ยาแก้ปวด</a:t>
            </a:r>
            <a:endParaRPr lang="en-US" smtClean="0"/>
          </a:p>
          <a:p>
            <a:pPr eaLnBrk="1" hangingPunct="1"/>
            <a:r>
              <a:rPr lang="th-TH" smtClean="0"/>
              <a:t>ยาคลายกล้ามเนื้อ</a:t>
            </a:r>
            <a:endParaRPr lang="en-US" smtClean="0"/>
          </a:p>
          <a:p>
            <a:pPr eaLnBrk="1" hangingPunct="1"/>
            <a:r>
              <a:rPr lang="th-TH" smtClean="0"/>
              <a:t>แผ่นพยุงหลัง </a:t>
            </a:r>
            <a:endParaRPr lang="en-US" smtClean="0"/>
          </a:p>
          <a:p>
            <a:pPr eaLnBrk="1" hangingPunct="1"/>
            <a:r>
              <a:rPr lang="th-TH" smtClean="0"/>
              <a:t>บริหารกล้ามเนื้อหลัง</a:t>
            </a:r>
            <a:endParaRPr lang="en-US" smtClean="0"/>
          </a:p>
          <a:p>
            <a:pPr lvl="2" eaLnBrk="1" hangingPunct="1"/>
            <a:r>
              <a:rPr lang="th-TH" smtClean="0"/>
              <a:t>มีประโยชน์ในกรณีปวดหลังเรื้อรังและเป็นการป้องกันการกลับเป็นซ้ำ</a:t>
            </a:r>
            <a:endParaRPr lang="en-US" smtClean="0"/>
          </a:p>
        </p:txBody>
      </p:sp>
    </p:spTree>
    <p:extLst>
      <p:ext uri="{BB962C8B-B14F-4D97-AF65-F5344CB8AC3E}">
        <p14:creationId xmlns:p14="http://schemas.microsoft.com/office/powerpoint/2010/main" val="12218554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oAutofit/>
          </a:bodyPr>
          <a:lstStyle/>
          <a:p>
            <a:pPr>
              <a:defRPr/>
            </a:pPr>
            <a:r>
              <a:rPr lang="th-TH" sz="6600" dirty="0">
                <a:solidFill>
                  <a:schemeClr val="tx2">
                    <a:satMod val="130000"/>
                  </a:schemeClr>
                </a:solidFill>
              </a:rPr>
              <a:t>การบาดเจ็บบริเวณข้อมือ</a:t>
            </a:r>
            <a:endParaRPr lang="en-US" sz="6600" dirty="0">
              <a:solidFill>
                <a:schemeClr val="tx2">
                  <a:satMod val="130000"/>
                </a:schemeClr>
              </a:solidFill>
            </a:endParaRPr>
          </a:p>
        </p:txBody>
      </p:sp>
    </p:spTree>
    <p:extLst>
      <p:ext uri="{BB962C8B-B14F-4D97-AF65-F5344CB8AC3E}">
        <p14:creationId xmlns:p14="http://schemas.microsoft.com/office/powerpoint/2010/main" val="108772935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a:defRPr/>
            </a:pPr>
            <a:r>
              <a:rPr lang="th-TH" dirty="0">
                <a:solidFill>
                  <a:schemeClr val="tx2">
                    <a:satMod val="130000"/>
                  </a:schemeClr>
                </a:solidFill>
              </a:rPr>
              <a:t>การบาดเจ็บบริเวณข้อมือ</a:t>
            </a:r>
            <a:endParaRPr lang="en-US" dirty="0" smtClean="0">
              <a:solidFill>
                <a:schemeClr val="tx2">
                  <a:satMod val="130000"/>
                </a:schemeClr>
              </a:solidFill>
            </a:endParaRPr>
          </a:p>
        </p:txBody>
      </p:sp>
      <p:sp>
        <p:nvSpPr>
          <p:cNvPr id="63491" name="Content Placeholder 2"/>
          <p:cNvSpPr>
            <a:spLocks noGrp="1"/>
          </p:cNvSpPr>
          <p:nvPr>
            <p:ph idx="1"/>
          </p:nvPr>
        </p:nvSpPr>
        <p:spPr/>
        <p:txBody>
          <a:bodyPr/>
          <a:lstStyle/>
          <a:p>
            <a:pPr eaLnBrk="1" hangingPunct="1"/>
            <a:r>
              <a:rPr lang="th-TH" dirty="0" smtClean="0"/>
              <a:t>โรคที่พบบ่อย</a:t>
            </a:r>
            <a:endParaRPr lang="en-US" dirty="0" smtClean="0"/>
          </a:p>
          <a:p>
            <a:pPr lvl="2" eaLnBrk="1" hangingPunct="1"/>
            <a:r>
              <a:rPr lang="th-TH" dirty="0" smtClean="0"/>
              <a:t>โรคอุโมงค์ข้อมือ </a:t>
            </a:r>
            <a:r>
              <a:rPr lang="en-US" dirty="0" smtClean="0"/>
              <a:t>(Carpal tunnel syndrome)</a:t>
            </a:r>
            <a:endParaRPr lang="th-TH" dirty="0" smtClean="0"/>
          </a:p>
          <a:p>
            <a:pPr lvl="2" eaLnBrk="1" hangingPunct="1"/>
            <a:r>
              <a:rPr lang="th-TH" dirty="0" smtClean="0"/>
              <a:t>โรคปลอกหุ้มเอ็นข้อมืออักเสบ </a:t>
            </a:r>
            <a:r>
              <a:rPr lang="en-US" dirty="0" smtClean="0"/>
              <a:t>(De </a:t>
            </a:r>
            <a:r>
              <a:rPr lang="en-US" dirty="0" err="1" smtClean="0"/>
              <a:t>Quervain</a:t>
            </a:r>
            <a:r>
              <a:rPr lang="en-US" dirty="0" smtClean="0"/>
              <a:t>)</a:t>
            </a:r>
          </a:p>
        </p:txBody>
      </p:sp>
    </p:spTree>
    <p:extLst>
      <p:ext uri="{BB962C8B-B14F-4D97-AF65-F5344CB8AC3E}">
        <p14:creationId xmlns:p14="http://schemas.microsoft.com/office/powerpoint/2010/main" val="309421617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normAutofit/>
          </a:bodyPr>
          <a:lstStyle/>
          <a:p>
            <a:pPr>
              <a:defRPr/>
            </a:pPr>
            <a:r>
              <a:rPr lang="th-TH" b="1" dirty="0" smtClean="0">
                <a:solidFill>
                  <a:schemeClr val="tx2">
                    <a:satMod val="130000"/>
                  </a:schemeClr>
                </a:solidFill>
              </a:rPr>
              <a:t>โรคอุโมงค์ข้อมือ </a:t>
            </a:r>
            <a:endParaRPr lang="en-US" dirty="0" smtClean="0">
              <a:solidFill>
                <a:schemeClr val="tx2">
                  <a:satMod val="130000"/>
                </a:schemeClr>
              </a:solidFill>
            </a:endParaRPr>
          </a:p>
        </p:txBody>
      </p:sp>
      <p:sp>
        <p:nvSpPr>
          <p:cNvPr id="64515" name="Content Placeholder 2"/>
          <p:cNvSpPr>
            <a:spLocks noGrp="1"/>
          </p:cNvSpPr>
          <p:nvPr>
            <p:ph idx="1"/>
          </p:nvPr>
        </p:nvSpPr>
        <p:spPr/>
        <p:txBody>
          <a:bodyPr/>
          <a:lstStyle/>
          <a:p>
            <a:pPr eaLnBrk="1" hangingPunct="1"/>
            <a:r>
              <a:rPr lang="th-TH" smtClean="0"/>
              <a:t>เป็นกลุ่มอาการที่เส้นประสาทถูกกดรัดที่บริเวณข้อมือ ทำให้เกิดอาการ</a:t>
            </a:r>
            <a:endParaRPr lang="en-US" smtClean="0"/>
          </a:p>
          <a:p>
            <a:pPr lvl="2" eaLnBrk="1" hangingPunct="1"/>
            <a:r>
              <a:rPr lang="th-TH" smtClean="0"/>
              <a:t>มือชา หรือเป็นเหน็บที่นิ้วหัวแม่มือ นิ้วชี้ นิ้วกลาง และบางส่วนของนิ้วนางทางด้านฝ่ามือ </a:t>
            </a:r>
            <a:endParaRPr lang="en-US" smtClean="0"/>
          </a:p>
          <a:p>
            <a:pPr lvl="2" eaLnBrk="1" hangingPunct="1"/>
            <a:r>
              <a:rPr lang="th-TH" smtClean="0"/>
              <a:t>ในรายที่มีอาการมากขึ้น จะมีอาการปวดชาที่แขนมาก จนทำให้ผู้ป่วยตื่นขึ้นกลางดึก </a:t>
            </a:r>
            <a:endParaRPr lang="en-US" smtClean="0"/>
          </a:p>
          <a:p>
            <a:pPr lvl="2" eaLnBrk="1" hangingPunct="1"/>
            <a:r>
              <a:rPr lang="th-TH" smtClean="0"/>
              <a:t>มือข้างที่เป็นอ่อนแรง หยิบจับของแล้วจะตกหล่นง่าย </a:t>
            </a:r>
            <a:endParaRPr lang="en-US" smtClean="0"/>
          </a:p>
          <a:p>
            <a:pPr lvl="2" eaLnBrk="1" hangingPunct="1"/>
            <a:r>
              <a:rPr lang="th-TH" smtClean="0"/>
              <a:t>มีการฝ่อลีบของกล้ามเนื้อมือ โดยเฉพาะบริเวณโคนนิ้วหัวแม่มือ </a:t>
            </a:r>
            <a:endParaRPr lang="en-US" smtClean="0"/>
          </a:p>
          <a:p>
            <a:pPr eaLnBrk="1" hangingPunct="1"/>
            <a:r>
              <a:rPr lang="th-TH" smtClean="0"/>
              <a:t>พบในเพศหญิงมากกว่าชาย ระหว่างวัย 30-60 ปี</a:t>
            </a:r>
            <a:endParaRPr lang="en-US" smtClean="0"/>
          </a:p>
        </p:txBody>
      </p:sp>
    </p:spTree>
    <p:extLst>
      <p:ext uri="{BB962C8B-B14F-4D97-AF65-F5344CB8AC3E}">
        <p14:creationId xmlns:p14="http://schemas.microsoft.com/office/powerpoint/2010/main" val="131328390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dirty="0"/>
              <a:t>ปัจจัยเสี่ยงโรคอุโมงค์ข้อมือ</a:t>
            </a:r>
          </a:p>
        </p:txBody>
      </p:sp>
      <p:sp>
        <p:nvSpPr>
          <p:cNvPr id="3" name="ตัวแทนเนื้อหา 2"/>
          <p:cNvSpPr>
            <a:spLocks noGrp="1"/>
          </p:cNvSpPr>
          <p:nvPr>
            <p:ph idx="1"/>
          </p:nvPr>
        </p:nvSpPr>
        <p:spPr/>
        <p:txBody>
          <a:bodyPr>
            <a:normAutofit/>
          </a:bodyPr>
          <a:lstStyle/>
          <a:p>
            <a:r>
              <a:rPr lang="th-TH" dirty="0"/>
              <a:t>ปัจจัยเสี่ยงจากงาน </a:t>
            </a:r>
          </a:p>
          <a:p>
            <a:pPr lvl="1"/>
            <a:r>
              <a:rPr lang="th-TH" dirty="0"/>
              <a:t>การใช้งานมือมาก </a:t>
            </a:r>
          </a:p>
          <a:p>
            <a:pPr lvl="1"/>
            <a:r>
              <a:rPr lang="th-TH" dirty="0"/>
              <a:t>การสั่นสะเทือน </a:t>
            </a:r>
          </a:p>
          <a:p>
            <a:pPr lvl="1"/>
            <a:r>
              <a:rPr lang="th-TH" dirty="0"/>
              <a:t>การกระดกข้อมือซ้ำ ๆ บ่อยครั้ง </a:t>
            </a:r>
          </a:p>
          <a:p>
            <a:r>
              <a:rPr lang="th-TH" dirty="0"/>
              <a:t>ปัจจัยส่วนบุคคล </a:t>
            </a:r>
          </a:p>
          <a:p>
            <a:pPr lvl="1"/>
            <a:r>
              <a:rPr lang="th-TH" dirty="0"/>
              <a:t>การที่กระดูกข้อมือหักไปกด </a:t>
            </a:r>
          </a:p>
          <a:p>
            <a:pPr lvl="1"/>
            <a:r>
              <a:rPr lang="th-TH" dirty="0"/>
              <a:t>อ้วน</a:t>
            </a:r>
          </a:p>
          <a:p>
            <a:endParaRPr lang="th-TH" dirty="0"/>
          </a:p>
        </p:txBody>
      </p:sp>
    </p:spTree>
    <p:extLst>
      <p:ext uri="{BB962C8B-B14F-4D97-AF65-F5344CB8AC3E}">
        <p14:creationId xmlns:p14="http://schemas.microsoft.com/office/powerpoint/2010/main" val="24307344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th-TH" dirty="0"/>
              <a:t>อาชีพเสี่ยง ได้แก่ </a:t>
            </a:r>
          </a:p>
        </p:txBody>
      </p:sp>
      <p:sp>
        <p:nvSpPr>
          <p:cNvPr id="3" name="ตัวแทนเนื้อหา 2"/>
          <p:cNvSpPr>
            <a:spLocks noGrp="1"/>
          </p:cNvSpPr>
          <p:nvPr>
            <p:ph idx="1"/>
          </p:nvPr>
        </p:nvSpPr>
        <p:spPr/>
        <p:txBody>
          <a:bodyPr/>
          <a:lstStyle/>
          <a:p>
            <a:r>
              <a:rPr lang="th-TH" dirty="0" smtClean="0"/>
              <a:t>งาน</a:t>
            </a:r>
            <a:r>
              <a:rPr lang="th-TH" dirty="0"/>
              <a:t>ครัว ได้แก่ คนหั่นเนื้อ</a:t>
            </a:r>
          </a:p>
          <a:p>
            <a:r>
              <a:rPr lang="th-TH" dirty="0"/>
              <a:t>พิมพ์ดีด หรือใช้คอมพิวเตอร์</a:t>
            </a:r>
          </a:p>
          <a:p>
            <a:r>
              <a:rPr lang="th-TH" dirty="0"/>
              <a:t>ช่างไม้</a:t>
            </a:r>
          </a:p>
          <a:p>
            <a:r>
              <a:rPr lang="th-TH" dirty="0"/>
              <a:t>ช่างทำผม</a:t>
            </a:r>
          </a:p>
          <a:p>
            <a:r>
              <a:rPr lang="th-TH" dirty="0"/>
              <a:t>นักดนตรี</a:t>
            </a:r>
          </a:p>
          <a:p>
            <a:endParaRPr lang="th-TH" dirty="0"/>
          </a:p>
        </p:txBody>
      </p:sp>
    </p:spTree>
    <p:extLst>
      <p:ext uri="{BB962C8B-B14F-4D97-AF65-F5344CB8AC3E}">
        <p14:creationId xmlns:p14="http://schemas.microsoft.com/office/powerpoint/2010/main" val="37360260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dirty="0"/>
              <a:t>การป้องกันโรคอุโมงค์ข้อมือ</a:t>
            </a:r>
          </a:p>
        </p:txBody>
      </p:sp>
      <p:sp>
        <p:nvSpPr>
          <p:cNvPr id="3" name="ตัวแทนเนื้อหา 2"/>
          <p:cNvSpPr>
            <a:spLocks noGrp="1"/>
          </p:cNvSpPr>
          <p:nvPr>
            <p:ph idx="1"/>
          </p:nvPr>
        </p:nvSpPr>
        <p:spPr/>
        <p:txBody>
          <a:bodyPr/>
          <a:lstStyle/>
          <a:p>
            <a:r>
              <a:rPr lang="th-TH" dirty="0"/>
              <a:t>หลีกเลี่ยงการใช้งานของข้อมือต่อเนื่องนานกว่าปกติ เช่น การใช้งานข้อมือ 1 ชม. ควรพักทุก 15-20 นาที </a:t>
            </a:r>
            <a:endParaRPr lang="th-TH" dirty="0" smtClean="0"/>
          </a:p>
          <a:p>
            <a:r>
              <a:rPr lang="th-TH" dirty="0" smtClean="0"/>
              <a:t>ปรับเปลี่ยนท่าทางการทำงาน</a:t>
            </a:r>
            <a:endParaRPr lang="th-TH" dirty="0"/>
          </a:p>
          <a:p>
            <a:pPr marL="0" indent="0">
              <a:buNone/>
            </a:pPr>
            <a:endParaRPr lang="th-TH" dirty="0"/>
          </a:p>
        </p:txBody>
      </p:sp>
    </p:spTree>
    <p:extLst>
      <p:ext uri="{BB962C8B-B14F-4D97-AF65-F5344CB8AC3E}">
        <p14:creationId xmlns:p14="http://schemas.microsoft.com/office/powerpoint/2010/main" val="232657795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ตัวแทนเนื้อหา 3"/>
          <p:cNvPicPr>
            <a:picLocks noGrp="1" noChangeAspect="1"/>
          </p:cNvPicPr>
          <p:nvPr>
            <p:ph idx="4294967295"/>
          </p:nvPr>
        </p:nvPicPr>
        <p:blipFill>
          <a:blip r:embed="rId2"/>
          <a:stretch>
            <a:fillRect/>
          </a:stretch>
        </p:blipFill>
        <p:spPr>
          <a:xfrm>
            <a:off x="5332289" y="677724"/>
            <a:ext cx="2306230" cy="2306230"/>
          </a:xfrm>
          <a:prstGeom prst="rect">
            <a:avLst/>
          </a:prstGeom>
        </p:spPr>
      </p:pic>
      <p:pic>
        <p:nvPicPr>
          <p:cNvPr id="6" name="รูปภาพ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93" y="1230326"/>
            <a:ext cx="2668419" cy="1713125"/>
          </a:xfrm>
          <a:prstGeom prst="rect">
            <a:avLst/>
          </a:prstGeom>
        </p:spPr>
      </p:pic>
      <p:pic>
        <p:nvPicPr>
          <p:cNvPr id="7" name="รูปภาพ 6"/>
          <p:cNvPicPr>
            <a:picLocks noChangeAspect="1"/>
          </p:cNvPicPr>
          <p:nvPr/>
        </p:nvPicPr>
        <p:blipFill>
          <a:blip r:embed="rId4"/>
          <a:stretch>
            <a:fillRect/>
          </a:stretch>
        </p:blipFill>
        <p:spPr>
          <a:xfrm>
            <a:off x="830192" y="3914663"/>
            <a:ext cx="3547599" cy="1334228"/>
          </a:xfrm>
          <a:prstGeom prst="rect">
            <a:avLst/>
          </a:prstGeom>
        </p:spPr>
      </p:pic>
      <p:pic>
        <p:nvPicPr>
          <p:cNvPr id="8" name="รูปภาพ 7"/>
          <p:cNvPicPr>
            <a:picLocks noChangeAspect="1"/>
          </p:cNvPicPr>
          <p:nvPr/>
        </p:nvPicPr>
        <p:blipFill>
          <a:blip r:embed="rId5"/>
          <a:stretch>
            <a:fillRect/>
          </a:stretch>
        </p:blipFill>
        <p:spPr>
          <a:xfrm>
            <a:off x="5190594" y="3286967"/>
            <a:ext cx="2589620" cy="2589620"/>
          </a:xfrm>
          <a:prstGeom prst="rect">
            <a:avLst/>
          </a:prstGeom>
        </p:spPr>
      </p:pic>
      <p:pic>
        <p:nvPicPr>
          <p:cNvPr id="9" name="รูปภาพ 8"/>
          <p:cNvPicPr>
            <a:picLocks noChangeAspect="1"/>
          </p:cNvPicPr>
          <p:nvPr/>
        </p:nvPicPr>
        <p:blipFill>
          <a:blip r:embed="rId6"/>
          <a:stretch>
            <a:fillRect/>
          </a:stretch>
        </p:blipFill>
        <p:spPr>
          <a:xfrm>
            <a:off x="8311675" y="4158442"/>
            <a:ext cx="2992898" cy="1718145"/>
          </a:xfrm>
          <a:prstGeom prst="rect">
            <a:avLst/>
          </a:prstGeom>
        </p:spPr>
      </p:pic>
      <p:pic>
        <p:nvPicPr>
          <p:cNvPr id="10" name="รูปภาพ 9"/>
          <p:cNvPicPr>
            <a:picLocks noChangeAspect="1"/>
          </p:cNvPicPr>
          <p:nvPr/>
        </p:nvPicPr>
        <p:blipFill>
          <a:blip r:embed="rId7"/>
          <a:stretch>
            <a:fillRect/>
          </a:stretch>
        </p:blipFill>
        <p:spPr>
          <a:xfrm>
            <a:off x="8632322" y="1320190"/>
            <a:ext cx="2194821" cy="1365961"/>
          </a:xfrm>
          <a:prstGeom prst="rect">
            <a:avLst/>
          </a:prstGeom>
        </p:spPr>
      </p:pic>
    </p:spTree>
    <p:extLst>
      <p:ext uri="{BB962C8B-B14F-4D97-AF65-F5344CB8AC3E}">
        <p14:creationId xmlns:p14="http://schemas.microsoft.com/office/powerpoint/2010/main" val="27531059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ชื่อเรื่อง 1"/>
          <p:cNvSpPr>
            <a:spLocks noGrp="1"/>
          </p:cNvSpPr>
          <p:nvPr>
            <p:ph type="title"/>
          </p:nvPr>
        </p:nvSpPr>
        <p:spPr/>
        <p:txBody>
          <a:bodyPr/>
          <a:lstStyle/>
          <a:p>
            <a:pPr eaLnBrk="1" hangingPunct="1"/>
            <a:r>
              <a:rPr lang="th-TH" smtClean="0"/>
              <a:t>ประโยชน์จากการวินิจฉัยโรคจากการทำงาน</a:t>
            </a:r>
          </a:p>
        </p:txBody>
      </p:sp>
      <p:sp>
        <p:nvSpPr>
          <p:cNvPr id="14339" name="ตัวยึดเนื้อหา 2"/>
          <p:cNvSpPr>
            <a:spLocks noGrp="1"/>
          </p:cNvSpPr>
          <p:nvPr>
            <p:ph idx="1"/>
          </p:nvPr>
        </p:nvSpPr>
        <p:spPr/>
        <p:txBody>
          <a:bodyPr/>
          <a:lstStyle/>
          <a:p>
            <a:pPr eaLnBrk="1" hangingPunct="1">
              <a:buFontTx/>
              <a:buNone/>
            </a:pPr>
            <a:r>
              <a:rPr lang="en-US" smtClean="0"/>
              <a:t>1. </a:t>
            </a:r>
            <a:r>
              <a:rPr lang="th-TH" smtClean="0"/>
              <a:t>ระบบกองทุนเงินทดแทนจำเป็นต้องทราบว่า คนทำงานใดเจ็บป่วยจากการทำงานบ้าง เพื่อที่จะได้จ่ายเงินค่ารักษาและเงินชดเชยการเจ็บป่วยนั้นให้แก่คนที่เจ็บป่วยจากการทำงานได้อย่างถูกต้อง </a:t>
            </a:r>
          </a:p>
        </p:txBody>
      </p:sp>
    </p:spTree>
    <p:extLst>
      <p:ext uri="{BB962C8B-B14F-4D97-AF65-F5344CB8AC3E}">
        <p14:creationId xmlns:p14="http://schemas.microsoft.com/office/powerpoint/2010/main" val="384711416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4302" y="3019103"/>
            <a:ext cx="432117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86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5521" y="3970845"/>
            <a:ext cx="127317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8612" name="ชื่อเรื่อง 1"/>
          <p:cNvSpPr>
            <a:spLocks noGrp="1"/>
          </p:cNvSpPr>
          <p:nvPr>
            <p:ph type="title"/>
          </p:nvPr>
        </p:nvSpPr>
        <p:spPr/>
        <p:txBody>
          <a:bodyPr/>
          <a:lstStyle/>
          <a:p>
            <a:pPr eaLnBrk="1" hangingPunct="1"/>
            <a:r>
              <a:rPr lang="en-US" smtClean="0"/>
              <a:t>Splints</a:t>
            </a:r>
            <a:endParaRPr lang="th-TH" smtClean="0"/>
          </a:p>
        </p:txBody>
      </p:sp>
    </p:spTree>
    <p:extLst>
      <p:ext uri="{BB962C8B-B14F-4D97-AF65-F5344CB8AC3E}">
        <p14:creationId xmlns:p14="http://schemas.microsoft.com/office/powerpoint/2010/main" val="26961471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a:defRPr/>
            </a:pPr>
            <a:r>
              <a:rPr lang="en-US" smtClean="0">
                <a:solidFill>
                  <a:schemeClr val="tx2">
                    <a:satMod val="130000"/>
                  </a:schemeClr>
                </a:solidFill>
              </a:rPr>
              <a:t>Ergonomic knives</a:t>
            </a:r>
          </a:p>
        </p:txBody>
      </p:sp>
      <p:pic>
        <p:nvPicPr>
          <p:cNvPr id="98307" name="Content Placeholder 5" descr="ergo knife.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61011" y="2649445"/>
            <a:ext cx="2245961" cy="3233957"/>
          </a:xfrm>
        </p:spPr>
      </p:pic>
    </p:spTree>
    <p:extLst>
      <p:ext uri="{BB962C8B-B14F-4D97-AF65-F5344CB8AC3E}">
        <p14:creationId xmlns:p14="http://schemas.microsoft.com/office/powerpoint/2010/main" val="264805704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dirty="0"/>
              <a:t>โรคปลอกหุ้มเอ็นข้อมืออักเสบ </a:t>
            </a:r>
          </a:p>
        </p:txBody>
      </p:sp>
      <p:sp>
        <p:nvSpPr>
          <p:cNvPr id="3" name="ตัวแทนเนื้อหา 2"/>
          <p:cNvSpPr>
            <a:spLocks noGrp="1"/>
          </p:cNvSpPr>
          <p:nvPr>
            <p:ph idx="1"/>
          </p:nvPr>
        </p:nvSpPr>
        <p:spPr/>
        <p:txBody>
          <a:bodyPr/>
          <a:lstStyle/>
          <a:p>
            <a:r>
              <a:rPr lang="th-TH" dirty="0"/>
              <a:t>เป็นผลจากการอักเสบที่เกิดขึ้นที่ปลอกหุ้มเอ็น และเส้นเอ็นที่ทำหน้าที่กระดก และกางนิ้วหัวแม่มือ ทำให้ปลอกหุ้มเอ็นหนาขึ้น และเส้นเอ็นบวม จึงเคลื่อนที่ผ่านปลอกหุ้มเอ็นได้ไม่สะดวก </a:t>
            </a:r>
          </a:p>
          <a:p>
            <a:r>
              <a:rPr lang="th-TH" dirty="0"/>
              <a:t>อาการ</a:t>
            </a:r>
          </a:p>
          <a:p>
            <a:r>
              <a:rPr lang="th-TH" dirty="0"/>
              <a:t>เจ็บ/บวม ที่ข้อมือด้านเดียวกับนิ้วหัวแม่มือ หรือปลายแขนด้านนิ้วหัวแม่มือ</a:t>
            </a:r>
          </a:p>
          <a:p>
            <a:pPr marL="0" indent="0">
              <a:buNone/>
            </a:pPr>
            <a:endParaRPr lang="th-TH" dirty="0"/>
          </a:p>
        </p:txBody>
      </p:sp>
      <p:pic>
        <p:nvPicPr>
          <p:cNvPr id="4" name="รูปภาพ 3"/>
          <p:cNvPicPr>
            <a:picLocks noChangeAspect="1"/>
          </p:cNvPicPr>
          <p:nvPr/>
        </p:nvPicPr>
        <p:blipFill>
          <a:blip r:embed="rId2"/>
          <a:stretch>
            <a:fillRect/>
          </a:stretch>
        </p:blipFill>
        <p:spPr>
          <a:xfrm>
            <a:off x="8023773" y="4296867"/>
            <a:ext cx="2310584" cy="1579001"/>
          </a:xfrm>
          <a:prstGeom prst="rect">
            <a:avLst/>
          </a:prstGeom>
        </p:spPr>
      </p:pic>
    </p:spTree>
    <p:extLst>
      <p:ext uri="{BB962C8B-B14F-4D97-AF65-F5344CB8AC3E}">
        <p14:creationId xmlns:p14="http://schemas.microsoft.com/office/powerpoint/2010/main" val="13765132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th-TH" dirty="0"/>
              <a:t>การป้องกันโรคปลอกหุ้มเอ็นข้อมือ</a:t>
            </a:r>
            <a:r>
              <a:rPr lang="th-TH" dirty="0" smtClean="0"/>
              <a:t>อักเสบ</a:t>
            </a:r>
            <a:endParaRPr lang="th-TH" dirty="0"/>
          </a:p>
        </p:txBody>
      </p:sp>
      <p:sp>
        <p:nvSpPr>
          <p:cNvPr id="3" name="ตัวแทนเนื้อหา 2"/>
          <p:cNvSpPr>
            <a:spLocks noGrp="1"/>
          </p:cNvSpPr>
          <p:nvPr>
            <p:ph idx="1"/>
          </p:nvPr>
        </p:nvSpPr>
        <p:spPr/>
        <p:txBody>
          <a:bodyPr/>
          <a:lstStyle/>
          <a:p>
            <a:r>
              <a:rPr lang="th-TH" dirty="0"/>
              <a:t>หลีกเลี่ยงการใช้งานของมือ และแขน ในท่าที่ต้องกระดก บิด หรือเกร็งข้อมือติดต่อกันเป็นเวลานาน </a:t>
            </a:r>
          </a:p>
          <a:p>
            <a:pPr marL="0" indent="0">
              <a:buNone/>
            </a:pPr>
            <a:endParaRPr lang="th-TH" dirty="0"/>
          </a:p>
        </p:txBody>
      </p:sp>
    </p:spTree>
    <p:extLst>
      <p:ext uri="{BB962C8B-B14F-4D97-AF65-F5344CB8AC3E}">
        <p14:creationId xmlns:p14="http://schemas.microsoft.com/office/powerpoint/2010/main" val="34733640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3"/>
          <p:cNvSpPr>
            <a:spLocks noGrp="1"/>
          </p:cNvSpPr>
          <p:nvPr>
            <p:ph type="title"/>
          </p:nvPr>
        </p:nvSpPr>
        <p:spPr/>
        <p:txBody>
          <a:bodyPr/>
          <a:lstStyle/>
          <a:p>
            <a:pPr marL="342900" indent="-342900"/>
            <a:r>
              <a:rPr lang="en-US" sz="3200" dirty="0">
                <a:solidFill>
                  <a:srgbClr val="000000"/>
                </a:solidFill>
              </a:rPr>
              <a:t>Splints</a:t>
            </a:r>
            <a:r>
              <a:rPr lang="en-US" sz="1800" dirty="0">
                <a:solidFill>
                  <a:srgbClr val="000000"/>
                </a:solidFill>
              </a:rPr>
              <a:t/>
            </a:r>
            <a:br>
              <a:rPr lang="en-US" sz="1800" dirty="0">
                <a:solidFill>
                  <a:srgbClr val="000000"/>
                </a:solidFill>
              </a:rPr>
            </a:br>
            <a:endParaRPr lang="en-US" sz="1800" dirty="0">
              <a:solidFill>
                <a:srgbClr val="000000"/>
              </a:solidFill>
            </a:endParaRPr>
          </a:p>
        </p:txBody>
      </p:sp>
      <p:pic>
        <p:nvPicPr>
          <p:cNvPr id="72707" name="Content Placeholder 6" descr="splint.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196354" y="2612231"/>
            <a:ext cx="2438400" cy="3328987"/>
          </a:xfrm>
        </p:spPr>
      </p:pic>
      <p:pic>
        <p:nvPicPr>
          <p:cNvPr id="72708" name="Content Placeholder 7" descr="splint2.jpg"/>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507598" y="3166599"/>
            <a:ext cx="2714625" cy="2000250"/>
          </a:xfrm>
        </p:spPr>
      </p:pic>
    </p:spTree>
    <p:extLst>
      <p:ext uri="{BB962C8B-B14F-4D97-AF65-F5344CB8AC3E}">
        <p14:creationId xmlns:p14="http://schemas.microsoft.com/office/powerpoint/2010/main" val="419966168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3"/>
          <p:cNvSpPr>
            <a:spLocks noGrp="1"/>
          </p:cNvSpPr>
          <p:nvPr>
            <p:ph type="title"/>
          </p:nvPr>
        </p:nvSpPr>
        <p:spPr/>
        <p:txBody>
          <a:bodyPr/>
          <a:lstStyle/>
          <a:p>
            <a:pPr eaLnBrk="1" hangingPunct="1"/>
            <a:r>
              <a:rPr lang="th-TH" dirty="0" smtClean="0">
                <a:ea typeface="Microsoft JhengHei" panose="020B0604030504040204" pitchFamily="34" charset="-120"/>
              </a:rPr>
              <a:t>การบาดเจ็บบริเวณข้อศอก</a:t>
            </a:r>
            <a:endParaRPr lang="en-US" dirty="0" smtClean="0">
              <a:ea typeface="Microsoft JhengHei" panose="020B0604030504040204" pitchFamily="34" charset="-120"/>
              <a:cs typeface="FreesiaUPC" panose="020B0604020202020204" pitchFamily="34" charset="-34"/>
            </a:endParaRPr>
          </a:p>
        </p:txBody>
      </p:sp>
    </p:spTree>
    <p:extLst>
      <p:ext uri="{BB962C8B-B14F-4D97-AF65-F5344CB8AC3E}">
        <p14:creationId xmlns:p14="http://schemas.microsoft.com/office/powerpoint/2010/main" val="128387105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r>
              <a:rPr lang="th-TH" sz="4800" dirty="0">
                <a:ea typeface="Microsoft JhengHei" panose="020B0604030504040204" pitchFamily="34" charset="-120"/>
              </a:rPr>
              <a:t>การบาดเจ็บบริเวณ</a:t>
            </a:r>
            <a:r>
              <a:rPr lang="th-TH" sz="4800" dirty="0" smtClean="0">
                <a:ea typeface="Microsoft JhengHei" panose="020B0604030504040204" pitchFamily="34" charset="-120"/>
              </a:rPr>
              <a:t>ข้อศอก</a:t>
            </a:r>
            <a:endParaRPr lang="en-US" sz="4800" dirty="0">
              <a:ea typeface="Microsoft JhengHei" panose="020B0604030504040204" pitchFamily="34" charset="-120"/>
              <a:cs typeface="FreesiaUPC" panose="020B0604020202020204" pitchFamily="34" charset="-34"/>
            </a:endParaRPr>
          </a:p>
        </p:txBody>
      </p:sp>
      <p:sp>
        <p:nvSpPr>
          <p:cNvPr id="65539" name="Content Placeholder 2"/>
          <p:cNvSpPr>
            <a:spLocks noGrp="1"/>
          </p:cNvSpPr>
          <p:nvPr>
            <p:ph idx="1"/>
          </p:nvPr>
        </p:nvSpPr>
        <p:spPr/>
        <p:txBody>
          <a:bodyPr>
            <a:normAutofit/>
          </a:bodyPr>
          <a:lstStyle/>
          <a:p>
            <a:pPr eaLnBrk="1" hangingPunct="1"/>
            <a:r>
              <a:rPr lang="th-TH" dirty="0" smtClean="0"/>
              <a:t>เอ็นและกล้ามเนื้อที่เกาะปุ่มกระดูกด้านนอกอักเสบ</a:t>
            </a:r>
            <a:r>
              <a:rPr lang="en-US" dirty="0" smtClean="0"/>
              <a:t> : Tennis elbow</a:t>
            </a:r>
          </a:p>
          <a:p>
            <a:pPr eaLnBrk="1" hangingPunct="1"/>
            <a:r>
              <a:rPr lang="th-TH" dirty="0" smtClean="0"/>
              <a:t>เอ็นและกล้ามเนื้อที่เกาะปุ่มกระดูกด้านในอักเสบ  </a:t>
            </a:r>
            <a:r>
              <a:rPr lang="en-US" dirty="0" smtClean="0"/>
              <a:t> : Golfer’s elbow</a:t>
            </a:r>
          </a:p>
          <a:p>
            <a:pPr eaLnBrk="1" hangingPunct="1"/>
            <a:endParaRPr lang="en-US" dirty="0" smtClean="0"/>
          </a:p>
          <a:p>
            <a:pPr eaLnBrk="1" hangingPunct="1"/>
            <a:r>
              <a:rPr lang="th-TH" dirty="0" smtClean="0"/>
              <a:t>อาการ</a:t>
            </a:r>
          </a:p>
          <a:p>
            <a:pPr lvl="1"/>
            <a:r>
              <a:rPr lang="th-TH" dirty="0" smtClean="0"/>
              <a:t>เจ็บ บวมและร้อนบริเวณข้อศอก </a:t>
            </a:r>
          </a:p>
          <a:p>
            <a:pPr lvl="1"/>
            <a:r>
              <a:rPr lang="th-TH" dirty="0" smtClean="0"/>
              <a:t>ชาและอ่อนแรงบริเวณแขน</a:t>
            </a:r>
            <a:endParaRPr lang="en-US" dirty="0" smtClean="0"/>
          </a:p>
          <a:p>
            <a:pPr eaLnBrk="1" hangingPunct="1">
              <a:buFont typeface="Wingdings 2" panose="05020102010507070707" pitchFamily="18" charset="2"/>
              <a:buNone/>
            </a:pPr>
            <a:endParaRPr lang="en-US" dirty="0" smtClean="0"/>
          </a:p>
        </p:txBody>
      </p:sp>
    </p:spTree>
    <p:extLst>
      <p:ext uri="{BB962C8B-B14F-4D97-AF65-F5344CB8AC3E}">
        <p14:creationId xmlns:p14="http://schemas.microsoft.com/office/powerpoint/2010/main" val="387729131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ชื่อเรื่อง 1"/>
          <p:cNvSpPr>
            <a:spLocks noGrp="1"/>
          </p:cNvSpPr>
          <p:nvPr>
            <p:ph type="title"/>
          </p:nvPr>
        </p:nvSpPr>
        <p:spPr/>
        <p:txBody>
          <a:bodyPr/>
          <a:lstStyle/>
          <a:p>
            <a:pPr eaLnBrk="1" hangingPunct="1"/>
            <a:r>
              <a:rPr lang="th-TH" dirty="0" smtClean="0">
                <a:ea typeface="Microsoft JhengHei" panose="020B0604030504040204" pitchFamily="34" charset="-120"/>
              </a:rPr>
              <a:t>การบาดเจ็บบริเวณข้อศอก</a:t>
            </a:r>
          </a:p>
        </p:txBody>
      </p:sp>
      <p:sp>
        <p:nvSpPr>
          <p:cNvPr id="3" name="ตัวยึดเนื้อหา 2"/>
          <p:cNvSpPr>
            <a:spLocks noGrp="1"/>
          </p:cNvSpPr>
          <p:nvPr>
            <p:ph idx="1"/>
          </p:nvPr>
        </p:nvSpPr>
        <p:spPr/>
        <p:txBody>
          <a:bodyPr/>
          <a:lstStyle/>
          <a:p>
            <a:pPr>
              <a:spcAft>
                <a:spcPts val="0"/>
              </a:spcAft>
              <a:defRPr/>
            </a:pPr>
            <a:r>
              <a:rPr lang="th-TH" dirty="0" smtClean="0"/>
              <a:t>อาชีพเสี่ยง</a:t>
            </a:r>
            <a:endParaRPr lang="th-TH" dirty="0"/>
          </a:p>
          <a:p>
            <a:pPr lvl="1">
              <a:spcAft>
                <a:spcPts val="0"/>
              </a:spcAft>
              <a:defRPr/>
            </a:pPr>
            <a:r>
              <a:rPr lang="th-TH" dirty="0" smtClean="0"/>
              <a:t>คนทำอาหาร</a:t>
            </a:r>
            <a:endParaRPr lang="th-TH" dirty="0"/>
          </a:p>
          <a:p>
            <a:pPr lvl="1">
              <a:spcAft>
                <a:spcPts val="0"/>
              </a:spcAft>
              <a:defRPr/>
            </a:pPr>
            <a:r>
              <a:rPr lang="th-TH" dirty="0" smtClean="0"/>
              <a:t>พนักงานในโรงงานอุตสาหกรรมที่ต้องใช้แรงดึง เกร็งข้อมือมาก ๆ</a:t>
            </a:r>
          </a:p>
          <a:p>
            <a:pPr lvl="1">
              <a:spcAft>
                <a:spcPts val="0"/>
              </a:spcAft>
              <a:defRPr/>
            </a:pPr>
            <a:r>
              <a:rPr lang="th-TH" dirty="0" smtClean="0"/>
              <a:t>แม่บ้านที่ทำความสะอาดด้วยการปัดกวาด</a:t>
            </a:r>
            <a:endParaRPr lang="en-US" dirty="0" smtClean="0"/>
          </a:p>
          <a:p>
            <a:pPr marL="320040" indent="-320040">
              <a:spcAft>
                <a:spcPts val="0"/>
              </a:spcAft>
              <a:buFont typeface="Wingdings"/>
              <a:buChar char=""/>
              <a:defRPr/>
            </a:pPr>
            <a:endParaRPr lang="en-US" dirty="0" smtClean="0"/>
          </a:p>
          <a:p>
            <a:pPr eaLnBrk="1" hangingPunct="1">
              <a:buFont typeface="Wingdings" panose="05000000000000000000" pitchFamily="2" charset="2"/>
              <a:buNone/>
              <a:defRPr/>
            </a:pPr>
            <a:endParaRPr lang="th-TH" dirty="0"/>
          </a:p>
        </p:txBody>
      </p:sp>
    </p:spTree>
    <p:extLst>
      <p:ext uri="{BB962C8B-B14F-4D97-AF65-F5344CB8AC3E}">
        <p14:creationId xmlns:p14="http://schemas.microsoft.com/office/powerpoint/2010/main" val="1750781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ชื่อเรื่อง 1"/>
          <p:cNvSpPr>
            <a:spLocks noGrp="1"/>
          </p:cNvSpPr>
          <p:nvPr>
            <p:ph type="title"/>
          </p:nvPr>
        </p:nvSpPr>
        <p:spPr/>
        <p:txBody>
          <a:bodyPr/>
          <a:lstStyle/>
          <a:p>
            <a:pPr eaLnBrk="1" hangingPunct="1"/>
            <a:r>
              <a:rPr lang="th-TH" dirty="0" smtClean="0">
                <a:ea typeface="Microsoft JhengHei" panose="020B0604030504040204" pitchFamily="34" charset="-120"/>
              </a:rPr>
              <a:t>การบาดเจ็บบริเวณข้อศอก</a:t>
            </a:r>
          </a:p>
        </p:txBody>
      </p:sp>
      <p:sp>
        <p:nvSpPr>
          <p:cNvPr id="67587" name="ตัวยึดเนื้อหา 2"/>
          <p:cNvSpPr>
            <a:spLocks noGrp="1"/>
          </p:cNvSpPr>
          <p:nvPr>
            <p:ph idx="1"/>
          </p:nvPr>
        </p:nvSpPr>
        <p:spPr/>
        <p:txBody>
          <a:bodyPr>
            <a:normAutofit fontScale="92500" lnSpcReduction="10000"/>
          </a:bodyPr>
          <a:lstStyle/>
          <a:p>
            <a:pPr eaLnBrk="1" hangingPunct="1"/>
            <a:r>
              <a:rPr lang="th-TH" smtClean="0"/>
              <a:t>การป้องกัน</a:t>
            </a:r>
          </a:p>
          <a:p>
            <a:pPr lvl="1" eaLnBrk="1" hangingPunct="1"/>
            <a:r>
              <a:rPr lang="th-TH" smtClean="0"/>
              <a:t>เลือกอุปกรณ์ให้เหมาะสมหรือใช้อุปกรณ์เสริม เพื่อลดการทำงานของกล้ามเนื้อ</a:t>
            </a:r>
          </a:p>
          <a:p>
            <a:pPr lvl="1" eaLnBrk="1" hangingPunct="1"/>
            <a:r>
              <a:rPr lang="th-TH" smtClean="0"/>
              <a:t>ควรออกกำลังกายสม่ำเสมอ</a:t>
            </a:r>
          </a:p>
          <a:p>
            <a:pPr lvl="1" eaLnBrk="1" hangingPunct="1"/>
            <a:endParaRPr lang="th-TH" smtClean="0"/>
          </a:p>
          <a:p>
            <a:pPr eaLnBrk="1" hangingPunct="1"/>
            <a:r>
              <a:rPr lang="th-TH" smtClean="0"/>
              <a:t>การรักษา</a:t>
            </a:r>
          </a:p>
          <a:p>
            <a:pPr lvl="1" eaLnBrk="1" hangingPunct="1"/>
            <a:r>
              <a:rPr lang="th-TH" smtClean="0"/>
              <a:t>พักการใช้งาน</a:t>
            </a:r>
          </a:p>
          <a:p>
            <a:pPr lvl="1" eaLnBrk="1" hangingPunct="1"/>
            <a:r>
              <a:rPr lang="th-TH" smtClean="0"/>
              <a:t>รับประทานยา ฉีดยาแก้ปวด</a:t>
            </a:r>
          </a:p>
          <a:p>
            <a:pPr lvl="1" eaLnBrk="1" hangingPunct="1"/>
            <a:r>
              <a:rPr lang="th-TH" smtClean="0"/>
              <a:t>การผ่าตัด</a:t>
            </a:r>
          </a:p>
        </p:txBody>
      </p:sp>
    </p:spTree>
    <p:extLst>
      <p:ext uri="{BB962C8B-B14F-4D97-AF65-F5344CB8AC3E}">
        <p14:creationId xmlns:p14="http://schemas.microsoft.com/office/powerpoint/2010/main" val="26699204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
          <p:cNvSpPr txBox="1">
            <a:spLocks noChangeArrowheads="1"/>
          </p:cNvSpPr>
          <p:nvPr/>
        </p:nvSpPr>
        <p:spPr bwMode="auto">
          <a:xfrm>
            <a:off x="2959100" y="274638"/>
            <a:ext cx="7499350" cy="1143000"/>
          </a:xfrm>
          <a:prstGeom prst="rect">
            <a:avLst/>
          </a:prstGeom>
          <a:noFill/>
          <a:ln w="9525" cap="flat">
            <a:noFill/>
            <a:round/>
            <a:headEnd/>
            <a:tailEnd/>
          </a:ln>
          <a:effectLst/>
        </p:spPr>
        <p:txBody>
          <a:bodyPr lIns="90000" tIns="46800" rIns="90000" bIns="46800" anchor="ctr"/>
          <a:lstStyle/>
          <a:p>
            <a:pPr algn="ctr">
              <a:buSzPct val="45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th-TH" sz="8000" b="1" dirty="0">
              <a:solidFill>
                <a:srgbClr val="050505"/>
              </a:solidFill>
              <a:effectLst>
                <a:outerShdw blurRad="38100" dist="38100" dir="2700000" algn="tl">
                  <a:srgbClr val="C0C0C0"/>
                </a:outerShdw>
              </a:effectLst>
              <a:latin typeface="Times New Roman" pitchFamily="18" charset="0"/>
            </a:endParaRPr>
          </a:p>
        </p:txBody>
      </p:sp>
      <p:sp>
        <p:nvSpPr>
          <p:cNvPr id="73731" name="ชื่อเรื่อง 1"/>
          <p:cNvSpPr>
            <a:spLocks noGrp="1"/>
          </p:cNvSpPr>
          <p:nvPr>
            <p:ph type="title"/>
          </p:nvPr>
        </p:nvSpPr>
        <p:spPr/>
        <p:txBody>
          <a:bodyPr/>
          <a:lstStyle/>
          <a:p>
            <a:r>
              <a:rPr lang="th-TH" dirty="0"/>
              <a:t>การบาดเจ็บบริเวณคอ </a:t>
            </a:r>
            <a:endParaRPr lang="th-TH" dirty="0" smtClean="0"/>
          </a:p>
        </p:txBody>
      </p:sp>
    </p:spTree>
    <p:extLst>
      <p:ext uri="{BB962C8B-B14F-4D97-AF65-F5344CB8AC3E}">
        <p14:creationId xmlns:p14="http://schemas.microsoft.com/office/powerpoint/2010/main" val="39123384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ตัวยึดเนื้อหา 2"/>
          <p:cNvSpPr>
            <a:spLocks noGrp="1"/>
          </p:cNvSpPr>
          <p:nvPr>
            <p:ph idx="1"/>
          </p:nvPr>
        </p:nvSpPr>
        <p:spPr>
          <a:xfrm>
            <a:off x="1956398" y="2443795"/>
            <a:ext cx="8186737" cy="3301550"/>
          </a:xfrm>
        </p:spPr>
        <p:txBody>
          <a:bodyPr/>
          <a:lstStyle/>
          <a:p>
            <a:pPr eaLnBrk="1" hangingPunct="1"/>
            <a:r>
              <a:rPr lang="th-TH" dirty="0" smtClean="0"/>
              <a:t>ประกันสังคม </a:t>
            </a:r>
            <a:r>
              <a:rPr lang="en-US" dirty="0" smtClean="0"/>
              <a:t>( Social Security Office: SSO )</a:t>
            </a:r>
          </a:p>
          <a:p>
            <a:pPr eaLnBrk="1" hangingPunct="1"/>
            <a:endParaRPr lang="th-TH" dirty="0" smtClean="0"/>
          </a:p>
          <a:p>
            <a:pPr eaLnBrk="1" hangingPunct="1"/>
            <a:endParaRPr lang="th-TH" dirty="0" smtClean="0"/>
          </a:p>
          <a:p>
            <a:pPr eaLnBrk="1" hangingPunct="1">
              <a:buFontTx/>
              <a:buNone/>
            </a:pPr>
            <a:endParaRPr lang="en-US" dirty="0"/>
          </a:p>
          <a:p>
            <a:pPr eaLnBrk="1" hangingPunct="1">
              <a:buFontTx/>
              <a:buNone/>
            </a:pPr>
            <a:endParaRPr lang="th-TH" dirty="0" smtClean="0"/>
          </a:p>
          <a:p>
            <a:pPr eaLnBrk="1" hangingPunct="1"/>
            <a:r>
              <a:rPr lang="th-TH" dirty="0" smtClean="0"/>
              <a:t>กองทุนเงินทดแทน </a:t>
            </a:r>
            <a:r>
              <a:rPr lang="en-US" dirty="0" smtClean="0"/>
              <a:t>( Workmen’s Compensation Fund)</a:t>
            </a:r>
            <a:endParaRPr lang="th-TH" dirty="0" smtClean="0"/>
          </a:p>
        </p:txBody>
      </p:sp>
      <p:pic>
        <p:nvPicPr>
          <p:cNvPr id="15363"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7076" y="3145400"/>
            <a:ext cx="190500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979670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dirty="0"/>
              <a:t>การบาดเจ็บบริเวณคอ </a:t>
            </a:r>
          </a:p>
        </p:txBody>
      </p:sp>
      <p:sp>
        <p:nvSpPr>
          <p:cNvPr id="3" name="ตัวแทนเนื้อหา 2"/>
          <p:cNvSpPr>
            <a:spLocks noGrp="1"/>
          </p:cNvSpPr>
          <p:nvPr>
            <p:ph idx="1"/>
          </p:nvPr>
        </p:nvSpPr>
        <p:spPr/>
        <p:txBody>
          <a:bodyPr>
            <a:normAutofit/>
          </a:bodyPr>
          <a:lstStyle/>
          <a:p>
            <a:r>
              <a:rPr lang="th-TH" dirty="0"/>
              <a:t>ปวดบริเวณคอถึง</a:t>
            </a:r>
            <a:r>
              <a:rPr lang="th-TH" dirty="0" smtClean="0"/>
              <a:t>ไหล่</a:t>
            </a:r>
          </a:p>
          <a:p>
            <a:r>
              <a:rPr lang="th-TH" dirty="0" smtClean="0"/>
              <a:t>สาเหตุ</a:t>
            </a:r>
            <a:endParaRPr lang="th-TH" dirty="0"/>
          </a:p>
          <a:p>
            <a:pPr lvl="1"/>
            <a:r>
              <a:rPr lang="th-TH" dirty="0"/>
              <a:t>ก้ม บิดคอ  หรือเงยศีรษะค้างไว้</a:t>
            </a:r>
          </a:p>
          <a:p>
            <a:pPr lvl="1"/>
            <a:r>
              <a:rPr lang="th-TH" dirty="0"/>
              <a:t>ยกไหล่เป็นเวลานาน : วาง </a:t>
            </a:r>
            <a:r>
              <a:rPr lang="en-US" dirty="0"/>
              <a:t>keyboard </a:t>
            </a:r>
            <a:r>
              <a:rPr lang="th-TH" dirty="0"/>
              <a:t>ไม่เหมาะสม</a:t>
            </a:r>
          </a:p>
          <a:p>
            <a:r>
              <a:rPr lang="th-TH" dirty="0"/>
              <a:t>งาน/อาชีพ ที่เสี่ยง</a:t>
            </a:r>
          </a:p>
          <a:p>
            <a:pPr lvl="1"/>
            <a:r>
              <a:rPr lang="th-TH" dirty="0"/>
              <a:t>ใช้กล้องจุลทรรศน์</a:t>
            </a:r>
          </a:p>
          <a:p>
            <a:pPr lvl="1"/>
            <a:r>
              <a:rPr lang="th-TH" dirty="0"/>
              <a:t>ใช้</a:t>
            </a:r>
            <a:r>
              <a:rPr lang="th-TH" dirty="0" smtClean="0"/>
              <a:t>คอมพิวเตอร์</a:t>
            </a:r>
            <a:endParaRPr lang="th-TH" dirty="0"/>
          </a:p>
        </p:txBody>
      </p:sp>
    </p:spTree>
    <p:extLst>
      <p:ext uri="{BB962C8B-B14F-4D97-AF65-F5344CB8AC3E}">
        <p14:creationId xmlns:p14="http://schemas.microsoft.com/office/powerpoint/2010/main" val="31455600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
          <p:cNvSpPr txBox="1">
            <a:spLocks noChangeArrowheads="1"/>
          </p:cNvSpPr>
          <p:nvPr/>
        </p:nvSpPr>
        <p:spPr bwMode="auto">
          <a:xfrm>
            <a:off x="2959100" y="274638"/>
            <a:ext cx="7499350" cy="1143000"/>
          </a:xfrm>
          <a:prstGeom prst="rect">
            <a:avLst/>
          </a:prstGeom>
          <a:noFill/>
          <a:ln w="9525" cap="flat">
            <a:noFill/>
            <a:round/>
            <a:headEnd/>
            <a:tailEnd/>
          </a:ln>
          <a:effectLst/>
        </p:spPr>
        <p:txBody>
          <a:bodyPr lIns="90000" tIns="46800" rIns="90000" bIns="46800" anchor="ctr"/>
          <a:lstStyle/>
          <a:p>
            <a:pPr algn="ctr">
              <a:buSzPct val="45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th-TH" sz="4400" dirty="0">
              <a:solidFill>
                <a:srgbClr val="050505"/>
              </a:solidFill>
              <a:effectLst>
                <a:outerShdw blurRad="38100" dist="38100" dir="2700000" algn="tl">
                  <a:srgbClr val="C0C0C0"/>
                </a:outerShdw>
              </a:effectLst>
              <a:latin typeface="Times New Roman" pitchFamily="18" charset="0"/>
            </a:endParaRPr>
          </a:p>
        </p:txBody>
      </p:sp>
      <p:pic>
        <p:nvPicPr>
          <p:cNvPr id="75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8781" y="2711981"/>
            <a:ext cx="2109787"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5780" name="ชื่อเรื่อง 1"/>
          <p:cNvSpPr>
            <a:spLocks noGrp="1"/>
          </p:cNvSpPr>
          <p:nvPr>
            <p:ph type="title"/>
          </p:nvPr>
        </p:nvSpPr>
        <p:spPr/>
        <p:txBody>
          <a:bodyPr>
            <a:normAutofit/>
          </a:bodyPr>
          <a:lstStyle/>
          <a:p>
            <a:pPr eaLnBrk="1" hangingPunct="1"/>
            <a:r>
              <a:rPr lang="th-TH" dirty="0" smtClean="0"/>
              <a:t>ปวดต้นคอและปวดไหล่</a:t>
            </a:r>
          </a:p>
        </p:txBody>
      </p:sp>
      <p:sp>
        <p:nvSpPr>
          <p:cNvPr id="75781" name="ตัวแทนเนื้อหา 2"/>
          <p:cNvSpPr>
            <a:spLocks noGrp="1"/>
          </p:cNvSpPr>
          <p:nvPr>
            <p:ph idx="1"/>
          </p:nvPr>
        </p:nvSpPr>
        <p:spPr/>
        <p:txBody>
          <a:bodyPr/>
          <a:lstStyle/>
          <a:p>
            <a:pPr eaLnBrk="1" hangingPunct="1"/>
            <a:r>
              <a:rPr lang="th-TH" smtClean="0"/>
              <a:t>ยกไหล่เป็นเวลานาน : วาง </a:t>
            </a:r>
            <a:r>
              <a:rPr lang="en-US" smtClean="0"/>
              <a:t>keyboard </a:t>
            </a:r>
            <a:r>
              <a:rPr lang="th-TH" smtClean="0"/>
              <a:t>ไม่เหมาะสม</a:t>
            </a:r>
          </a:p>
          <a:p>
            <a:pPr eaLnBrk="1" hangingPunct="1"/>
            <a:endParaRPr lang="th-TH" smtClean="0"/>
          </a:p>
        </p:txBody>
      </p:sp>
    </p:spTree>
    <p:extLst>
      <p:ext uri="{BB962C8B-B14F-4D97-AF65-F5344CB8AC3E}">
        <p14:creationId xmlns:p14="http://schemas.microsoft.com/office/powerpoint/2010/main" val="39108876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ชื่อเรื่อง 1"/>
          <p:cNvSpPr>
            <a:spLocks noGrp="1"/>
          </p:cNvSpPr>
          <p:nvPr>
            <p:ph type="title"/>
          </p:nvPr>
        </p:nvSpPr>
        <p:spPr/>
        <p:txBody>
          <a:bodyPr/>
          <a:lstStyle/>
          <a:p>
            <a:pPr eaLnBrk="1" hangingPunct="1"/>
            <a:r>
              <a:rPr lang="th-TH" b="1" smtClean="0"/>
              <a:t>แท็บเล็ต </a:t>
            </a:r>
            <a:r>
              <a:rPr lang="en-US" b="1" smtClean="0">
                <a:sym typeface="Wingdings" panose="05000000000000000000" pitchFamily="2" charset="2"/>
              </a:rPr>
              <a:t></a:t>
            </a:r>
            <a:r>
              <a:rPr lang="th-TH" b="1" smtClean="0"/>
              <a:t>ปวดคอ</a:t>
            </a:r>
          </a:p>
        </p:txBody>
      </p:sp>
      <p:sp>
        <p:nvSpPr>
          <p:cNvPr id="78851" name="ตัวยึดเนื้อหา 2"/>
          <p:cNvSpPr>
            <a:spLocks noGrp="1"/>
          </p:cNvSpPr>
          <p:nvPr>
            <p:ph idx="1"/>
          </p:nvPr>
        </p:nvSpPr>
        <p:spPr/>
        <p:txBody>
          <a:bodyPr/>
          <a:lstStyle/>
          <a:p>
            <a:pPr eaLnBrk="1" hangingPunct="1"/>
            <a:r>
              <a:rPr lang="th-TH" smtClean="0"/>
              <a:t>การก้มหน้าและคอเพื่อใช้งานแท็บเล็ตหรือสมาร์ทโฟนเป็นสาเหตุของอาการปวดคอ ปวดบริเวณบ่า หรือสะบักตามมา จนทำให้รู้สึกไม่สบายและรำคาญ </a:t>
            </a:r>
          </a:p>
          <a:p>
            <a:pPr eaLnBrk="1" hangingPunct="1"/>
            <a:endParaRPr lang="th-TH" smtClean="0"/>
          </a:p>
        </p:txBody>
      </p:sp>
    </p:spTree>
    <p:extLst>
      <p:ext uri="{BB962C8B-B14F-4D97-AF65-F5344CB8AC3E}">
        <p14:creationId xmlns:p14="http://schemas.microsoft.com/office/powerpoint/2010/main" val="98106348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ชื่อเรื่อง 3"/>
          <p:cNvSpPr>
            <a:spLocks noGrp="1"/>
          </p:cNvSpPr>
          <p:nvPr>
            <p:ph type="title"/>
          </p:nvPr>
        </p:nvSpPr>
        <p:spPr/>
        <p:txBody>
          <a:bodyPr/>
          <a:lstStyle/>
          <a:p>
            <a:pPr eaLnBrk="1" hangingPunct="1"/>
            <a:r>
              <a:rPr lang="th-TH" smtClean="0"/>
              <a:t>ทำอย่างไรไม่ให้ปวด</a:t>
            </a:r>
          </a:p>
        </p:txBody>
      </p:sp>
      <p:pic>
        <p:nvPicPr>
          <p:cNvPr id="79875" name="Picture 2" descr="http://www.pt.mahidol.ac.th/web_images/knowledge/2556/0327_2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555694"/>
            <a:ext cx="28575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สี่เหลี่ยมผืนผ้า 5"/>
          <p:cNvSpPr>
            <a:spLocks noChangeArrowheads="1"/>
          </p:cNvSpPr>
          <p:nvPr/>
        </p:nvSpPr>
        <p:spPr bwMode="auto">
          <a:xfrm>
            <a:off x="4095750" y="5929314"/>
            <a:ext cx="571500" cy="4286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th-TH"/>
          </a:p>
        </p:txBody>
      </p:sp>
    </p:spTree>
    <p:extLst>
      <p:ext uri="{BB962C8B-B14F-4D97-AF65-F5344CB8AC3E}">
        <p14:creationId xmlns:p14="http://schemas.microsoft.com/office/powerpoint/2010/main" val="32221963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2959100" y="274638"/>
            <a:ext cx="7499350" cy="1143000"/>
          </a:xfrm>
          <a:prstGeom prst="rect">
            <a:avLst/>
          </a:prstGeom>
          <a:noFill/>
          <a:ln w="9525" cap="flat">
            <a:noFill/>
            <a:round/>
            <a:headEnd/>
            <a:tailEnd/>
          </a:ln>
          <a:effectLst/>
        </p:spPr>
        <p:txBody>
          <a:bodyPr lIns="90000" tIns="46800" rIns="90000" bIns="46800" anchor="ctr"/>
          <a:lstStyle/>
          <a:p>
            <a:pPr algn="ctr">
              <a:buSzPct val="45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th-TH" sz="6000" b="1" dirty="0">
              <a:solidFill>
                <a:srgbClr val="050505"/>
              </a:solidFill>
              <a:effectLst>
                <a:outerShdw blurRad="38100" dist="38100" dir="2700000" algn="tl">
                  <a:srgbClr val="C0C0C0"/>
                </a:outerShdw>
              </a:effectLst>
              <a:latin typeface="Times New Roman" pitchFamily="18" charset="0"/>
            </a:endParaRPr>
          </a:p>
        </p:txBody>
      </p:sp>
      <p:sp>
        <p:nvSpPr>
          <p:cNvPr id="80899" name="ชื่อเรื่อง 1"/>
          <p:cNvSpPr>
            <a:spLocks noGrp="1"/>
          </p:cNvSpPr>
          <p:nvPr>
            <p:ph type="title"/>
          </p:nvPr>
        </p:nvSpPr>
        <p:spPr/>
        <p:txBody>
          <a:bodyPr/>
          <a:lstStyle/>
          <a:p>
            <a:r>
              <a:rPr lang="th-TH" dirty="0"/>
              <a:t>การบาดเจ็บบริเวณไหล่</a:t>
            </a:r>
            <a:endParaRPr lang="th-TH" dirty="0" smtClean="0"/>
          </a:p>
        </p:txBody>
      </p:sp>
    </p:spTree>
    <p:extLst>
      <p:ext uri="{BB962C8B-B14F-4D97-AF65-F5344CB8AC3E}">
        <p14:creationId xmlns:p14="http://schemas.microsoft.com/office/powerpoint/2010/main" val="16337308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a:defRPr/>
            </a:pPr>
            <a:r>
              <a:rPr lang="th-TH" sz="4800" dirty="0" smtClean="0">
                <a:solidFill>
                  <a:schemeClr val="tx2">
                    <a:satMod val="130000"/>
                  </a:schemeClr>
                </a:solidFill>
              </a:rPr>
              <a:t>การบาดเจ็บบริเวณไหล่</a:t>
            </a:r>
            <a:endParaRPr lang="en-US" sz="4800" dirty="0">
              <a:solidFill>
                <a:schemeClr val="tx2">
                  <a:satMod val="130000"/>
                </a:schemeClr>
              </a:solidFill>
            </a:endParaRPr>
          </a:p>
        </p:txBody>
      </p:sp>
      <p:sp>
        <p:nvSpPr>
          <p:cNvPr id="3" name="Content Placeholder 2"/>
          <p:cNvSpPr>
            <a:spLocks noGrp="1"/>
          </p:cNvSpPr>
          <p:nvPr>
            <p:ph idx="1"/>
          </p:nvPr>
        </p:nvSpPr>
        <p:spPr/>
        <p:txBody>
          <a:bodyPr>
            <a:normAutofit/>
          </a:bodyPr>
          <a:lstStyle/>
          <a:p>
            <a:pPr>
              <a:spcAft>
                <a:spcPts val="0"/>
              </a:spcAft>
              <a:buFont typeface="Arial" panose="020B0604020202020204" pitchFamily="34" charset="0"/>
              <a:buChar char="•"/>
              <a:defRPr/>
            </a:pPr>
            <a:r>
              <a:rPr lang="th-TH" dirty="0" smtClean="0"/>
              <a:t>ปัจจัยเสี่ยง</a:t>
            </a:r>
          </a:p>
          <a:p>
            <a:pPr lvl="1">
              <a:spcAft>
                <a:spcPts val="0"/>
              </a:spcAft>
              <a:buFont typeface="Arial" panose="020B0604020202020204" pitchFamily="34" charset="0"/>
              <a:buChar char="•"/>
              <a:defRPr/>
            </a:pPr>
            <a:r>
              <a:rPr lang="th-TH" dirty="0" smtClean="0"/>
              <a:t>ทำงานสูงกว่าไหล่ </a:t>
            </a:r>
          </a:p>
          <a:p>
            <a:pPr lvl="1">
              <a:spcAft>
                <a:spcPts val="0"/>
              </a:spcAft>
              <a:buFont typeface="Arial" panose="020B0604020202020204" pitchFamily="34" charset="0"/>
              <a:buChar char="•"/>
              <a:defRPr/>
            </a:pPr>
            <a:r>
              <a:rPr lang="th-TH" dirty="0" smtClean="0"/>
              <a:t>การยืดแขนจนสุด</a:t>
            </a:r>
          </a:p>
          <a:p>
            <a:pPr lvl="1">
              <a:spcAft>
                <a:spcPts val="0"/>
              </a:spcAft>
              <a:buFont typeface="Arial" panose="020B0604020202020204" pitchFamily="34" charset="0"/>
              <a:buChar char="•"/>
              <a:defRPr/>
            </a:pPr>
            <a:r>
              <a:rPr lang="th-TH" dirty="0" smtClean="0"/>
              <a:t>การยกแขนเพื่อทำงาน</a:t>
            </a:r>
          </a:p>
          <a:p>
            <a:pPr lvl="1">
              <a:spcAft>
                <a:spcPts val="0"/>
              </a:spcAft>
              <a:buFont typeface="Arial" panose="020B0604020202020204" pitchFamily="34" charset="0"/>
              <a:buChar char="•"/>
              <a:defRPr/>
            </a:pPr>
            <a:r>
              <a:rPr lang="th-TH" dirty="0" smtClean="0"/>
              <a:t>การใขว้แขนไปด้านหลังหรือเอื้อมข้ามลำตัว</a:t>
            </a:r>
          </a:p>
          <a:p>
            <a:pPr marL="1266444" lvl="3" indent="-342900">
              <a:spcAft>
                <a:spcPts val="0"/>
              </a:spcAft>
              <a:buClr>
                <a:schemeClr val="accent2">
                  <a:shade val="75000"/>
                </a:schemeClr>
              </a:buClr>
              <a:defRPr/>
            </a:pPr>
            <a:endParaRPr lang="en-US" dirty="0" smtClean="0"/>
          </a:p>
          <a:p>
            <a:pPr marL="822960" lvl="2">
              <a:spcAft>
                <a:spcPts val="0"/>
              </a:spcAft>
              <a:buClr>
                <a:schemeClr val="bg1">
                  <a:shade val="50000"/>
                </a:schemeClr>
              </a:buClr>
              <a:buFont typeface="Wingdings 3"/>
              <a:buChar char=""/>
              <a:defRPr/>
            </a:pPr>
            <a:endParaRPr lang="th-TH" dirty="0" smtClean="0"/>
          </a:p>
          <a:p>
            <a:pPr marL="822960" lvl="2">
              <a:spcAft>
                <a:spcPts val="0"/>
              </a:spcAft>
              <a:buClr>
                <a:schemeClr val="bg1">
                  <a:shade val="50000"/>
                </a:schemeClr>
              </a:buClr>
              <a:buFont typeface="Wingdings 3"/>
              <a:buChar char=""/>
              <a:defRPr/>
            </a:pPr>
            <a:endParaRPr lang="en-US" dirty="0" smtClean="0"/>
          </a:p>
          <a:p>
            <a:pPr marL="274320" indent="-274320">
              <a:spcAft>
                <a:spcPts val="0"/>
              </a:spcAft>
              <a:buFont typeface="Wingdings 3"/>
              <a:buChar char=""/>
              <a:defRPr/>
            </a:pPr>
            <a:endParaRPr lang="en-US" dirty="0"/>
          </a:p>
        </p:txBody>
      </p:sp>
    </p:spTree>
    <p:extLst>
      <p:ext uri="{BB962C8B-B14F-4D97-AF65-F5344CB8AC3E}">
        <p14:creationId xmlns:p14="http://schemas.microsoft.com/office/powerpoint/2010/main" val="88345695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439" y="1339107"/>
            <a:ext cx="8744218" cy="417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545063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ชื่อเรื่อง 3"/>
          <p:cNvSpPr>
            <a:spLocks noGrp="1"/>
          </p:cNvSpPr>
          <p:nvPr>
            <p:ph type="title"/>
          </p:nvPr>
        </p:nvSpPr>
        <p:spPr/>
        <p:txBody>
          <a:bodyPr/>
          <a:lstStyle/>
          <a:p>
            <a:pPr eaLnBrk="1" hangingPunct="1"/>
            <a:r>
              <a:rPr lang="th-TH" dirty="0" smtClean="0"/>
              <a:t>โรครองช้ำ</a:t>
            </a:r>
            <a:br>
              <a:rPr lang="th-TH" dirty="0" smtClean="0"/>
            </a:br>
            <a:r>
              <a:rPr lang="en-US" dirty="0" smtClean="0"/>
              <a:t>(Plantar Fasciitis)</a:t>
            </a:r>
            <a:endParaRPr lang="th-TH" dirty="0" smtClean="0"/>
          </a:p>
        </p:txBody>
      </p:sp>
    </p:spTree>
    <p:extLst>
      <p:ext uri="{BB962C8B-B14F-4D97-AF65-F5344CB8AC3E}">
        <p14:creationId xmlns:p14="http://schemas.microsoft.com/office/powerpoint/2010/main" val="11419027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ชื่อเรื่อง 1"/>
          <p:cNvSpPr>
            <a:spLocks noGrp="1"/>
          </p:cNvSpPr>
          <p:nvPr>
            <p:ph type="title"/>
          </p:nvPr>
        </p:nvSpPr>
        <p:spPr/>
        <p:txBody>
          <a:bodyPr/>
          <a:lstStyle/>
          <a:p>
            <a:pPr eaLnBrk="1" hangingPunct="1"/>
            <a:r>
              <a:rPr lang="th-TH" dirty="0" smtClean="0"/>
              <a:t>อาการแสดง </a:t>
            </a:r>
          </a:p>
        </p:txBody>
      </p:sp>
      <p:sp>
        <p:nvSpPr>
          <p:cNvPr id="92163" name="ตัวยึดเนื้อหา 2"/>
          <p:cNvSpPr>
            <a:spLocks noGrp="1"/>
          </p:cNvSpPr>
          <p:nvPr>
            <p:ph idx="1"/>
          </p:nvPr>
        </p:nvSpPr>
        <p:spPr/>
        <p:txBody>
          <a:bodyPr/>
          <a:lstStyle/>
          <a:p>
            <a:pPr eaLnBrk="1" hangingPunct="1"/>
            <a:r>
              <a:rPr lang="th-TH" dirty="0"/>
              <a:t>ปวดส้นเท้า มีจุดกดเจ็บและปวดในบริเวณส้นเท้าฝั่งด้านในใกล้ๆอุ้งเท้า</a:t>
            </a:r>
          </a:p>
          <a:p>
            <a:pPr eaLnBrk="1" hangingPunct="1"/>
            <a:r>
              <a:rPr lang="th-TH" dirty="0"/>
              <a:t>ไม่สามารถลงน้ำหนักที่ส้นเท้าและเท้าได้เต็มที่ในระหว่างเดิน</a:t>
            </a:r>
          </a:p>
          <a:p>
            <a:pPr eaLnBrk="1" hangingPunct="1"/>
            <a:r>
              <a:rPr lang="th-TH" dirty="0"/>
              <a:t>อาการปวดส้นเท้าจะเป็นในมากในช่วงตื่นนอนตอนเช้า เมื่อลงจากเตียงก้าวแรกก็จะมีอาการปวดมาก แต่เมื่อเดินสักระยะอาการปวดจะดีขึ้น</a:t>
            </a:r>
          </a:p>
          <a:p>
            <a:pPr eaLnBrk="1" hangingPunct="1"/>
            <a:r>
              <a:rPr lang="th-TH" dirty="0"/>
              <a:t>มีอาการบวมหรือแดงของผิวหนังใต้ฝ่าเท้า</a:t>
            </a:r>
          </a:p>
          <a:p>
            <a:pPr eaLnBrk="1" hangingPunct="1"/>
            <a:r>
              <a:rPr lang="th-TH" dirty="0"/>
              <a:t>มีอาการปวดร้าวตามแนวพังผืดใต้ฝ่าเท้าไปจนถึงจุดกดเจ็บและส้นเท้าเมื่อกระดกนิ้วเท้าขึ้น</a:t>
            </a:r>
          </a:p>
          <a:p>
            <a:pPr eaLnBrk="1" hangingPunct="1"/>
            <a:endParaRPr lang="th-TH" dirty="0" smtClean="0"/>
          </a:p>
        </p:txBody>
      </p:sp>
      <p:pic>
        <p:nvPicPr>
          <p:cNvPr id="2" name="รูปภาพ 1"/>
          <p:cNvPicPr>
            <a:picLocks noChangeAspect="1"/>
          </p:cNvPicPr>
          <p:nvPr/>
        </p:nvPicPr>
        <p:blipFill>
          <a:blip r:embed="rId2"/>
          <a:stretch>
            <a:fillRect/>
          </a:stretch>
        </p:blipFill>
        <p:spPr>
          <a:xfrm>
            <a:off x="9253584" y="4303020"/>
            <a:ext cx="1830646" cy="1490878"/>
          </a:xfrm>
          <a:prstGeom prst="rect">
            <a:avLst/>
          </a:prstGeom>
        </p:spPr>
      </p:pic>
    </p:spTree>
    <p:extLst>
      <p:ext uri="{BB962C8B-B14F-4D97-AF65-F5344CB8AC3E}">
        <p14:creationId xmlns:p14="http://schemas.microsoft.com/office/powerpoint/2010/main" val="15564677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ชื่อเรื่อง 1"/>
          <p:cNvSpPr>
            <a:spLocks noGrp="1"/>
          </p:cNvSpPr>
          <p:nvPr>
            <p:ph type="title"/>
          </p:nvPr>
        </p:nvSpPr>
        <p:spPr/>
        <p:txBody>
          <a:bodyPr/>
          <a:lstStyle/>
          <a:p>
            <a:pPr eaLnBrk="1" hangingPunct="1"/>
            <a:r>
              <a:rPr lang="th-TH" smtClean="0"/>
              <a:t>ปัจจัยเสี่ยง</a:t>
            </a:r>
          </a:p>
        </p:txBody>
      </p:sp>
      <p:sp>
        <p:nvSpPr>
          <p:cNvPr id="93187" name="ตัวยึดเนื้อหา 2"/>
          <p:cNvSpPr>
            <a:spLocks noGrp="1"/>
          </p:cNvSpPr>
          <p:nvPr>
            <p:ph idx="1"/>
          </p:nvPr>
        </p:nvSpPr>
        <p:spPr/>
        <p:txBody>
          <a:bodyPr/>
          <a:lstStyle/>
          <a:p>
            <a:pPr eaLnBrk="1" hangingPunct="1"/>
            <a:r>
              <a:rPr lang="th-TH" smtClean="0"/>
              <a:t>คนอ้วน </a:t>
            </a:r>
          </a:p>
          <a:p>
            <a:pPr eaLnBrk="1" hangingPunct="1"/>
            <a:r>
              <a:rPr lang="th-TH" smtClean="0"/>
              <a:t>มีกิจกรรมต้องเดินหรือวิ่งมากๆ </a:t>
            </a:r>
          </a:p>
          <a:p>
            <a:pPr eaLnBrk="1" hangingPunct="1"/>
            <a:r>
              <a:rPr lang="th-TH" smtClean="0"/>
              <a:t>ยืนนานๆ </a:t>
            </a:r>
          </a:p>
          <a:p>
            <a:pPr eaLnBrk="1" hangingPunct="1"/>
            <a:r>
              <a:rPr lang="th-TH" smtClean="0"/>
              <a:t>ฝ่าเท้าแบน</a:t>
            </a:r>
          </a:p>
        </p:txBody>
      </p:sp>
    </p:spTree>
    <p:extLst>
      <p:ext uri="{BB962C8B-B14F-4D97-AF65-F5344CB8AC3E}">
        <p14:creationId xmlns:p14="http://schemas.microsoft.com/office/powerpoint/2010/main" val="31813929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ชื่อเรื่อง 1"/>
          <p:cNvSpPr>
            <a:spLocks noGrp="1"/>
          </p:cNvSpPr>
          <p:nvPr>
            <p:ph type="title"/>
          </p:nvPr>
        </p:nvSpPr>
        <p:spPr/>
        <p:txBody>
          <a:bodyPr/>
          <a:lstStyle/>
          <a:p>
            <a:pPr eaLnBrk="1" hangingPunct="1"/>
            <a:r>
              <a:rPr lang="th-TH" smtClean="0"/>
              <a:t>ประโยชน์จากการวินิจฉัยโรคจากการทำงาน</a:t>
            </a:r>
          </a:p>
        </p:txBody>
      </p:sp>
      <p:sp>
        <p:nvSpPr>
          <p:cNvPr id="16387" name="ตัวยึดเนื้อหา 2"/>
          <p:cNvSpPr>
            <a:spLocks noGrp="1"/>
          </p:cNvSpPr>
          <p:nvPr>
            <p:ph idx="1"/>
          </p:nvPr>
        </p:nvSpPr>
        <p:spPr/>
        <p:txBody>
          <a:bodyPr/>
          <a:lstStyle/>
          <a:p>
            <a:pPr eaLnBrk="1" hangingPunct="1">
              <a:buFontTx/>
              <a:buNone/>
            </a:pPr>
            <a:r>
              <a:rPr lang="en-US" smtClean="0"/>
              <a:t>2. </a:t>
            </a:r>
            <a:r>
              <a:rPr lang="th-TH" smtClean="0"/>
              <a:t>เพื่อนำไปสู่การรวบรวมสถิติโรค </a:t>
            </a:r>
          </a:p>
          <a:p>
            <a:pPr eaLnBrk="1" hangingPunct="1">
              <a:buFontTx/>
              <a:buNone/>
            </a:pPr>
            <a:r>
              <a:rPr lang="th-TH" smtClean="0"/>
              <a:t>		</a:t>
            </a:r>
            <a:r>
              <a:rPr lang="th-TH" sz="1800"/>
              <a:t>จำนวนของผู้ป่วยโรคจากการทำงานที่เพิ่มขึ้นจะทำให้เกิดการแก้ไขสภาพแวดล้อมการทำงานเพื่อให้คนทำงานเจ็บป่วยน้อยลงในอนาคต </a:t>
            </a:r>
          </a:p>
          <a:p>
            <a:pPr lvl="2" eaLnBrk="1" hangingPunct="1"/>
            <a:r>
              <a:rPr lang="th-TH" sz="1400"/>
              <a:t>ประเด็นนี้จะเป็นประโยชน์กับประเทศชาติและคนทำงานทุกคนในภาพรวม ด้วยความสำคัญในข้อนี้ ทำให้การวินิจฉัยโรคจากการทำงานในคนทำงานกลุ่มที่กองทุนเงินทดแทนไม่คุ้มครอง เช่น ข้าราชการหรือแรงงานนอกระบบ จึงยังคงมีความสำคัญอยู่</a:t>
            </a:r>
          </a:p>
        </p:txBody>
      </p:sp>
    </p:spTree>
    <p:extLst>
      <p:ext uri="{BB962C8B-B14F-4D97-AF65-F5344CB8AC3E}">
        <p14:creationId xmlns:p14="http://schemas.microsoft.com/office/powerpoint/2010/main" val="274012331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ชื่อเรื่อง 1"/>
          <p:cNvSpPr>
            <a:spLocks noGrp="1"/>
          </p:cNvSpPr>
          <p:nvPr>
            <p:ph type="title"/>
          </p:nvPr>
        </p:nvSpPr>
        <p:spPr/>
        <p:txBody>
          <a:bodyPr/>
          <a:lstStyle/>
          <a:p>
            <a:pPr eaLnBrk="1" hangingPunct="1"/>
            <a:r>
              <a:rPr lang="th-TH" smtClean="0"/>
              <a:t>การรักษา</a:t>
            </a:r>
          </a:p>
        </p:txBody>
      </p:sp>
      <p:sp>
        <p:nvSpPr>
          <p:cNvPr id="94211" name="ตัวยึดเนื้อหา 2"/>
          <p:cNvSpPr>
            <a:spLocks noGrp="1"/>
          </p:cNvSpPr>
          <p:nvPr>
            <p:ph idx="1"/>
          </p:nvPr>
        </p:nvSpPr>
        <p:spPr/>
        <p:txBody>
          <a:bodyPr>
            <a:normAutofit lnSpcReduction="10000"/>
          </a:bodyPr>
          <a:lstStyle/>
          <a:p>
            <a:pPr eaLnBrk="1" hangingPunct="1"/>
            <a:r>
              <a:rPr lang="th-TH" sz="2200"/>
              <a:t>ยาแก้ปวด</a:t>
            </a:r>
          </a:p>
          <a:p>
            <a:pPr eaLnBrk="1" hangingPunct="1"/>
            <a:r>
              <a:rPr lang="th-TH" sz="2200"/>
              <a:t>ฉีดยา </a:t>
            </a:r>
          </a:p>
          <a:p>
            <a:pPr eaLnBrk="1" hangingPunct="1"/>
            <a:r>
              <a:rPr lang="th-TH" sz="2200"/>
              <a:t>ทำกายภาพบำบัดเพื่อลดอาการปวด</a:t>
            </a:r>
          </a:p>
          <a:p>
            <a:pPr eaLnBrk="1" hangingPunct="1"/>
            <a:r>
              <a:rPr lang="th-TH" sz="2200"/>
              <a:t>ออกกำลังเพื่อยืดเอ็นร้อยหวาย</a:t>
            </a:r>
          </a:p>
          <a:p>
            <a:pPr eaLnBrk="1" hangingPunct="1"/>
            <a:r>
              <a:rPr lang="th-TH" sz="2200"/>
              <a:t>เลือกใช้รองเท้าที่เหมาะสม คือมีส้นเล็กน้อย (สูงประมาณ 1 – 1.5 นิ้ว) เพื่อเป็นการถ่ายเทน้ำหนักตัวจากส้นเท้าไปยังฝ่าเท้าส่วนหน้าซึ่งจะช่วยให้ อาการปวดลดลง</a:t>
            </a:r>
          </a:p>
          <a:p>
            <a:pPr eaLnBrk="1" hangingPunct="1"/>
            <a:r>
              <a:rPr lang="th-TH" sz="2200"/>
              <a:t>ปรับรองเท้าให้เหมาะสม เพื่อช่วยลดอาการปวด โดยการใช้อุปกรณ์เสริมบริเวณอุ้งเท้าด้านใน และบริเวณส้นเท้าโดยใช้วัสดุที่มีความยืดหยุ่นที่เหมาะสมเพื่อกระจายและลด แรงกระแทกบริเวณส้นเท้าและเป็นการถ่ายน้ำหนักไปยังฝ่าเท้าส่วนหน้า</a:t>
            </a:r>
          </a:p>
          <a:p>
            <a:pPr eaLnBrk="1" hangingPunct="1"/>
            <a:endParaRPr lang="th-TH" smtClean="0"/>
          </a:p>
        </p:txBody>
      </p:sp>
    </p:spTree>
    <p:extLst>
      <p:ext uri="{BB962C8B-B14F-4D97-AF65-F5344CB8AC3E}">
        <p14:creationId xmlns:p14="http://schemas.microsoft.com/office/powerpoint/2010/main" val="12790453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ชื่อเรื่อง 2"/>
          <p:cNvSpPr>
            <a:spLocks noGrp="1"/>
          </p:cNvSpPr>
          <p:nvPr>
            <p:ph type="ctrTitle"/>
          </p:nvPr>
        </p:nvSpPr>
        <p:spPr/>
        <p:txBody>
          <a:bodyPr/>
          <a:lstStyle/>
          <a:p>
            <a:r>
              <a:rPr lang="th-TH" dirty="0"/>
              <a:t>ภาวะประสาทหูเสื่อมจากเสียงดัง</a:t>
            </a:r>
          </a:p>
        </p:txBody>
      </p:sp>
    </p:spTree>
    <p:extLst>
      <p:ext uri="{BB962C8B-B14F-4D97-AF65-F5344CB8AC3E}">
        <p14:creationId xmlns:p14="http://schemas.microsoft.com/office/powerpoint/2010/main" val="176086075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dirty="0" smtClean="0"/>
              <a:t>ภาวะประสาทหูเสื่อมจากเสียงดัง</a:t>
            </a:r>
            <a:endParaRPr lang="th-TH" dirty="0"/>
          </a:p>
        </p:txBody>
      </p:sp>
      <p:sp>
        <p:nvSpPr>
          <p:cNvPr id="3" name="ตัวยึดเนื้อหา 2"/>
          <p:cNvSpPr>
            <a:spLocks noGrp="1"/>
          </p:cNvSpPr>
          <p:nvPr>
            <p:ph idx="1"/>
          </p:nvPr>
        </p:nvSpPr>
        <p:spPr/>
        <p:txBody>
          <a:bodyPr/>
          <a:lstStyle/>
          <a:p>
            <a:r>
              <a:rPr lang="th-TH" dirty="0" smtClean="0"/>
              <a:t>การได้ยินผิดปกติซึ่งเกิดจากการสัมผัสเสียงดัง</a:t>
            </a:r>
          </a:p>
          <a:p>
            <a:r>
              <a:rPr lang="th-TH" dirty="0" smtClean="0"/>
              <a:t>อาการผิดปกติ</a:t>
            </a:r>
          </a:p>
          <a:p>
            <a:pPr lvl="1"/>
            <a:r>
              <a:rPr lang="th-TH" dirty="0" smtClean="0"/>
              <a:t>หูอื้อ</a:t>
            </a:r>
          </a:p>
          <a:p>
            <a:pPr lvl="1"/>
            <a:r>
              <a:rPr lang="th-TH" dirty="0" smtClean="0"/>
              <a:t>มีเสียงดังในหู</a:t>
            </a:r>
          </a:p>
          <a:p>
            <a:pPr lvl="1"/>
            <a:r>
              <a:rPr lang="th-TH" dirty="0" smtClean="0"/>
              <a:t>การได้ยินค่อย ๆ แย่ลง มักเป็นสองข้าง </a:t>
            </a:r>
          </a:p>
          <a:p>
            <a:endParaRPr lang="th-TH" dirty="0"/>
          </a:p>
        </p:txBody>
      </p:sp>
    </p:spTree>
    <p:extLst>
      <p:ext uri="{BB962C8B-B14F-4D97-AF65-F5344CB8AC3E}">
        <p14:creationId xmlns:p14="http://schemas.microsoft.com/office/powerpoint/2010/main" val="230043991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ชื่อเรื่อง 1"/>
          <p:cNvSpPr>
            <a:spLocks noGrp="1"/>
          </p:cNvSpPr>
          <p:nvPr>
            <p:ph type="title"/>
          </p:nvPr>
        </p:nvSpPr>
        <p:spPr/>
        <p:txBody>
          <a:bodyPr/>
          <a:lstStyle/>
          <a:p>
            <a:pPr eaLnBrk="1" hangingPunct="1"/>
            <a:r>
              <a:rPr lang="th-TH" smtClean="0"/>
              <a:t>เสียงดังในที่ทำงาน</a:t>
            </a:r>
          </a:p>
        </p:txBody>
      </p:sp>
      <p:pic>
        <p:nvPicPr>
          <p:cNvPr id="10243" name="รูปภาพ 3" descr="download (2).jpg"/>
          <p:cNvPicPr>
            <a:picLocks noChangeAspect="1"/>
          </p:cNvPicPr>
          <p:nvPr/>
        </p:nvPicPr>
        <p:blipFill>
          <a:blip r:embed="rId2" cstate="print"/>
          <a:srcRect/>
          <a:stretch>
            <a:fillRect/>
          </a:stretch>
        </p:blipFill>
        <p:spPr bwMode="auto">
          <a:xfrm>
            <a:off x="862940" y="3639268"/>
            <a:ext cx="3071812" cy="2300287"/>
          </a:xfrm>
          <a:prstGeom prst="rect">
            <a:avLst/>
          </a:prstGeom>
          <a:noFill/>
          <a:ln w="9525">
            <a:noFill/>
            <a:miter lim="800000"/>
            <a:headEnd/>
            <a:tailEnd/>
          </a:ln>
        </p:spPr>
      </p:pic>
      <p:pic>
        <p:nvPicPr>
          <p:cNvPr id="10244" name="รูปภาพ 4" descr="images (2).jpg"/>
          <p:cNvPicPr>
            <a:picLocks noChangeAspect="1"/>
          </p:cNvPicPr>
          <p:nvPr/>
        </p:nvPicPr>
        <p:blipFill>
          <a:blip r:embed="rId3" cstate="print"/>
          <a:srcRect/>
          <a:stretch>
            <a:fillRect/>
          </a:stretch>
        </p:blipFill>
        <p:spPr bwMode="auto">
          <a:xfrm>
            <a:off x="4002880" y="3360007"/>
            <a:ext cx="3071812" cy="2514600"/>
          </a:xfrm>
          <a:prstGeom prst="rect">
            <a:avLst/>
          </a:prstGeom>
          <a:noFill/>
          <a:ln w="9525">
            <a:noFill/>
            <a:miter lim="800000"/>
            <a:headEnd/>
            <a:tailEnd/>
          </a:ln>
        </p:spPr>
      </p:pic>
      <p:sp>
        <p:nvSpPr>
          <p:cNvPr id="10245" name="AutoShape 2" descr="ผลการค้นหารูปภาพสำหรับ เครื่องจักร เสียงดัง"/>
          <p:cNvSpPr>
            <a:spLocks noChangeAspect="1" noChangeArrowheads="1"/>
          </p:cNvSpPr>
          <p:nvPr/>
        </p:nvSpPr>
        <p:spPr bwMode="auto">
          <a:xfrm>
            <a:off x="1714500" y="-212725"/>
            <a:ext cx="304800" cy="304800"/>
          </a:xfrm>
          <a:prstGeom prst="rect">
            <a:avLst/>
          </a:prstGeom>
          <a:noFill/>
          <a:ln w="9525">
            <a:noFill/>
            <a:miter lim="800000"/>
            <a:headEnd/>
            <a:tailEnd/>
          </a:ln>
        </p:spPr>
        <p:txBody>
          <a:bodyPr/>
          <a:lstStyle/>
          <a:p>
            <a:endParaRPr lang="th-TH"/>
          </a:p>
        </p:txBody>
      </p:sp>
      <p:sp>
        <p:nvSpPr>
          <p:cNvPr id="10246" name="AutoShape 4" descr="ผลการค้นหารูปภาพสำหรับ เครื่องจักร เสียงดัง"/>
          <p:cNvSpPr>
            <a:spLocks noChangeAspect="1" noChangeArrowheads="1"/>
          </p:cNvSpPr>
          <p:nvPr/>
        </p:nvSpPr>
        <p:spPr bwMode="auto">
          <a:xfrm>
            <a:off x="1714500" y="-212725"/>
            <a:ext cx="304800" cy="304800"/>
          </a:xfrm>
          <a:prstGeom prst="rect">
            <a:avLst/>
          </a:prstGeom>
          <a:noFill/>
          <a:ln w="9525">
            <a:noFill/>
            <a:miter lim="800000"/>
            <a:headEnd/>
            <a:tailEnd/>
          </a:ln>
        </p:spPr>
        <p:txBody>
          <a:bodyPr/>
          <a:lstStyle/>
          <a:p>
            <a:endParaRPr lang="th-TH"/>
          </a:p>
        </p:txBody>
      </p:sp>
      <p:pic>
        <p:nvPicPr>
          <p:cNvPr id="10247" name="รูปภาพ 7" descr="download (3).jpg"/>
          <p:cNvPicPr>
            <a:picLocks noChangeAspect="1"/>
          </p:cNvPicPr>
          <p:nvPr/>
        </p:nvPicPr>
        <p:blipFill>
          <a:blip r:embed="rId4" cstate="print"/>
          <a:srcRect/>
          <a:stretch>
            <a:fillRect/>
          </a:stretch>
        </p:blipFill>
        <p:spPr bwMode="auto">
          <a:xfrm>
            <a:off x="7142820" y="2773974"/>
            <a:ext cx="1857375" cy="2759075"/>
          </a:xfrm>
          <a:prstGeom prst="rect">
            <a:avLst/>
          </a:prstGeom>
          <a:noFill/>
          <a:ln w="9525">
            <a:noFill/>
            <a:miter lim="800000"/>
            <a:headEnd/>
            <a:tailEnd/>
          </a:ln>
        </p:spPr>
      </p:pic>
      <p:pic>
        <p:nvPicPr>
          <p:cNvPr id="10248" name="รูปภาพ 8" descr="download (4).jpg"/>
          <p:cNvPicPr>
            <a:picLocks noChangeAspect="1"/>
          </p:cNvPicPr>
          <p:nvPr/>
        </p:nvPicPr>
        <p:blipFill>
          <a:blip r:embed="rId5" cstate="print"/>
          <a:srcRect/>
          <a:stretch>
            <a:fillRect/>
          </a:stretch>
        </p:blipFill>
        <p:spPr bwMode="auto">
          <a:xfrm>
            <a:off x="9000195" y="3969607"/>
            <a:ext cx="2400300" cy="1905000"/>
          </a:xfrm>
          <a:prstGeom prst="rect">
            <a:avLst/>
          </a:prstGeom>
          <a:noFill/>
          <a:ln w="9525">
            <a:noFill/>
            <a:miter lim="800000"/>
            <a:headEnd/>
            <a:tailEnd/>
          </a:ln>
        </p:spPr>
      </p:pic>
    </p:spTree>
    <p:extLst>
      <p:ext uri="{BB962C8B-B14F-4D97-AF65-F5344CB8AC3E}">
        <p14:creationId xmlns:p14="http://schemas.microsoft.com/office/powerpoint/2010/main" val="297267850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http://pics.hi5.com/userpics/170/981/981734170.img.jpg"/>
          <p:cNvPicPr>
            <a:picLocks noChangeAspect="1" noChangeArrowheads="1"/>
          </p:cNvPicPr>
          <p:nvPr/>
        </p:nvPicPr>
        <p:blipFill>
          <a:blip r:embed="rId2" cstate="print"/>
          <a:srcRect/>
          <a:stretch>
            <a:fillRect/>
          </a:stretch>
        </p:blipFill>
        <p:spPr bwMode="auto">
          <a:xfrm>
            <a:off x="9208780" y="3040773"/>
            <a:ext cx="2030412" cy="2428875"/>
          </a:xfrm>
          <a:prstGeom prst="rect">
            <a:avLst/>
          </a:prstGeom>
          <a:noFill/>
          <a:ln w="9525">
            <a:noFill/>
            <a:miter lim="800000"/>
            <a:headEnd/>
            <a:tailEnd/>
          </a:ln>
        </p:spPr>
      </p:pic>
      <p:pic>
        <p:nvPicPr>
          <p:cNvPr id="11268" name="รูปภาพ 7" descr="images.jpg"/>
          <p:cNvPicPr>
            <a:picLocks noChangeAspect="1"/>
          </p:cNvPicPr>
          <p:nvPr/>
        </p:nvPicPr>
        <p:blipFill>
          <a:blip r:embed="rId3" cstate="print"/>
          <a:srcRect/>
          <a:stretch>
            <a:fillRect/>
          </a:stretch>
        </p:blipFill>
        <p:spPr bwMode="auto">
          <a:xfrm>
            <a:off x="1392117" y="2972180"/>
            <a:ext cx="2143125" cy="2143125"/>
          </a:xfrm>
          <a:prstGeom prst="rect">
            <a:avLst/>
          </a:prstGeom>
          <a:noFill/>
          <a:ln w="9525">
            <a:noFill/>
            <a:miter lim="800000"/>
            <a:headEnd/>
            <a:tailEnd/>
          </a:ln>
        </p:spPr>
      </p:pic>
      <p:pic>
        <p:nvPicPr>
          <p:cNvPr id="11269" name="รูปภาพ 8" descr="images (1).jpg"/>
          <p:cNvPicPr>
            <a:picLocks noChangeAspect="1"/>
          </p:cNvPicPr>
          <p:nvPr/>
        </p:nvPicPr>
        <p:blipFill>
          <a:blip r:embed="rId4" cstate="print"/>
          <a:srcRect/>
          <a:stretch>
            <a:fillRect/>
          </a:stretch>
        </p:blipFill>
        <p:spPr bwMode="auto">
          <a:xfrm>
            <a:off x="6981252" y="4433474"/>
            <a:ext cx="2057400" cy="1363662"/>
          </a:xfrm>
          <a:prstGeom prst="rect">
            <a:avLst/>
          </a:prstGeom>
          <a:noFill/>
          <a:ln w="9525">
            <a:noFill/>
            <a:miter lim="800000"/>
            <a:headEnd/>
            <a:tailEnd/>
          </a:ln>
        </p:spPr>
      </p:pic>
      <p:pic>
        <p:nvPicPr>
          <p:cNvPr id="11270" name="รูปภาพ 9" descr="download (1).jpg"/>
          <p:cNvPicPr>
            <a:picLocks noChangeAspect="1"/>
          </p:cNvPicPr>
          <p:nvPr/>
        </p:nvPicPr>
        <p:blipFill>
          <a:blip r:embed="rId5" cstate="print"/>
          <a:srcRect/>
          <a:stretch>
            <a:fillRect/>
          </a:stretch>
        </p:blipFill>
        <p:spPr bwMode="auto">
          <a:xfrm>
            <a:off x="6905995" y="2768334"/>
            <a:ext cx="1776412" cy="1384300"/>
          </a:xfrm>
          <a:prstGeom prst="rect">
            <a:avLst/>
          </a:prstGeom>
          <a:noFill/>
          <a:ln w="9525">
            <a:noFill/>
            <a:miter lim="800000"/>
            <a:headEnd/>
            <a:tailEnd/>
          </a:ln>
        </p:spPr>
      </p:pic>
      <p:sp>
        <p:nvSpPr>
          <p:cNvPr id="11271" name="ชื่อเรื่อง 10"/>
          <p:cNvSpPr>
            <a:spLocks noGrp="1"/>
          </p:cNvSpPr>
          <p:nvPr>
            <p:ph type="title"/>
          </p:nvPr>
        </p:nvSpPr>
        <p:spPr/>
        <p:txBody>
          <a:bodyPr/>
          <a:lstStyle/>
          <a:p>
            <a:pPr eaLnBrk="1" hangingPunct="1"/>
            <a:r>
              <a:rPr lang="th-TH" smtClean="0"/>
              <a:t>เสียงดังนอกงาน</a:t>
            </a:r>
          </a:p>
        </p:txBody>
      </p:sp>
      <p:pic>
        <p:nvPicPr>
          <p:cNvPr id="11272" name="รูปภาพ 11" descr="download (5).jpg"/>
          <p:cNvPicPr>
            <a:picLocks noChangeAspect="1"/>
          </p:cNvPicPr>
          <p:nvPr/>
        </p:nvPicPr>
        <p:blipFill>
          <a:blip r:embed="rId6" cstate="print"/>
          <a:srcRect/>
          <a:stretch>
            <a:fillRect/>
          </a:stretch>
        </p:blipFill>
        <p:spPr bwMode="auto">
          <a:xfrm>
            <a:off x="3978688" y="3576555"/>
            <a:ext cx="2597150" cy="1357312"/>
          </a:xfrm>
          <a:prstGeom prst="rect">
            <a:avLst/>
          </a:prstGeom>
          <a:noFill/>
          <a:ln w="9525">
            <a:noFill/>
            <a:miter lim="800000"/>
            <a:headEnd/>
            <a:tailEnd/>
          </a:ln>
        </p:spPr>
      </p:pic>
    </p:spTree>
    <p:extLst>
      <p:ext uri="{BB962C8B-B14F-4D97-AF65-F5344CB8AC3E}">
        <p14:creationId xmlns:p14="http://schemas.microsoft.com/office/powerpoint/2010/main" val="392672799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ชื่อเรื่อง 1"/>
          <p:cNvSpPr>
            <a:spLocks noGrp="1"/>
          </p:cNvSpPr>
          <p:nvPr>
            <p:ph type="title"/>
          </p:nvPr>
        </p:nvSpPr>
        <p:spPr/>
        <p:txBody>
          <a:bodyPr/>
          <a:lstStyle/>
          <a:p>
            <a:r>
              <a:rPr lang="th-TH" smtClean="0"/>
              <a:t>เสียงดังนอกงาน</a:t>
            </a:r>
          </a:p>
        </p:txBody>
      </p:sp>
      <p:pic>
        <p:nvPicPr>
          <p:cNvPr id="12291" name="รูปภาพ 2" descr="big bikes.jpg"/>
          <p:cNvPicPr>
            <a:picLocks noChangeAspect="1"/>
          </p:cNvPicPr>
          <p:nvPr/>
        </p:nvPicPr>
        <p:blipFill>
          <a:blip r:embed="rId2" cstate="print"/>
          <a:srcRect/>
          <a:stretch>
            <a:fillRect/>
          </a:stretch>
        </p:blipFill>
        <p:spPr bwMode="auto">
          <a:xfrm>
            <a:off x="3148603" y="3057077"/>
            <a:ext cx="3238500" cy="2159000"/>
          </a:xfrm>
          <a:prstGeom prst="rect">
            <a:avLst/>
          </a:prstGeom>
          <a:noFill/>
          <a:ln w="9525">
            <a:noFill/>
            <a:miter lim="800000"/>
            <a:headEnd/>
            <a:tailEnd/>
          </a:ln>
        </p:spPr>
      </p:pic>
      <p:pic>
        <p:nvPicPr>
          <p:cNvPr id="12293" name="รูปภาพ 6" descr="download.jpg"/>
          <p:cNvPicPr>
            <a:picLocks noChangeAspect="1"/>
          </p:cNvPicPr>
          <p:nvPr/>
        </p:nvPicPr>
        <p:blipFill>
          <a:blip r:embed="rId3" cstate="print"/>
          <a:srcRect/>
          <a:stretch>
            <a:fillRect/>
          </a:stretch>
        </p:blipFill>
        <p:spPr bwMode="auto">
          <a:xfrm>
            <a:off x="7100677" y="3421219"/>
            <a:ext cx="2362200" cy="1571625"/>
          </a:xfrm>
          <a:prstGeom prst="rect">
            <a:avLst/>
          </a:prstGeom>
          <a:noFill/>
          <a:ln w="9525">
            <a:noFill/>
            <a:miter lim="800000"/>
            <a:headEnd/>
            <a:tailEnd/>
          </a:ln>
        </p:spPr>
      </p:pic>
    </p:spTree>
    <p:extLst>
      <p:ext uri="{BB962C8B-B14F-4D97-AF65-F5344CB8AC3E}">
        <p14:creationId xmlns:p14="http://schemas.microsoft.com/office/powerpoint/2010/main" val="291397913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ชื่อเรื่อง 3"/>
          <p:cNvSpPr>
            <a:spLocks noGrp="1"/>
          </p:cNvSpPr>
          <p:nvPr>
            <p:ph type="title"/>
          </p:nvPr>
        </p:nvSpPr>
        <p:spPr/>
        <p:txBody>
          <a:bodyPr/>
          <a:lstStyle/>
          <a:p>
            <a:r>
              <a:rPr lang="th-TH" dirty="0" smtClean="0"/>
              <a:t>โรคประสาทหูเสื่อมจากการทำงาน</a:t>
            </a:r>
            <a:endParaRPr lang="th-TH" dirty="0"/>
          </a:p>
        </p:txBody>
      </p:sp>
      <p:sp>
        <p:nvSpPr>
          <p:cNvPr id="5" name="ตัวยึดเนื้อหา 4"/>
          <p:cNvSpPr>
            <a:spLocks noGrp="1"/>
          </p:cNvSpPr>
          <p:nvPr>
            <p:ph idx="1"/>
          </p:nvPr>
        </p:nvSpPr>
        <p:spPr/>
        <p:txBody>
          <a:bodyPr/>
          <a:lstStyle/>
          <a:p>
            <a:r>
              <a:rPr lang="th-TH" dirty="0" smtClean="0"/>
              <a:t>เป็นภาวะของการเสื่อมของประสาทหูเนื่องจากการได้ยินเสียงดัง  ที่เกิดจากการทำงาน  มักเป็น 2 ข้าง</a:t>
            </a:r>
          </a:p>
          <a:p>
            <a:r>
              <a:rPr lang="th-TH" dirty="0" smtClean="0"/>
              <a:t>การวินิจฉัย อาศัย</a:t>
            </a:r>
          </a:p>
          <a:p>
            <a:pPr lvl="1"/>
            <a:r>
              <a:rPr lang="th-TH" dirty="0" smtClean="0"/>
              <a:t>ประวัติการสัมผัสเสียงดัง</a:t>
            </a:r>
          </a:p>
          <a:p>
            <a:pPr lvl="1"/>
            <a:r>
              <a:rPr lang="th-TH" dirty="0" smtClean="0"/>
              <a:t>การตรวจสมรรถภาพการได้ยิน</a:t>
            </a:r>
            <a:endParaRPr lang="th-TH" dirty="0"/>
          </a:p>
        </p:txBody>
      </p:sp>
      <p:sp>
        <p:nvSpPr>
          <p:cNvPr id="2" name="ตัวยึดวันที่ 1"/>
          <p:cNvSpPr>
            <a:spLocks noGrp="1"/>
          </p:cNvSpPr>
          <p:nvPr>
            <p:ph type="dt" sz="half" idx="10"/>
          </p:nvPr>
        </p:nvSpPr>
        <p:spPr/>
        <p:txBody>
          <a:bodyPr/>
          <a:lstStyle/>
          <a:p>
            <a:fld id="{3DD884AC-6F0A-4827-AF94-C9912D2743C4}" type="datetime1">
              <a:rPr lang="en-US" smtClean="0"/>
              <a:pPr/>
              <a:t>12/17/2018</a:t>
            </a:fld>
            <a:endParaRPr lang="en-US"/>
          </a:p>
        </p:txBody>
      </p:sp>
      <p:sp>
        <p:nvSpPr>
          <p:cNvPr id="3" name="ตัวยึดหมายเลขภาพนิ่ง 2"/>
          <p:cNvSpPr>
            <a:spLocks noGrp="1"/>
          </p:cNvSpPr>
          <p:nvPr>
            <p:ph type="sldNum" sz="quarter" idx="12"/>
          </p:nvPr>
        </p:nvSpPr>
        <p:spPr/>
        <p:txBody>
          <a:bodyPr/>
          <a:lstStyle/>
          <a:p>
            <a:fld id="{8EFAD7AD-E217-47E7-A569-19AF43E594F0}" type="slidenum">
              <a:rPr lang="en-US" smtClean="0"/>
              <a:pPr/>
              <a:t>146</a:t>
            </a:fld>
            <a:endParaRPr lang="en-US"/>
          </a:p>
        </p:txBody>
      </p:sp>
    </p:spTree>
    <p:extLst>
      <p:ext uri="{BB962C8B-B14F-4D97-AF65-F5344CB8AC3E}">
        <p14:creationId xmlns:p14="http://schemas.microsoft.com/office/powerpoint/2010/main" val="91747357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dirty="0" smtClean="0">
                <a:latin typeface="Angsana New" pitchFamily="18" charset="-34"/>
                <a:cs typeface="Angsana New" pitchFamily="18" charset="-34"/>
              </a:rPr>
              <a:t>อุปกรณ์คุ้มครองความปลอดภัยส่วนบุคคล</a:t>
            </a:r>
            <a:endParaRPr lang="th-TH" dirty="0"/>
          </a:p>
        </p:txBody>
      </p:sp>
      <p:sp>
        <p:nvSpPr>
          <p:cNvPr id="3" name="ตัวยึดเนื้อหา 2"/>
          <p:cNvSpPr>
            <a:spLocks noGrp="1"/>
          </p:cNvSpPr>
          <p:nvPr>
            <p:ph idx="1"/>
          </p:nvPr>
        </p:nvSpPr>
        <p:spPr/>
        <p:txBody>
          <a:bodyPr/>
          <a:lstStyle/>
          <a:p>
            <a:r>
              <a:rPr lang="th-TH" altLang="th-TH" b="1" dirty="0" smtClean="0">
                <a:latin typeface="Angsana New" pitchFamily="18" charset="-34"/>
              </a:rPr>
              <a:t>ประเภทของอุปกรณ์</a:t>
            </a:r>
          </a:p>
          <a:p>
            <a:pPr lvl="1"/>
            <a:r>
              <a:rPr lang="th-TH" dirty="0" smtClean="0">
                <a:latin typeface="Angsana New" pitchFamily="18" charset="-34"/>
                <a:cs typeface="Angsana New" pitchFamily="18" charset="-34"/>
              </a:rPr>
              <a:t>ปลั๊กอุดหู</a:t>
            </a:r>
          </a:p>
          <a:p>
            <a:pPr lvl="1"/>
            <a:r>
              <a:rPr lang="th-TH" dirty="0" smtClean="0">
                <a:latin typeface="Angsana New" pitchFamily="18" charset="-34"/>
                <a:cs typeface="Angsana New" pitchFamily="18" charset="-34"/>
              </a:rPr>
              <a:t>ที่ครอบหูลดเสียง</a:t>
            </a:r>
            <a:endParaRPr lang="th-TH" altLang="th-TH" b="1" dirty="0" smtClean="0">
              <a:latin typeface="Angsana New" pitchFamily="18" charset="-34"/>
            </a:endParaRPr>
          </a:p>
          <a:p>
            <a:endParaRPr lang="th-TH" dirty="0"/>
          </a:p>
        </p:txBody>
      </p:sp>
      <p:graphicFrame>
        <p:nvGraphicFramePr>
          <p:cNvPr id="89090" name="Object 1031">
            <a:hlinkClick r:id="" action="ppaction://ole?verb=0"/>
          </p:cNvPr>
          <p:cNvGraphicFramePr>
            <a:graphicFrameLocks/>
          </p:cNvGraphicFramePr>
          <p:nvPr>
            <p:extLst>
              <p:ext uri="{D42A27DB-BD31-4B8C-83A1-F6EECF244321}">
                <p14:modId xmlns:p14="http://schemas.microsoft.com/office/powerpoint/2010/main" val="186863860"/>
              </p:ext>
            </p:extLst>
          </p:nvPr>
        </p:nvGraphicFramePr>
        <p:xfrm>
          <a:off x="6156564" y="2841701"/>
          <a:ext cx="857256" cy="785818"/>
        </p:xfrm>
        <a:graphic>
          <a:graphicData uri="http://schemas.openxmlformats.org/presentationml/2006/ole">
            <mc:AlternateContent xmlns:mc="http://schemas.openxmlformats.org/markup-compatibility/2006">
              <mc:Choice xmlns:v="urn:schemas-microsoft-com:vml" Requires="v">
                <p:oleObj spid="_x0000_s1038" name="Graphique CorelDRAW!" r:id="rId3" imgW="1031875" imgH="868363" progId="">
                  <p:embed/>
                </p:oleObj>
              </mc:Choice>
              <mc:Fallback>
                <p:oleObj name="Graphique CorelDRAW!" r:id="rId3" imgW="1031875" imgH="868363"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564" y="2841701"/>
                        <a:ext cx="857256" cy="7858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091" name="วัตถุ 1">
            <a:hlinkClick r:id="" action="ppaction://ole?verb=0"/>
          </p:cNvPr>
          <p:cNvGraphicFramePr>
            <a:graphicFrameLocks/>
          </p:cNvGraphicFramePr>
          <p:nvPr>
            <p:extLst>
              <p:ext uri="{D42A27DB-BD31-4B8C-83A1-F6EECF244321}">
                <p14:modId xmlns:p14="http://schemas.microsoft.com/office/powerpoint/2010/main" val="3751521862"/>
              </p:ext>
            </p:extLst>
          </p:nvPr>
        </p:nvGraphicFramePr>
        <p:xfrm>
          <a:off x="5730879" y="3912288"/>
          <a:ext cx="2016125" cy="2248349"/>
        </p:xfrm>
        <a:graphic>
          <a:graphicData uri="http://schemas.openxmlformats.org/presentationml/2006/ole">
            <mc:AlternateContent xmlns:mc="http://schemas.openxmlformats.org/markup-compatibility/2006">
              <mc:Choice xmlns:v="urn:schemas-microsoft-com:vml" Requires="v">
                <p:oleObj spid="_x0000_s1039" name="Graphique CorelDRAW!" r:id="rId5" imgW="1212850" imgH="1849438" progId="">
                  <p:embed/>
                </p:oleObj>
              </mc:Choice>
              <mc:Fallback>
                <p:oleObj name="Graphique CorelDRAW!" r:id="rId5" imgW="1212850" imgH="1849438"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0879" y="3912288"/>
                        <a:ext cx="2016125" cy="2248349"/>
                      </a:xfrm>
                      <a:prstGeom prst="rect">
                        <a:avLst/>
                      </a:prstGeom>
                      <a:noFill/>
                    </p:spPr>
                  </p:pic>
                </p:oleObj>
              </mc:Fallback>
            </mc:AlternateContent>
          </a:graphicData>
        </a:graphic>
      </p:graphicFrame>
    </p:spTree>
    <p:extLst>
      <p:ext uri="{BB962C8B-B14F-4D97-AF65-F5344CB8AC3E}">
        <p14:creationId xmlns:p14="http://schemas.microsoft.com/office/powerpoint/2010/main" val="6841419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ชื่อเรื่อง 3"/>
          <p:cNvSpPr>
            <a:spLocks noGrp="1"/>
          </p:cNvSpPr>
          <p:nvPr>
            <p:ph type="ctrTitle"/>
          </p:nvPr>
        </p:nvSpPr>
        <p:spPr/>
        <p:txBody>
          <a:bodyPr/>
          <a:lstStyle/>
          <a:p>
            <a:r>
              <a:rPr lang="th-TH" dirty="0"/>
              <a:t>โรคปอดจากการทำงาน</a:t>
            </a:r>
          </a:p>
        </p:txBody>
      </p:sp>
    </p:spTree>
    <p:extLst>
      <p:ext uri="{BB962C8B-B14F-4D97-AF65-F5344CB8AC3E}">
        <p14:creationId xmlns:p14="http://schemas.microsoft.com/office/powerpoint/2010/main" val="227870651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dirty="0" smtClean="0"/>
              <a:t>โรคปอดจากการทำงาน</a:t>
            </a:r>
            <a:endParaRPr lang="th-TH" dirty="0"/>
          </a:p>
        </p:txBody>
      </p:sp>
      <p:sp>
        <p:nvSpPr>
          <p:cNvPr id="3" name="ตัวแทนเนื้อหา 2"/>
          <p:cNvSpPr>
            <a:spLocks noGrp="1"/>
          </p:cNvSpPr>
          <p:nvPr>
            <p:ph idx="1"/>
          </p:nvPr>
        </p:nvSpPr>
        <p:spPr/>
        <p:txBody>
          <a:bodyPr/>
          <a:lstStyle/>
          <a:p>
            <a:pPr>
              <a:spcBef>
                <a:spcPts val="800"/>
              </a:spcBef>
            </a:pPr>
            <a:r>
              <a:rPr lang="th-TH" dirty="0" smtClean="0">
                <a:solidFill>
                  <a:srgbClr val="000000"/>
                </a:solidFill>
                <a:latin typeface="Calibri" pitchFamily="34" charset="0"/>
                <a:cs typeface="Cordia New" pitchFamily="34" charset="-34"/>
              </a:rPr>
              <a:t>ได้แก่</a:t>
            </a:r>
          </a:p>
          <a:p>
            <a:pPr lvl="1">
              <a:spcBef>
                <a:spcPts val="800"/>
              </a:spcBef>
            </a:pPr>
            <a:r>
              <a:rPr lang="th-TH" dirty="0" smtClean="0">
                <a:solidFill>
                  <a:srgbClr val="000000"/>
                </a:solidFill>
                <a:latin typeface="Calibri" pitchFamily="34" charset="0"/>
                <a:cs typeface="Cordia New" pitchFamily="34" charset="-34"/>
              </a:rPr>
              <a:t>โรค</a:t>
            </a:r>
            <a:r>
              <a:rPr lang="th-TH" dirty="0">
                <a:solidFill>
                  <a:srgbClr val="000000"/>
                </a:solidFill>
                <a:latin typeface="Calibri" pitchFamily="34" charset="0"/>
                <a:cs typeface="Cordia New" pitchFamily="34" charset="-34"/>
              </a:rPr>
              <a:t>หอบหืดจากการทำงาน </a:t>
            </a:r>
            <a:r>
              <a:rPr lang="en-US" dirty="0" smtClean="0">
                <a:solidFill>
                  <a:srgbClr val="000000"/>
                </a:solidFill>
                <a:latin typeface="Calibri" pitchFamily="34" charset="0"/>
                <a:cs typeface="Cordia New" pitchFamily="34" charset="-34"/>
              </a:rPr>
              <a:t>(Occupational asthma)</a:t>
            </a:r>
            <a:endParaRPr lang="en-US" dirty="0">
              <a:solidFill>
                <a:srgbClr val="000000"/>
              </a:solidFill>
              <a:latin typeface="Calibri" pitchFamily="34" charset="0"/>
              <a:cs typeface="Cordia New" pitchFamily="34" charset="-34"/>
            </a:endParaRPr>
          </a:p>
          <a:p>
            <a:pPr lvl="1">
              <a:spcBef>
                <a:spcPts val="800"/>
              </a:spcBef>
            </a:pPr>
            <a:r>
              <a:rPr lang="th-TH" dirty="0">
                <a:solidFill>
                  <a:srgbClr val="000000"/>
                </a:solidFill>
                <a:latin typeface="Calibri" pitchFamily="34" charset="0"/>
                <a:cs typeface="Cordia New" pitchFamily="34" charset="-34"/>
              </a:rPr>
              <a:t>โรคปอดฝุ่นหินทราย </a:t>
            </a:r>
            <a:r>
              <a:rPr lang="en-US" dirty="0" smtClean="0">
                <a:solidFill>
                  <a:srgbClr val="000000"/>
                </a:solidFill>
                <a:latin typeface="Calibri" pitchFamily="34" charset="0"/>
                <a:cs typeface="Cordia New" pitchFamily="34" charset="-34"/>
              </a:rPr>
              <a:t>(Silicosis)</a:t>
            </a:r>
            <a:endParaRPr lang="en-US" dirty="0">
              <a:solidFill>
                <a:srgbClr val="000000"/>
              </a:solidFill>
              <a:latin typeface="Calibri" pitchFamily="34" charset="0"/>
              <a:cs typeface="Cordia New" pitchFamily="34" charset="-34"/>
            </a:endParaRPr>
          </a:p>
          <a:p>
            <a:endParaRPr lang="th-TH" dirty="0"/>
          </a:p>
        </p:txBody>
      </p:sp>
      <p:pic>
        <p:nvPicPr>
          <p:cNvPr id="4" name="Picture 2" descr="http://blog.builddirect.com/slate/wp-content/uploads/2008/03/dry-cutting-stone-causes-dangerous-dust-particl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0592" y="4071025"/>
            <a:ext cx="1784098" cy="1374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3337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a:bodyPr>
          <a:lstStyle/>
          <a:p>
            <a:r>
              <a:rPr lang="th-TH" dirty="0"/>
              <a:t>การวินิจฉัยอาศัยข้อมูลจาก</a:t>
            </a:r>
          </a:p>
        </p:txBody>
      </p:sp>
      <p:sp>
        <p:nvSpPr>
          <p:cNvPr id="17411" name="Content Placeholder 2"/>
          <p:cNvSpPr>
            <a:spLocks noGrp="1"/>
          </p:cNvSpPr>
          <p:nvPr>
            <p:ph idx="1"/>
          </p:nvPr>
        </p:nvSpPr>
        <p:spPr/>
        <p:txBody>
          <a:bodyPr/>
          <a:lstStyle/>
          <a:p>
            <a:r>
              <a:rPr lang="th-TH" dirty="0" smtClean="0"/>
              <a:t>การซักประวัติ </a:t>
            </a:r>
          </a:p>
          <a:p>
            <a:r>
              <a:rPr lang="th-TH" dirty="0" smtClean="0"/>
              <a:t>การตรวจร่างกาย</a:t>
            </a:r>
          </a:p>
          <a:p>
            <a:r>
              <a:rPr lang="th-TH" dirty="0" smtClean="0"/>
              <a:t>การส่งตรวจทางห้องปฏิบัติการ</a:t>
            </a:r>
          </a:p>
          <a:p>
            <a:pPr>
              <a:buFont typeface="Wingdings 2" panose="05020102010507070707" pitchFamily="18" charset="2"/>
              <a:buNone/>
            </a:pPr>
            <a:endParaRPr lang="en-US" dirty="0" smtClean="0"/>
          </a:p>
        </p:txBody>
      </p:sp>
    </p:spTree>
    <p:extLst>
      <p:ext uri="{BB962C8B-B14F-4D97-AF65-F5344CB8AC3E}">
        <p14:creationId xmlns:p14="http://schemas.microsoft.com/office/powerpoint/2010/main" val="338155036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ชื่อเรื่อง 3"/>
          <p:cNvSpPr>
            <a:spLocks noGrp="1"/>
          </p:cNvSpPr>
          <p:nvPr>
            <p:ph type="title"/>
          </p:nvPr>
        </p:nvSpPr>
        <p:spPr/>
        <p:txBody>
          <a:bodyPr/>
          <a:lstStyle/>
          <a:p>
            <a:r>
              <a:rPr lang="th-TH" dirty="0"/>
              <a:t>โรคหอบหืดจากการทำงาน</a:t>
            </a:r>
          </a:p>
        </p:txBody>
      </p:sp>
    </p:spTree>
    <p:extLst>
      <p:ext uri="{BB962C8B-B14F-4D97-AF65-F5344CB8AC3E}">
        <p14:creationId xmlns:p14="http://schemas.microsoft.com/office/powerpoint/2010/main" val="393030585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ชื่อเรื่อง 3"/>
          <p:cNvSpPr>
            <a:spLocks noGrp="1"/>
          </p:cNvSpPr>
          <p:nvPr>
            <p:ph type="title"/>
          </p:nvPr>
        </p:nvSpPr>
        <p:spPr/>
        <p:txBody>
          <a:bodyPr/>
          <a:lstStyle/>
          <a:p>
            <a:r>
              <a:rPr lang="th-TH" dirty="0" smtClean="0"/>
              <a:t>โรคหอบหืดจากการทำงาน</a:t>
            </a:r>
            <a:endParaRPr lang="th-TH" dirty="0"/>
          </a:p>
        </p:txBody>
      </p:sp>
      <p:sp>
        <p:nvSpPr>
          <p:cNvPr id="5" name="ตัวแทนเนื้อหา 4"/>
          <p:cNvSpPr>
            <a:spLocks noGrp="1"/>
          </p:cNvSpPr>
          <p:nvPr>
            <p:ph idx="1"/>
          </p:nvPr>
        </p:nvSpPr>
        <p:spPr/>
        <p:txBody>
          <a:bodyPr>
            <a:normAutofit lnSpcReduction="10000"/>
          </a:bodyPr>
          <a:lstStyle/>
          <a:p>
            <a:pPr>
              <a:spcBef>
                <a:spcPts val="800"/>
              </a:spcBef>
            </a:pPr>
            <a:r>
              <a:rPr lang="th-TH" dirty="0">
                <a:solidFill>
                  <a:srgbClr val="000000"/>
                </a:solidFill>
                <a:latin typeface="Calibri" pitchFamily="34" charset="0"/>
                <a:cs typeface="Cordia New" pitchFamily="34" charset="-34"/>
              </a:rPr>
              <a:t>เกิดจากการสัมผัสสารก่อการระคายเคืองหรือสารก่อภูมิแพ้ในที่ทำงาน ทำให้เกิดหลอดลมอุดกั้นที่สามารถคืนกลับสภาพเดิมได้</a:t>
            </a:r>
          </a:p>
          <a:p>
            <a:pPr>
              <a:spcBef>
                <a:spcPts val="800"/>
              </a:spcBef>
            </a:pPr>
            <a:r>
              <a:rPr lang="th-TH" dirty="0">
                <a:solidFill>
                  <a:srgbClr val="000000"/>
                </a:solidFill>
                <a:latin typeface="Calibri" pitchFamily="34" charset="0"/>
                <a:cs typeface="Cordia New" pitchFamily="34" charset="-34"/>
              </a:rPr>
              <a:t>อาการผิดปกติ </a:t>
            </a:r>
            <a:r>
              <a:rPr lang="th-TH" dirty="0" smtClean="0">
                <a:solidFill>
                  <a:srgbClr val="000000"/>
                </a:solidFill>
                <a:latin typeface="Calibri" pitchFamily="34" charset="0"/>
                <a:cs typeface="Cordia New" pitchFamily="34" charset="-34"/>
              </a:rPr>
              <a:t>ได้แก่</a:t>
            </a:r>
          </a:p>
          <a:p>
            <a:pPr lvl="1">
              <a:spcBef>
                <a:spcPts val="800"/>
              </a:spcBef>
            </a:pPr>
            <a:r>
              <a:rPr lang="th-TH" dirty="0" smtClean="0">
                <a:solidFill>
                  <a:srgbClr val="000000"/>
                </a:solidFill>
                <a:latin typeface="Calibri" pitchFamily="34" charset="0"/>
                <a:cs typeface="Cordia New" pitchFamily="34" charset="-34"/>
              </a:rPr>
              <a:t>หอบเหนื่อย</a:t>
            </a:r>
          </a:p>
          <a:p>
            <a:pPr lvl="1">
              <a:spcBef>
                <a:spcPts val="800"/>
              </a:spcBef>
            </a:pPr>
            <a:r>
              <a:rPr lang="th-TH" dirty="0" smtClean="0">
                <a:solidFill>
                  <a:srgbClr val="000000"/>
                </a:solidFill>
                <a:latin typeface="Calibri" pitchFamily="34" charset="0"/>
                <a:cs typeface="Cordia New" pitchFamily="34" charset="-34"/>
              </a:rPr>
              <a:t>แน่นหน้าอก</a:t>
            </a:r>
          </a:p>
          <a:p>
            <a:pPr lvl="1">
              <a:spcBef>
                <a:spcPts val="800"/>
              </a:spcBef>
            </a:pPr>
            <a:r>
              <a:rPr lang="th-TH" dirty="0" smtClean="0">
                <a:solidFill>
                  <a:srgbClr val="000000"/>
                </a:solidFill>
                <a:latin typeface="Calibri" pitchFamily="34" charset="0"/>
                <a:cs typeface="Cordia New" pitchFamily="34" charset="-34"/>
              </a:rPr>
              <a:t>หายใจ</a:t>
            </a:r>
            <a:r>
              <a:rPr lang="th-TH" dirty="0">
                <a:solidFill>
                  <a:srgbClr val="000000"/>
                </a:solidFill>
                <a:latin typeface="Calibri" pitchFamily="34" charset="0"/>
                <a:cs typeface="Cordia New" pitchFamily="34" charset="-34"/>
              </a:rPr>
              <a:t>ไม่</a:t>
            </a:r>
            <a:r>
              <a:rPr lang="th-TH" dirty="0" smtClean="0">
                <a:solidFill>
                  <a:srgbClr val="000000"/>
                </a:solidFill>
                <a:latin typeface="Calibri" pitchFamily="34" charset="0"/>
                <a:cs typeface="Cordia New" pitchFamily="34" charset="-34"/>
              </a:rPr>
              <a:t>สะดวก</a:t>
            </a:r>
          </a:p>
          <a:p>
            <a:pPr lvl="1">
              <a:spcBef>
                <a:spcPts val="800"/>
              </a:spcBef>
            </a:pPr>
            <a:r>
              <a:rPr lang="th-TH" dirty="0" smtClean="0">
                <a:solidFill>
                  <a:srgbClr val="000000"/>
                </a:solidFill>
                <a:latin typeface="Calibri" pitchFamily="34" charset="0"/>
                <a:cs typeface="Cordia New" pitchFamily="34" charset="-34"/>
              </a:rPr>
              <a:t>ไอ</a:t>
            </a:r>
            <a:endParaRPr lang="th-TH" dirty="0">
              <a:solidFill>
                <a:srgbClr val="000000"/>
              </a:solidFill>
              <a:latin typeface="Calibri" pitchFamily="34" charset="0"/>
              <a:cs typeface="Cordia New" pitchFamily="34" charset="-34"/>
            </a:endParaRPr>
          </a:p>
          <a:p>
            <a:pPr marL="0" indent="0">
              <a:buNone/>
            </a:pPr>
            <a:endParaRPr lang="th-TH" dirty="0"/>
          </a:p>
        </p:txBody>
      </p:sp>
      <p:sp>
        <p:nvSpPr>
          <p:cNvPr id="6" name="AutoShape 2" descr="Symptoms of Asthma"/>
          <p:cNvSpPr>
            <a:spLocks noChangeAspect="1" noChangeArrowheads="1"/>
          </p:cNvSpPr>
          <p:nvPr/>
        </p:nvSpPr>
        <p:spPr bwMode="auto">
          <a:xfrm>
            <a:off x="1622425" y="-1798638"/>
            <a:ext cx="2857500" cy="2857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spTree>
    <p:extLst>
      <p:ext uri="{BB962C8B-B14F-4D97-AF65-F5344CB8AC3E}">
        <p14:creationId xmlns:p14="http://schemas.microsoft.com/office/powerpoint/2010/main" val="213989645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dirty="0" smtClean="0"/>
              <a:t>การวินิจฉัย</a:t>
            </a:r>
            <a:endParaRPr lang="th-TH" dirty="0"/>
          </a:p>
        </p:txBody>
      </p:sp>
      <p:sp>
        <p:nvSpPr>
          <p:cNvPr id="3" name="ตัวแทนเนื้อหา 2"/>
          <p:cNvSpPr>
            <a:spLocks noGrp="1"/>
          </p:cNvSpPr>
          <p:nvPr>
            <p:ph idx="1"/>
          </p:nvPr>
        </p:nvSpPr>
        <p:spPr/>
        <p:txBody>
          <a:bodyPr/>
          <a:lstStyle/>
          <a:p>
            <a:r>
              <a:rPr lang="th-TH" dirty="0" smtClean="0"/>
              <a:t>ลักษณะหอบหืดจากการทำงาน ประกอบไปด้วย</a:t>
            </a:r>
          </a:p>
          <a:p>
            <a:pPr lvl="1"/>
            <a:r>
              <a:rPr lang="th-TH" dirty="0" smtClean="0"/>
              <a:t>มีอาการขณะทำงาน</a:t>
            </a:r>
          </a:p>
          <a:p>
            <a:pPr lvl="1"/>
            <a:r>
              <a:rPr lang="th-TH" dirty="0" smtClean="0"/>
              <a:t>อาการดีขึ้นหลังจากหยุดสัมผัส เช่น ในวันหยุด</a:t>
            </a:r>
          </a:p>
          <a:p>
            <a:pPr lvl="1"/>
            <a:r>
              <a:rPr lang="th-TH" dirty="0" smtClean="0"/>
              <a:t>มีอาการเกิดขึ้นเป็นประจำเมื่อทำงาน</a:t>
            </a:r>
          </a:p>
          <a:p>
            <a:pPr lvl="1"/>
            <a:r>
              <a:rPr lang="th-TH" dirty="0" smtClean="0"/>
              <a:t>อาการ</a:t>
            </a:r>
            <a:r>
              <a:rPr lang="th-TH" dirty="0" err="1" smtClean="0"/>
              <a:t>เป็นมาก</a:t>
            </a:r>
            <a:r>
              <a:rPr lang="th-TH" dirty="0" smtClean="0"/>
              <a:t>ขึ้นระหว่างวันที่ทำงาน</a:t>
            </a:r>
          </a:p>
          <a:p>
            <a:pPr lvl="1"/>
            <a:r>
              <a:rPr lang="th-TH" dirty="0" smtClean="0"/>
              <a:t>อาการดีขึ้นเมื่อมีการเปลี่ยนแปลงสิ่งแวดล้อมในที่ทำงาน</a:t>
            </a:r>
            <a:endParaRPr lang="th-TH" dirty="0"/>
          </a:p>
        </p:txBody>
      </p:sp>
    </p:spTree>
    <p:extLst>
      <p:ext uri="{BB962C8B-B14F-4D97-AF65-F5344CB8AC3E}">
        <p14:creationId xmlns:p14="http://schemas.microsoft.com/office/powerpoint/2010/main" val="424463756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image.carcraft.com/f/9267703/ccrp_0705_06_z+show_car_paint_prep+wet_sand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2235" y="1354743"/>
            <a:ext cx="5181600"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886201" y="838200"/>
            <a:ext cx="4973669" cy="40011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n-US" sz="2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charset="0"/>
                <a:cs typeface="Arial" charset="0"/>
              </a:rPr>
              <a:t>Occupation asthma in car paints</a:t>
            </a:r>
          </a:p>
        </p:txBody>
      </p:sp>
      <p:sp>
        <p:nvSpPr>
          <p:cNvPr id="4" name="Rectangle 3"/>
          <p:cNvSpPr/>
          <p:nvPr/>
        </p:nvSpPr>
        <p:spPr>
          <a:xfrm>
            <a:off x="3373514" y="5582830"/>
            <a:ext cx="5214974" cy="369332"/>
          </a:xfrm>
          <a:prstGeom prst="rect">
            <a:avLst/>
          </a:prstGeom>
          <a:noFill/>
        </p:spPr>
        <p:txBody>
          <a:bodyPr>
            <a:spAutoFit/>
          </a:bodyPr>
          <a:lstStyle/>
          <a:p>
            <a:pPr algn="ctr">
              <a:defRPr/>
            </a:pPr>
            <a:r>
              <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effectLst>
                  <a:outerShdw blurRad="50800" dist="40000" dir="5400000" algn="tl" rotWithShape="0">
                    <a:srgbClr val="000000">
                      <a:shade val="5000"/>
                      <a:satMod val="120000"/>
                      <a:alpha val="33000"/>
                    </a:srgbClr>
                  </a:outerShdw>
                </a:effectLst>
                <a:latin typeface="Arial" charset="0"/>
                <a:cs typeface="Arial" charset="0"/>
              </a:rPr>
              <a:t>Toluene </a:t>
            </a:r>
            <a:r>
              <a:rPr lang="en-US" b="1" dirty="0" err="1">
                <a:ln w="31550" cmpd="sng">
                  <a:gradFill>
                    <a:gsLst>
                      <a:gs pos="70000">
                        <a:schemeClr val="accent6">
                          <a:shade val="50000"/>
                          <a:satMod val="190000"/>
                        </a:schemeClr>
                      </a:gs>
                      <a:gs pos="0">
                        <a:schemeClr val="accent6">
                          <a:tint val="77000"/>
                          <a:satMod val="180000"/>
                        </a:schemeClr>
                      </a:gs>
                    </a:gsLst>
                    <a:lin ang="5400000"/>
                  </a:gradFill>
                  <a:prstDash val="solid"/>
                </a:ln>
                <a:effectLst>
                  <a:outerShdw blurRad="50800" dist="40000" dir="5400000" algn="tl" rotWithShape="0">
                    <a:srgbClr val="000000">
                      <a:shade val="5000"/>
                      <a:satMod val="120000"/>
                      <a:alpha val="33000"/>
                    </a:srgbClr>
                  </a:outerShdw>
                </a:effectLst>
                <a:latin typeface="Arial" charset="0"/>
                <a:cs typeface="Arial" charset="0"/>
              </a:rPr>
              <a:t>diisocyanate</a:t>
            </a:r>
            <a:r>
              <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effectLst>
                  <a:outerShdw blurRad="50800" dist="40000" dir="5400000" algn="tl" rotWithShape="0">
                    <a:srgbClr val="000000">
                      <a:shade val="5000"/>
                      <a:satMod val="120000"/>
                      <a:alpha val="33000"/>
                    </a:srgbClr>
                  </a:outerShdw>
                </a:effectLst>
                <a:latin typeface="Arial" charset="0"/>
                <a:cs typeface="Arial" charset="0"/>
              </a:rPr>
              <a:t> : TDI</a:t>
            </a:r>
          </a:p>
        </p:txBody>
      </p:sp>
    </p:spTree>
    <p:extLst>
      <p:ext uri="{BB962C8B-B14F-4D97-AF65-F5344CB8AC3E}">
        <p14:creationId xmlns:p14="http://schemas.microsoft.com/office/powerpoint/2010/main" val="246456828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dirty="0" smtClean="0"/>
              <a:t>ฝุ่นแป้งขนมปัง</a:t>
            </a:r>
            <a:endParaRPr lang="th-TH" dirty="0"/>
          </a:p>
        </p:txBody>
      </p:sp>
      <p:pic>
        <p:nvPicPr>
          <p:cNvPr id="41986" name="Content Placeholder 5" descr="DSC03455.JPG"/>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6206591" y="2794289"/>
            <a:ext cx="2141117" cy="2854373"/>
          </a:xfrm>
        </p:spPr>
      </p:pic>
      <p:pic>
        <p:nvPicPr>
          <p:cNvPr id="3" name="Content Placeholder 3" descr="DSC03457.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397751" y="3012774"/>
            <a:ext cx="2429065" cy="1821959"/>
          </a:xfrm>
          <a:prstGeom prst="rect">
            <a:avLst/>
          </a:prstGeom>
        </p:spPr>
      </p:pic>
      <p:pic>
        <p:nvPicPr>
          <p:cNvPr id="5" name="Content Placeholder 3" descr="DSC0345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627" y="3196353"/>
            <a:ext cx="1882054" cy="1411541"/>
          </a:xfrm>
          <a:prstGeom prst="rect">
            <a:avLst/>
          </a:prstGeom>
        </p:spPr>
      </p:pic>
      <p:pic>
        <p:nvPicPr>
          <p:cNvPr id="6" name="Content Placeholder 3" descr="DSC03459.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60778" y="3196353"/>
            <a:ext cx="2382750" cy="1787063"/>
          </a:xfrm>
          <a:prstGeom prst="rect">
            <a:avLst/>
          </a:prstGeom>
        </p:spPr>
      </p:pic>
    </p:spTree>
    <p:extLst>
      <p:ext uri="{BB962C8B-B14F-4D97-AF65-F5344CB8AC3E}">
        <p14:creationId xmlns:p14="http://schemas.microsoft.com/office/powerpoint/2010/main" val="189209855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dirty="0"/>
              <a:t>การป้องกัน</a:t>
            </a:r>
          </a:p>
        </p:txBody>
      </p:sp>
      <p:sp>
        <p:nvSpPr>
          <p:cNvPr id="3" name="ตัวแทนเนื้อหา 2"/>
          <p:cNvSpPr>
            <a:spLocks noGrp="1"/>
          </p:cNvSpPr>
          <p:nvPr>
            <p:ph idx="1"/>
          </p:nvPr>
        </p:nvSpPr>
        <p:spPr/>
        <p:txBody>
          <a:bodyPr/>
          <a:lstStyle/>
          <a:p>
            <a:r>
              <a:rPr lang="th-TH" dirty="0"/>
              <a:t>ปรับเปลี่ยนกระบวนการทำงานเพื่อลดการสัมผัสสารเคมีของพนักงาน</a:t>
            </a:r>
          </a:p>
          <a:p>
            <a:r>
              <a:rPr lang="th-TH" dirty="0"/>
              <a:t>เพิ่มระบบระบายอากาศให้เหมาะสมหรือจัดสารเคมีให้อยู่ในระบบปิดเพื่อลดปริมาณการสัมผัส</a:t>
            </a:r>
          </a:p>
          <a:p>
            <a:pPr marL="0" indent="0">
              <a:buNone/>
            </a:pPr>
            <a:endParaRPr lang="th-TH" dirty="0"/>
          </a:p>
        </p:txBody>
      </p:sp>
    </p:spTree>
    <p:extLst>
      <p:ext uri="{BB962C8B-B14F-4D97-AF65-F5344CB8AC3E}">
        <p14:creationId xmlns:p14="http://schemas.microsoft.com/office/powerpoint/2010/main" val="3269693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r>
              <a:rPr lang="th-TH" dirty="0"/>
              <a:t>การวินิจฉัยโรคจากการทำงาน มีขั้นตอนดังนี้</a:t>
            </a:r>
          </a:p>
        </p:txBody>
      </p:sp>
      <p:sp>
        <p:nvSpPr>
          <p:cNvPr id="18435" name="Content Placeholder 2"/>
          <p:cNvSpPr>
            <a:spLocks noGrp="1"/>
          </p:cNvSpPr>
          <p:nvPr>
            <p:ph idx="1"/>
          </p:nvPr>
        </p:nvSpPr>
        <p:spPr/>
        <p:txBody>
          <a:bodyPr/>
          <a:lstStyle/>
          <a:p>
            <a:pPr marL="514350" indent="-514350">
              <a:buFont typeface="Tw Cen MT" panose="020B0602020104020603" pitchFamily="34" charset="0"/>
              <a:buAutoNum type="arabicPeriod"/>
            </a:pPr>
            <a:r>
              <a:rPr lang="th-TH" sz="2200" dirty="0" smtClean="0"/>
              <a:t>การ</a:t>
            </a:r>
            <a:r>
              <a:rPr lang="th-TH" sz="2200" dirty="0"/>
              <a:t>วินิจฉัยโรค</a:t>
            </a:r>
          </a:p>
          <a:p>
            <a:pPr marL="514350" indent="-514350">
              <a:buFont typeface="Tw Cen MT" panose="020B0602020104020603" pitchFamily="34" charset="0"/>
              <a:buAutoNum type="arabicPeriod"/>
            </a:pPr>
            <a:r>
              <a:rPr lang="th-TH" sz="2200" dirty="0"/>
              <a:t>การบรรยายลักษณะการทำงานโดยละเอียด</a:t>
            </a:r>
          </a:p>
          <a:p>
            <a:pPr marL="514350" indent="-514350">
              <a:buFont typeface="Tw Cen MT" panose="020B0602020104020603" pitchFamily="34" charset="0"/>
              <a:buAutoNum type="arabicPeriod"/>
            </a:pPr>
            <a:r>
              <a:rPr lang="th-TH" sz="2200" dirty="0"/>
              <a:t>การทบทวนพิษวิทยาของสิ่งคุกคามต่อสุขภาพที่พบในที่ทำงาน</a:t>
            </a:r>
          </a:p>
          <a:p>
            <a:pPr marL="514350" indent="-514350">
              <a:buFont typeface="Tw Cen MT" panose="020B0602020104020603" pitchFamily="34" charset="0"/>
              <a:buAutoNum type="arabicPeriod"/>
            </a:pPr>
            <a:r>
              <a:rPr lang="th-TH" sz="2200" dirty="0"/>
              <a:t>การพิจารณาความสัมพันธ์ระหว่างขนาดของสิ่งคุกคามต่อสุขภาพกับอาการที่เกิดขึ้น </a:t>
            </a:r>
            <a:r>
              <a:rPr lang="en-US" sz="2200" dirty="0"/>
              <a:t>(dose response relationship )</a:t>
            </a:r>
          </a:p>
          <a:p>
            <a:pPr marL="514350" indent="-514350">
              <a:buFont typeface="Tw Cen MT" panose="020B0602020104020603" pitchFamily="34" charset="0"/>
              <a:buAutoNum type="arabicPeriod"/>
            </a:pPr>
            <a:r>
              <a:rPr lang="th-TH" sz="2200" dirty="0"/>
              <a:t>การพิจารณาถึงสาเหตุอื่นที่ทำให้เกิดโรคนอกเหนือจากการทำงาน </a:t>
            </a:r>
          </a:p>
          <a:p>
            <a:pPr marL="514350" indent="-514350">
              <a:buFont typeface="Tw Cen MT" panose="020B0602020104020603" pitchFamily="34" charset="0"/>
              <a:buAutoNum type="arabicPeriod"/>
            </a:pPr>
            <a:r>
              <a:rPr lang="th-TH" sz="2200" dirty="0"/>
              <a:t>การรวบรวมข้อมูลเพื่อสรุปผลการวินิจฉัย</a:t>
            </a:r>
            <a:endParaRPr lang="en-US" sz="2200" dirty="0"/>
          </a:p>
        </p:txBody>
      </p:sp>
    </p:spTree>
    <p:extLst>
      <p:ext uri="{BB962C8B-B14F-4D97-AF65-F5344CB8AC3E}">
        <p14:creationId xmlns:p14="http://schemas.microsoft.com/office/powerpoint/2010/main" val="14290088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defRPr/>
            </a:pPr>
            <a:r>
              <a:rPr lang="en-US" sz="4500" dirty="0">
                <a:solidFill>
                  <a:sysClr val="windowText" lastClr="000000"/>
                </a:solidFill>
                <a:latin typeface="+mj-lt"/>
              </a:rPr>
              <a:t>1. </a:t>
            </a:r>
            <a:r>
              <a:rPr lang="th-TH" sz="4500" dirty="0">
                <a:solidFill>
                  <a:sysClr val="windowText" lastClr="000000"/>
                </a:solidFill>
                <a:latin typeface="+mj-lt"/>
              </a:rPr>
              <a:t>การวินิจฉัยโรค</a:t>
            </a:r>
            <a:endParaRPr lang="en-US" sz="4500" dirty="0">
              <a:solidFill>
                <a:sysClr val="windowText" lastClr="000000"/>
              </a:solidFill>
              <a:latin typeface="+mj-lt"/>
            </a:endParaRPr>
          </a:p>
        </p:txBody>
      </p:sp>
      <p:sp>
        <p:nvSpPr>
          <p:cNvPr id="19459" name="Content Placeholder 2"/>
          <p:cNvSpPr>
            <a:spLocks noGrp="1"/>
          </p:cNvSpPr>
          <p:nvPr>
            <p:ph idx="1"/>
          </p:nvPr>
        </p:nvSpPr>
        <p:spPr/>
        <p:txBody>
          <a:bodyPr/>
          <a:lstStyle/>
          <a:p>
            <a:pPr eaLnBrk="1" hangingPunct="1"/>
            <a:r>
              <a:rPr lang="th-TH" smtClean="0"/>
              <a:t>อาศัยหลักการเหมือนการวินิจฉัยโรคทั่วไป</a:t>
            </a:r>
          </a:p>
          <a:p>
            <a:pPr eaLnBrk="1" hangingPunct="1"/>
            <a:r>
              <a:rPr lang="th-TH" smtClean="0"/>
              <a:t>มีข้อบ่งชี้ในการวินิจฉัยว่าเจ็บป่วยเป็นโรคที่ชัดเจนตามหลักการทางการแพทย์</a:t>
            </a:r>
            <a:endParaRPr lang="en-US" smtClean="0"/>
          </a:p>
        </p:txBody>
      </p:sp>
    </p:spTree>
    <p:extLst>
      <p:ext uri="{BB962C8B-B14F-4D97-AF65-F5344CB8AC3E}">
        <p14:creationId xmlns:p14="http://schemas.microsoft.com/office/powerpoint/2010/main" val="29570430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defRPr/>
            </a:pPr>
            <a:r>
              <a:rPr lang="en-US" sz="4500" dirty="0">
                <a:solidFill>
                  <a:sysClr val="windowText" lastClr="000000"/>
                </a:solidFill>
                <a:latin typeface="+mj-lt"/>
              </a:rPr>
              <a:t>2. </a:t>
            </a:r>
            <a:r>
              <a:rPr lang="th-TH" sz="4500" dirty="0">
                <a:solidFill>
                  <a:sysClr val="windowText" lastClr="000000"/>
                </a:solidFill>
                <a:latin typeface="+mj-lt"/>
              </a:rPr>
              <a:t>การบรรยายลักษณะการทำงานโดยละเอียด</a:t>
            </a:r>
            <a:r>
              <a:rPr lang="th-TH" dirty="0">
                <a:solidFill>
                  <a:sysClr val="windowText" lastClr="000000"/>
                </a:solidFill>
              </a:rPr>
              <a:t/>
            </a:r>
            <a:br>
              <a:rPr lang="th-TH" dirty="0">
                <a:solidFill>
                  <a:sysClr val="windowText" lastClr="000000"/>
                </a:solidFill>
              </a:rPr>
            </a:br>
            <a:endParaRPr lang="en-US" dirty="0">
              <a:solidFill>
                <a:sysClr val="windowText" lastClr="000000"/>
              </a:solidFill>
            </a:endParaRPr>
          </a:p>
        </p:txBody>
      </p:sp>
      <p:sp>
        <p:nvSpPr>
          <p:cNvPr id="20483" name="Content Placeholder 2"/>
          <p:cNvSpPr>
            <a:spLocks noGrp="1"/>
          </p:cNvSpPr>
          <p:nvPr>
            <p:ph idx="1"/>
          </p:nvPr>
        </p:nvSpPr>
        <p:spPr/>
        <p:txBody>
          <a:bodyPr/>
          <a:lstStyle/>
          <a:p>
            <a:pPr eaLnBrk="1" hangingPunct="1"/>
            <a:r>
              <a:rPr lang="th-TH" smtClean="0"/>
              <a:t>ข้อมูลลักษณะการทำงาน ได้มาจาก</a:t>
            </a:r>
          </a:p>
          <a:p>
            <a:pPr lvl="1" eaLnBrk="1" hangingPunct="1"/>
            <a:r>
              <a:rPr lang="th-TH" smtClean="0"/>
              <a:t>การซักประวัติ</a:t>
            </a:r>
          </a:p>
          <a:p>
            <a:pPr lvl="1" eaLnBrk="1" hangingPunct="1"/>
            <a:r>
              <a:rPr lang="th-TH" smtClean="0"/>
              <a:t>การเดินสำรวจสภาพในสถานประกอบการ </a:t>
            </a:r>
            <a:r>
              <a:rPr lang="en-US" smtClean="0"/>
              <a:t>(walk through survey)</a:t>
            </a:r>
          </a:p>
        </p:txBody>
      </p:sp>
      <p:pic>
        <p:nvPicPr>
          <p:cNvPr id="20484" name="Picture 2" descr="http://img1.loadtr.com/b-403396-occupation_jo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0" y="4429126"/>
            <a:ext cx="13652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descr="http://archives.focus.hms.harvard.edu/2003/March21_2003/spin0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0" y="3857626"/>
            <a:ext cx="2020888"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44726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a:bodyPr>
          <a:lstStyle/>
          <a:p>
            <a:pPr marL="342900" indent="-342900">
              <a:defRPr/>
            </a:pPr>
            <a:r>
              <a:rPr lang="en-US" sz="4000" dirty="0"/>
              <a:t>3.</a:t>
            </a:r>
            <a:r>
              <a:rPr lang="th-TH" sz="4000" dirty="0"/>
              <a:t>การทบทวนพิษวิทยาของสิ่งคุกคามต่อสุขภาพที่พบในที่ทำงาน</a:t>
            </a:r>
          </a:p>
        </p:txBody>
      </p:sp>
      <p:sp>
        <p:nvSpPr>
          <p:cNvPr id="21507" name="Content Placeholder 2"/>
          <p:cNvSpPr>
            <a:spLocks noGrp="1"/>
          </p:cNvSpPr>
          <p:nvPr>
            <p:ph idx="1"/>
          </p:nvPr>
        </p:nvSpPr>
        <p:spPr/>
        <p:txBody>
          <a:bodyPr/>
          <a:lstStyle/>
          <a:p>
            <a:pPr eaLnBrk="1" hangingPunct="1"/>
            <a:r>
              <a:rPr lang="th-TH" smtClean="0"/>
              <a:t>สิ่งคุกคามต่อสุขภาพหรือสารเคมีก่อให้เกิดโรคที่ผู้ป่วยเป็นได้หรือไม่</a:t>
            </a:r>
            <a:endParaRPr lang="en-US" smtClean="0"/>
          </a:p>
        </p:txBody>
      </p:sp>
      <p:pic>
        <p:nvPicPr>
          <p:cNvPr id="4" name="Picture 2" descr="http://blog.builddirect.com/slate/wp-content/uploads/2008/03/dry-cutting-stone-causes-dangerous-dust-partic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5504" y="3613389"/>
            <a:ext cx="2157708" cy="166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2328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52596" y="609600"/>
            <a:ext cx="8029604" cy="1143000"/>
          </a:xfrm>
        </p:spPr>
        <p:txBody>
          <a:bodyPr/>
          <a:lstStyle/>
          <a:p>
            <a:pPr>
              <a:defRPr/>
            </a:pPr>
            <a:r>
              <a:rPr lang="th-TH" dirty="0" smtClean="0"/>
              <a:t>อาชีวอนามัย </a:t>
            </a:r>
            <a:r>
              <a:rPr lang="en-US" dirty="0" smtClean="0"/>
              <a:t>( Occupational Health )</a:t>
            </a:r>
            <a:endParaRPr lang="en-US" dirty="0"/>
          </a:p>
        </p:txBody>
      </p:sp>
      <p:sp>
        <p:nvSpPr>
          <p:cNvPr id="21507" name="Content Placeholder 1"/>
          <p:cNvSpPr>
            <a:spLocks noGrp="1"/>
          </p:cNvSpPr>
          <p:nvPr>
            <p:ph idx="1"/>
          </p:nvPr>
        </p:nvSpPr>
        <p:spPr/>
        <p:txBody>
          <a:bodyPr/>
          <a:lstStyle/>
          <a:p>
            <a:pPr eaLnBrk="1" hangingPunct="1"/>
            <a:r>
              <a:rPr lang="th-TH" dirty="0" smtClean="0"/>
              <a:t>อา</a:t>
            </a:r>
            <a:r>
              <a:rPr lang="th-TH" dirty="0" err="1" smtClean="0"/>
              <a:t>ชีว</a:t>
            </a:r>
            <a:r>
              <a:rPr lang="th-TH" dirty="0" smtClean="0"/>
              <a:t> </a:t>
            </a:r>
            <a:r>
              <a:rPr lang="en-US" dirty="0" smtClean="0"/>
              <a:t>(occupation ) = </a:t>
            </a:r>
            <a:r>
              <a:rPr lang="th-TH" dirty="0" smtClean="0"/>
              <a:t>อาชีพ</a:t>
            </a:r>
          </a:p>
          <a:p>
            <a:pPr eaLnBrk="1" hangingPunct="1"/>
            <a:r>
              <a:rPr lang="th-TH" dirty="0" smtClean="0"/>
              <a:t>อนามัย </a:t>
            </a:r>
            <a:r>
              <a:rPr lang="en-US" dirty="0" smtClean="0"/>
              <a:t>( health ) = </a:t>
            </a:r>
            <a:r>
              <a:rPr lang="th-TH" dirty="0" smtClean="0"/>
              <a:t>สุขภาพอนามัย</a:t>
            </a:r>
          </a:p>
          <a:p>
            <a:pPr eaLnBrk="1" hangingPunct="1"/>
            <a:endParaRPr lang="th-TH" dirty="0" smtClean="0"/>
          </a:p>
          <a:p>
            <a:pPr eaLnBrk="1" hangingPunct="1"/>
            <a:endParaRPr lang="th-TH" dirty="0" smtClean="0"/>
          </a:p>
          <a:p>
            <a:pPr eaLnBrk="1" hangingPunct="1">
              <a:buFont typeface="Wingdings 3" pitchFamily="18" charset="2"/>
              <a:buNone/>
            </a:pPr>
            <a:endParaRPr lang="en-US" dirty="0" smtClean="0"/>
          </a:p>
        </p:txBody>
      </p:sp>
      <p:sp>
        <p:nvSpPr>
          <p:cNvPr id="4" name="Rectangle 3"/>
          <p:cNvSpPr/>
          <p:nvPr/>
        </p:nvSpPr>
        <p:spPr>
          <a:xfrm>
            <a:off x="1219814" y="4169861"/>
            <a:ext cx="6120586" cy="1643399"/>
          </a:xfrm>
          <a:prstGeom prst="rect">
            <a:avLst/>
          </a:prstGeom>
          <a:noFill/>
        </p:spPr>
        <p:txBody>
          <a:bodyPr wrap="none">
            <a:spAutoFit/>
          </a:bodyPr>
          <a:lstStyle/>
          <a:p>
            <a:pPr algn="ctr">
              <a:defRPr/>
            </a:pPr>
            <a:r>
              <a:rPr lang="th-TH" sz="36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Arial" charset="0"/>
                <a:cs typeface="Arial" charset="0"/>
              </a:rPr>
              <a:t>อนามัยและความปลอดภัยของ</a:t>
            </a:r>
          </a:p>
          <a:p>
            <a:pPr algn="ctr">
              <a:defRPr/>
            </a:pPr>
            <a:r>
              <a:rPr lang="th-TH" sz="36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Arial" charset="0"/>
                <a:cs typeface="Arial" charset="0"/>
              </a:rPr>
              <a:t>ผู้ประกอบอาชีพทุกอาชีพ</a:t>
            </a:r>
            <a:endParaRPr lang="en-US" sz="36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Arial" charset="0"/>
              <a:cs typeface="Arial" charset="0"/>
            </a:endParaRPr>
          </a:p>
        </p:txBody>
      </p:sp>
      <p:sp>
        <p:nvSpPr>
          <p:cNvPr id="5" name="Down Arrow 4"/>
          <p:cNvSpPr/>
          <p:nvPr/>
        </p:nvSpPr>
        <p:spPr>
          <a:xfrm>
            <a:off x="3497566" y="3537743"/>
            <a:ext cx="232862" cy="7186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8091425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04851"/>
            <a:ext cx="8229600" cy="2009775"/>
          </a:xfrm>
        </p:spPr>
        <p:txBody>
          <a:bodyPr>
            <a:noAutofit/>
          </a:bodyPr>
          <a:lstStyle/>
          <a:p>
            <a:pPr lvl="1">
              <a:defRPr/>
            </a:pPr>
            <a:r>
              <a:rPr lang="en-US" sz="4500" dirty="0">
                <a:solidFill>
                  <a:sysClr val="windowText" lastClr="000000"/>
                </a:solidFill>
                <a:latin typeface="+mj-lt"/>
              </a:rPr>
              <a:t>4. </a:t>
            </a:r>
            <a:r>
              <a:rPr lang="th-TH" sz="4500" dirty="0">
                <a:solidFill>
                  <a:sysClr val="windowText" lastClr="000000"/>
                </a:solidFill>
                <a:latin typeface="+mj-lt"/>
              </a:rPr>
              <a:t>การพิจารณาความสัมพันธ์</a:t>
            </a:r>
            <a:r>
              <a:rPr lang="th-TH" sz="4500" dirty="0" smtClean="0">
                <a:solidFill>
                  <a:sysClr val="windowText" lastClr="000000"/>
                </a:solidFill>
                <a:latin typeface="+mj-lt"/>
              </a:rPr>
              <a:t>ระหว่างขนาด</a:t>
            </a:r>
            <a:r>
              <a:rPr lang="th-TH" sz="4500" dirty="0">
                <a:solidFill>
                  <a:sysClr val="windowText" lastClr="000000"/>
                </a:solidFill>
                <a:latin typeface="+mj-lt"/>
              </a:rPr>
              <a:t>ของสิ่งคุกคามต่อสุขภาพกับอาการที่เกิดขึ้น </a:t>
            </a:r>
            <a:endParaRPr lang="en-US" sz="4500" dirty="0">
              <a:solidFill>
                <a:sysClr val="windowText" lastClr="000000"/>
              </a:solidFill>
              <a:latin typeface="+mj-lt"/>
            </a:endParaRPr>
          </a:p>
        </p:txBody>
      </p:sp>
      <p:sp>
        <p:nvSpPr>
          <p:cNvPr id="22531" name="Content Placeholder 2"/>
          <p:cNvSpPr>
            <a:spLocks noGrp="1"/>
          </p:cNvSpPr>
          <p:nvPr>
            <p:ph idx="1"/>
          </p:nvPr>
        </p:nvSpPr>
        <p:spPr>
          <a:xfrm>
            <a:off x="1981200" y="2928938"/>
            <a:ext cx="8229600" cy="3395662"/>
          </a:xfrm>
        </p:spPr>
        <p:txBody>
          <a:bodyPr/>
          <a:lstStyle/>
          <a:p>
            <a:pPr eaLnBrk="1" hangingPunct="1"/>
            <a:r>
              <a:rPr lang="th-TH" dirty="0" smtClean="0"/>
              <a:t>พิจารณาดูว่าระดับปริมาณของสิ่งคุกคามต่อสุขภาพในสถานประกอบการมีเพียงพอที่จะก่อให้เกิดโรคดังที่ผู้ป่วยเป็นหรือไม่</a:t>
            </a:r>
            <a:endParaRPr lang="en-US" dirty="0" smtClean="0"/>
          </a:p>
        </p:txBody>
      </p:sp>
      <p:pic>
        <p:nvPicPr>
          <p:cNvPr id="22533" name="Picture 4" descr="http://www.chinahearsay.com/wp-content/uploads/2010/11/occupational-diseas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7792" y="3930833"/>
            <a:ext cx="14668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12420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1">
              <a:defRPr/>
            </a:pPr>
            <a:r>
              <a:rPr lang="en-US" sz="4500" dirty="0">
                <a:solidFill>
                  <a:sysClr val="windowText" lastClr="000000"/>
                </a:solidFill>
                <a:latin typeface="+mj-lt"/>
              </a:rPr>
              <a:t>5. </a:t>
            </a:r>
            <a:r>
              <a:rPr lang="th-TH" sz="4500" dirty="0">
                <a:solidFill>
                  <a:sysClr val="windowText" lastClr="000000"/>
                </a:solidFill>
                <a:latin typeface="+mj-lt"/>
              </a:rPr>
              <a:t>การพิจารณาถึงสาเหตุ</a:t>
            </a:r>
            <a:r>
              <a:rPr lang="th-TH" sz="4500" dirty="0" smtClean="0">
                <a:solidFill>
                  <a:sysClr val="windowText" lastClr="000000"/>
                </a:solidFill>
                <a:latin typeface="+mj-lt"/>
              </a:rPr>
              <a:t>อื่นที่</a:t>
            </a:r>
            <a:r>
              <a:rPr lang="th-TH" sz="4500" dirty="0">
                <a:solidFill>
                  <a:sysClr val="windowText" lastClr="000000"/>
                </a:solidFill>
                <a:latin typeface="+mj-lt"/>
              </a:rPr>
              <a:t>ทำให้เกิดโรคนอกเหนือจากการทำงาน </a:t>
            </a:r>
            <a:endParaRPr lang="en-US" sz="4500" dirty="0">
              <a:solidFill>
                <a:sysClr val="windowText" lastClr="000000"/>
              </a:solidFill>
              <a:latin typeface="+mj-lt"/>
            </a:endParaRPr>
          </a:p>
        </p:txBody>
      </p:sp>
      <p:sp>
        <p:nvSpPr>
          <p:cNvPr id="23555" name="Content Placeholder 2"/>
          <p:cNvSpPr>
            <a:spLocks noGrp="1"/>
          </p:cNvSpPr>
          <p:nvPr>
            <p:ph idx="1"/>
          </p:nvPr>
        </p:nvSpPr>
        <p:spPr/>
        <p:txBody>
          <a:bodyPr/>
          <a:lstStyle/>
          <a:p>
            <a:pPr eaLnBrk="1" hangingPunct="1"/>
            <a:r>
              <a:rPr lang="th-TH" smtClean="0"/>
              <a:t>คิดถึงสาเหตุอื่นที่ไม่ใช่สาเหตุจากการทำงานไว้ด้วย</a:t>
            </a:r>
          </a:p>
          <a:p>
            <a:pPr eaLnBrk="1" hangingPunct="1"/>
            <a:r>
              <a:rPr lang="th-TH" smtClean="0"/>
              <a:t>ปัจจัยอื่นที่อาจก่อให้เกิดโรคคล้ายคลึงโรคจากการทำงาน ได้แก่</a:t>
            </a:r>
          </a:p>
          <a:p>
            <a:pPr lvl="2" eaLnBrk="1" hangingPunct="1"/>
            <a:r>
              <a:rPr lang="th-TH" smtClean="0"/>
              <a:t>สิ่งแวดล้อม</a:t>
            </a:r>
          </a:p>
          <a:p>
            <a:pPr lvl="3" eaLnBrk="1" hangingPunct="1"/>
            <a:r>
              <a:rPr lang="th-TH" smtClean="0"/>
              <a:t>ผู้ป่วยหอบหืดอาจได้รับการกระตุ้นจากสารเคมีหรือฝุ่นในที่ทำงานได้ ในขณะเดียวกันการอาศัยอยู่ในบริเวณที่มีมลพิษในอากาศสูงก็เป็นปัจจัยกระตุ้นให้เกิดหอบหืดขึ้นเช่นกัน</a:t>
            </a:r>
            <a:endParaRPr lang="en-US" smtClean="0"/>
          </a:p>
        </p:txBody>
      </p:sp>
    </p:spTree>
    <p:extLst>
      <p:ext uri="{BB962C8B-B14F-4D97-AF65-F5344CB8AC3E}">
        <p14:creationId xmlns:p14="http://schemas.microsoft.com/office/powerpoint/2010/main" val="23006668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marL="342900" indent="-342900"/>
            <a:r>
              <a:rPr lang="en-US" smtClean="0"/>
              <a:t>6. </a:t>
            </a:r>
            <a:r>
              <a:rPr lang="th-TH" smtClean="0"/>
              <a:t>การรวบรวมข้อมูลเพื่อสรุปผลการวินิจฉัย</a:t>
            </a:r>
            <a:endParaRPr lang="en-US" smtClean="0"/>
          </a:p>
        </p:txBody>
      </p:sp>
      <p:sp>
        <p:nvSpPr>
          <p:cNvPr id="24579" name="Content Placeholder 2"/>
          <p:cNvSpPr>
            <a:spLocks noGrp="1"/>
          </p:cNvSpPr>
          <p:nvPr>
            <p:ph idx="1"/>
          </p:nvPr>
        </p:nvSpPr>
        <p:spPr/>
        <p:txBody>
          <a:bodyPr/>
          <a:lstStyle/>
          <a:p>
            <a:pPr eaLnBrk="1" hangingPunct="1"/>
            <a:r>
              <a:rPr lang="th-TH" smtClean="0"/>
              <a:t>การประมวลจากข้อมูลที่มีอยู่แล้วสรุปให้ได้ว่าเป็นโรคจากการทำงานหรือไม่</a:t>
            </a:r>
            <a:endParaRPr lang="en-US" smtClean="0"/>
          </a:p>
        </p:txBody>
      </p:sp>
    </p:spTree>
    <p:extLst>
      <p:ext uri="{BB962C8B-B14F-4D97-AF65-F5344CB8AC3E}">
        <p14:creationId xmlns:p14="http://schemas.microsoft.com/office/powerpoint/2010/main" val="15734324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ชื่อเรื่อง 3"/>
          <p:cNvSpPr>
            <a:spLocks noGrp="1"/>
          </p:cNvSpPr>
          <p:nvPr>
            <p:ph type="ctrTitle"/>
          </p:nvPr>
        </p:nvSpPr>
        <p:spPr/>
        <p:txBody>
          <a:bodyPr/>
          <a:lstStyle/>
          <a:p>
            <a:r>
              <a:rPr lang="th-TH" sz="4800" dirty="0" smtClean="0"/>
              <a:t>โรคผิวหนังจากการทำงาน</a:t>
            </a:r>
            <a:endParaRPr lang="th-TH" sz="4800" dirty="0"/>
          </a:p>
        </p:txBody>
      </p:sp>
    </p:spTree>
    <p:extLst>
      <p:ext uri="{BB962C8B-B14F-4D97-AF65-F5344CB8AC3E}">
        <p14:creationId xmlns:p14="http://schemas.microsoft.com/office/powerpoint/2010/main" val="1104685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defRPr/>
            </a:pPr>
            <a:r>
              <a:rPr lang="th-TH" dirty="0" smtClean="0">
                <a:solidFill>
                  <a:schemeClr val="tx2">
                    <a:satMod val="130000"/>
                  </a:schemeClr>
                </a:solidFill>
              </a:rPr>
              <a:t>โรคผิวหนังจากการทำงาน</a:t>
            </a:r>
            <a:endParaRPr lang="en-US" dirty="0" smtClean="0">
              <a:solidFill>
                <a:schemeClr val="tx2">
                  <a:satMod val="130000"/>
                </a:schemeClr>
              </a:solidFill>
            </a:endParaRPr>
          </a:p>
        </p:txBody>
      </p:sp>
      <p:sp>
        <p:nvSpPr>
          <p:cNvPr id="12291" name="Rectangle 3"/>
          <p:cNvSpPr>
            <a:spLocks noGrp="1" noChangeArrowheads="1"/>
          </p:cNvSpPr>
          <p:nvPr>
            <p:ph idx="1"/>
          </p:nvPr>
        </p:nvSpPr>
        <p:spPr/>
        <p:txBody>
          <a:bodyPr/>
          <a:lstStyle/>
          <a:p>
            <a:pPr eaLnBrk="1" hangingPunct="1">
              <a:lnSpc>
                <a:spcPct val="90000"/>
              </a:lnSpc>
            </a:pPr>
            <a:r>
              <a:rPr lang="th-TH" dirty="0"/>
              <a:t>โรคจากการทำงานที่พบบ่อย </a:t>
            </a:r>
            <a:r>
              <a:rPr lang="en-US" dirty="0"/>
              <a:t> </a:t>
            </a:r>
            <a:r>
              <a:rPr lang="th-TH" dirty="0"/>
              <a:t>พบประมาณ </a:t>
            </a:r>
            <a:r>
              <a:rPr lang="en-US" dirty="0"/>
              <a:t>20% </a:t>
            </a:r>
            <a:r>
              <a:rPr lang="th-TH" dirty="0"/>
              <a:t>ของโรคจากการทำงานทั้งหมด</a:t>
            </a:r>
          </a:p>
          <a:p>
            <a:pPr eaLnBrk="1" hangingPunct="1">
              <a:lnSpc>
                <a:spcPct val="90000"/>
              </a:lnSpc>
            </a:pPr>
            <a:r>
              <a:rPr lang="th-TH" dirty="0"/>
              <a:t>โรคผิวหนังที่เกิดจากปัจจัยในที่ทำงาน </a:t>
            </a:r>
            <a:r>
              <a:rPr lang="th-TH" dirty="0" smtClean="0"/>
              <a:t>ได้แก่</a:t>
            </a:r>
            <a:endParaRPr lang="th-TH" sz="2000" dirty="0"/>
          </a:p>
          <a:p>
            <a:pPr lvl="2">
              <a:lnSpc>
                <a:spcPct val="90000"/>
              </a:lnSpc>
            </a:pPr>
            <a:r>
              <a:rPr lang="th-TH" sz="2000" dirty="0"/>
              <a:t>ปัจจัยด้านชีวภาพ</a:t>
            </a:r>
          </a:p>
          <a:p>
            <a:pPr lvl="2">
              <a:lnSpc>
                <a:spcPct val="90000"/>
              </a:lnSpc>
            </a:pPr>
            <a:r>
              <a:rPr lang="th-TH" sz="2000" dirty="0" err="1"/>
              <a:t>ป้จจัย</a:t>
            </a:r>
            <a:r>
              <a:rPr lang="th-TH" sz="2000" dirty="0"/>
              <a:t>ด้ายสารเคมี</a:t>
            </a:r>
            <a:endParaRPr lang="en-US" sz="2000" dirty="0"/>
          </a:p>
          <a:p>
            <a:pPr eaLnBrk="1" hangingPunct="1">
              <a:buNone/>
            </a:pPr>
            <a:endParaRPr lang="en-US" dirty="0"/>
          </a:p>
          <a:p>
            <a:pPr eaLnBrk="1" hangingPunct="1">
              <a:lnSpc>
                <a:spcPct val="90000"/>
              </a:lnSpc>
            </a:pPr>
            <a:endParaRPr lang="en-US" dirty="0"/>
          </a:p>
          <a:p>
            <a:pPr eaLnBrk="1" hangingPunct="1">
              <a:lnSpc>
                <a:spcPct val="90000"/>
              </a:lnSpc>
            </a:pPr>
            <a:endParaRPr lang="en-US" dirty="0"/>
          </a:p>
        </p:txBody>
      </p:sp>
    </p:spTree>
    <p:extLst>
      <p:ext uri="{BB962C8B-B14F-4D97-AF65-F5344CB8AC3E}">
        <p14:creationId xmlns:p14="http://schemas.microsoft.com/office/powerpoint/2010/main" val="24844791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pPr>
              <a:defRPr/>
            </a:pPr>
            <a:r>
              <a:rPr lang="th-TH" dirty="0" smtClean="0">
                <a:solidFill>
                  <a:schemeClr val="tx2">
                    <a:satMod val="130000"/>
                  </a:schemeClr>
                </a:solidFill>
              </a:rPr>
              <a:t>การวินิจฉัยโรคผิวหนังจากการทำงาน อาศัย</a:t>
            </a:r>
            <a:endParaRPr lang="en-US" sz="4000" dirty="0">
              <a:solidFill>
                <a:schemeClr val="tx2">
                  <a:satMod val="130000"/>
                </a:schemeClr>
              </a:solidFill>
            </a:endParaRPr>
          </a:p>
        </p:txBody>
      </p:sp>
      <p:sp>
        <p:nvSpPr>
          <p:cNvPr id="16387" name="Rectangle 3"/>
          <p:cNvSpPr>
            <a:spLocks noGrp="1" noChangeArrowheads="1"/>
          </p:cNvSpPr>
          <p:nvPr>
            <p:ph idx="1"/>
          </p:nvPr>
        </p:nvSpPr>
        <p:spPr/>
        <p:txBody>
          <a:bodyPr/>
          <a:lstStyle/>
          <a:p>
            <a:pPr eaLnBrk="1" hangingPunct="1"/>
            <a:r>
              <a:rPr lang="en-US" dirty="0" smtClean="0"/>
              <a:t> </a:t>
            </a:r>
            <a:r>
              <a:rPr lang="th-TH" dirty="0" smtClean="0"/>
              <a:t>ประวัติ </a:t>
            </a:r>
          </a:p>
          <a:p>
            <a:pPr lvl="1"/>
            <a:r>
              <a:rPr lang="th-TH" dirty="0" smtClean="0"/>
              <a:t>การเจ็บป่วยปัจจุบัน</a:t>
            </a:r>
          </a:p>
          <a:p>
            <a:pPr lvl="1"/>
            <a:r>
              <a:rPr lang="th-TH" dirty="0" smtClean="0"/>
              <a:t>อาชีพ ลักษณะการทำงาน</a:t>
            </a:r>
            <a:endParaRPr lang="en-US" dirty="0" smtClean="0"/>
          </a:p>
          <a:p>
            <a:pPr eaLnBrk="1" hangingPunct="1"/>
            <a:r>
              <a:rPr lang="th-TH" dirty="0" smtClean="0"/>
              <a:t>การตรวจร่างกาย</a:t>
            </a:r>
            <a:endParaRPr lang="en-US" dirty="0" smtClean="0"/>
          </a:p>
          <a:p>
            <a:pPr eaLnBrk="1" hangingPunct="1"/>
            <a:r>
              <a:rPr lang="th-TH" dirty="0" smtClean="0"/>
              <a:t>การตรวจทางห้องปฏิบัติการ</a:t>
            </a:r>
            <a:endParaRPr lang="en-US" dirty="0" smtClean="0"/>
          </a:p>
        </p:txBody>
      </p:sp>
    </p:spTree>
    <p:extLst>
      <p:ext uri="{BB962C8B-B14F-4D97-AF65-F5344CB8AC3E}">
        <p14:creationId xmlns:p14="http://schemas.microsoft.com/office/powerpoint/2010/main" val="31083270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defRPr/>
            </a:pPr>
            <a:r>
              <a:rPr lang="th-TH" sz="5400" dirty="0">
                <a:solidFill>
                  <a:schemeClr val="tx2">
                    <a:satMod val="130000"/>
                  </a:schemeClr>
                </a:solidFill>
              </a:rPr>
              <a:t>คำถาม</a:t>
            </a:r>
            <a:endParaRPr lang="en-US" sz="5400" dirty="0">
              <a:solidFill>
                <a:schemeClr val="tx2">
                  <a:satMod val="130000"/>
                </a:schemeClr>
              </a:solidFill>
            </a:endParaRPr>
          </a:p>
        </p:txBody>
      </p:sp>
      <p:sp>
        <p:nvSpPr>
          <p:cNvPr id="17411" name="Rectangle 3"/>
          <p:cNvSpPr>
            <a:spLocks noGrp="1" noChangeArrowheads="1"/>
          </p:cNvSpPr>
          <p:nvPr>
            <p:ph idx="1"/>
          </p:nvPr>
        </p:nvSpPr>
        <p:spPr/>
        <p:txBody>
          <a:bodyPr>
            <a:normAutofit lnSpcReduction="10000"/>
          </a:bodyPr>
          <a:lstStyle/>
          <a:p>
            <a:pPr eaLnBrk="1" hangingPunct="1"/>
            <a:r>
              <a:rPr lang="th-TH" dirty="0" smtClean="0"/>
              <a:t>เริ่มมีอาการเมื่อไหร่</a:t>
            </a:r>
            <a:endParaRPr lang="en-US" sz="2800" dirty="0"/>
          </a:p>
          <a:p>
            <a:pPr eaLnBrk="1" hangingPunct="1"/>
            <a:r>
              <a:rPr lang="th-TH" dirty="0" smtClean="0"/>
              <a:t>มีอาการบริเวณไหนของร่างกาย</a:t>
            </a:r>
            <a:endParaRPr lang="en-US" sz="2800" dirty="0"/>
          </a:p>
          <a:p>
            <a:pPr eaLnBrk="1" hangingPunct="1"/>
            <a:r>
              <a:rPr lang="th-TH" dirty="0" smtClean="0"/>
              <a:t>ทำงานอะไร บรรยายลักษณะการทำงาน</a:t>
            </a:r>
            <a:endParaRPr lang="en-US" sz="2800" dirty="0"/>
          </a:p>
          <a:p>
            <a:pPr eaLnBrk="1" hangingPunct="1"/>
            <a:r>
              <a:rPr lang="th-TH" dirty="0" smtClean="0"/>
              <a:t>งานที่บ้าน งานอดิเรก</a:t>
            </a:r>
            <a:endParaRPr lang="en-US" sz="2800" dirty="0"/>
          </a:p>
          <a:p>
            <a:pPr eaLnBrk="1" hangingPunct="1"/>
            <a:r>
              <a:rPr lang="th-TH" dirty="0" smtClean="0"/>
              <a:t>วิธีทำความสะอาดมือ ร่างกาย</a:t>
            </a:r>
            <a:endParaRPr lang="en-US" sz="2800" dirty="0"/>
          </a:p>
          <a:p>
            <a:pPr eaLnBrk="1" hangingPunct="1"/>
            <a:r>
              <a:rPr lang="th-TH" dirty="0" smtClean="0"/>
              <a:t>การป้องกัน</a:t>
            </a:r>
            <a:endParaRPr lang="en-US" sz="2800" dirty="0"/>
          </a:p>
          <a:p>
            <a:pPr eaLnBrk="1" hangingPunct="1"/>
            <a:r>
              <a:rPr lang="th-TH" dirty="0" smtClean="0"/>
              <a:t>อาการในวันหยุดเป็นอย่างไร</a:t>
            </a:r>
            <a:endParaRPr lang="en-US" sz="2800" dirty="0"/>
          </a:p>
        </p:txBody>
      </p:sp>
    </p:spTree>
    <p:extLst>
      <p:ext uri="{BB962C8B-B14F-4D97-AF65-F5344CB8AC3E}">
        <p14:creationId xmlns:p14="http://schemas.microsoft.com/office/powerpoint/2010/main" val="228934457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a:bodyPr>
          <a:lstStyle/>
          <a:p>
            <a:pPr>
              <a:defRPr/>
            </a:pPr>
            <a:r>
              <a:rPr lang="th-TH" sz="4000" dirty="0" smtClean="0">
                <a:solidFill>
                  <a:schemeClr val="tx2">
                    <a:satMod val="130000"/>
                  </a:schemeClr>
                </a:solidFill>
              </a:rPr>
              <a:t>โรคผิวหนังจากการทำงาน</a:t>
            </a:r>
            <a:r>
              <a:rPr lang="en-US" sz="4000" dirty="0">
                <a:solidFill>
                  <a:schemeClr val="tx2">
                    <a:satMod val="130000"/>
                  </a:schemeClr>
                </a:solidFill>
              </a:rPr>
              <a:t>	</a:t>
            </a:r>
          </a:p>
        </p:txBody>
      </p:sp>
      <p:sp>
        <p:nvSpPr>
          <p:cNvPr id="18435" name="Rectangle 3"/>
          <p:cNvSpPr>
            <a:spLocks noGrp="1" noChangeArrowheads="1"/>
          </p:cNvSpPr>
          <p:nvPr>
            <p:ph idx="1"/>
          </p:nvPr>
        </p:nvSpPr>
        <p:spPr/>
        <p:txBody>
          <a:bodyPr/>
          <a:lstStyle/>
          <a:p>
            <a:pPr>
              <a:lnSpc>
                <a:spcPct val="90000"/>
              </a:lnSpc>
            </a:pPr>
            <a:r>
              <a:rPr lang="th-TH" dirty="0"/>
              <a:t>ผื่นแพ้สัมผัส </a:t>
            </a:r>
            <a:endParaRPr lang="en-US" dirty="0" smtClean="0"/>
          </a:p>
          <a:p>
            <a:pPr>
              <a:lnSpc>
                <a:spcPct val="90000"/>
              </a:lnSpc>
            </a:pPr>
            <a:r>
              <a:rPr lang="th-TH" dirty="0"/>
              <a:t>ลมพิษจากสารสัมผัสจากการ</a:t>
            </a:r>
            <a:r>
              <a:rPr lang="th-TH" dirty="0" smtClean="0"/>
              <a:t>ทำงาน</a:t>
            </a:r>
            <a:endParaRPr lang="en-US" dirty="0" smtClean="0"/>
          </a:p>
          <a:p>
            <a:pPr>
              <a:lnSpc>
                <a:spcPct val="90000"/>
              </a:lnSpc>
            </a:pPr>
            <a:r>
              <a:rPr lang="th-TH" dirty="0"/>
              <a:t>มะเร็งผิวหนังจากการทำงาน </a:t>
            </a:r>
            <a:endParaRPr lang="en-US" dirty="0" smtClean="0"/>
          </a:p>
          <a:p>
            <a:pPr>
              <a:lnSpc>
                <a:spcPct val="90000"/>
              </a:lnSpc>
            </a:pPr>
            <a:r>
              <a:rPr lang="th-TH" dirty="0" smtClean="0"/>
              <a:t>สิวจากการทำงาน</a:t>
            </a:r>
            <a:endParaRPr lang="en-US" dirty="0"/>
          </a:p>
          <a:p>
            <a:pPr>
              <a:lnSpc>
                <a:spcPct val="90000"/>
              </a:lnSpc>
            </a:pPr>
            <a:r>
              <a:rPr lang="th-TH" dirty="0"/>
              <a:t>ผิวหนังติดเชื้อจากการทำงาน </a:t>
            </a:r>
            <a:endParaRPr lang="en-US" dirty="0"/>
          </a:p>
        </p:txBody>
      </p:sp>
    </p:spTree>
    <p:extLst>
      <p:ext uri="{BB962C8B-B14F-4D97-AF65-F5344CB8AC3E}">
        <p14:creationId xmlns:p14="http://schemas.microsoft.com/office/powerpoint/2010/main" val="261503485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ชื่อเรื่อง 3"/>
          <p:cNvSpPr>
            <a:spLocks noGrp="1"/>
          </p:cNvSpPr>
          <p:nvPr>
            <p:ph type="title"/>
          </p:nvPr>
        </p:nvSpPr>
        <p:spPr/>
        <p:txBody>
          <a:bodyPr/>
          <a:lstStyle/>
          <a:p>
            <a:r>
              <a:rPr lang="th-TH" dirty="0" smtClean="0"/>
              <a:t>ผื่นแพ้สัมผัส </a:t>
            </a:r>
            <a:endParaRPr lang="th-TH" dirty="0"/>
          </a:p>
        </p:txBody>
      </p:sp>
    </p:spTree>
    <p:extLst>
      <p:ext uri="{BB962C8B-B14F-4D97-AF65-F5344CB8AC3E}">
        <p14:creationId xmlns:p14="http://schemas.microsoft.com/office/powerpoint/2010/main" val="1398779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dirty="0" smtClean="0"/>
              <a:t>ผื่นแพ้สัมผัส</a:t>
            </a:r>
            <a:endParaRPr lang="th-TH" dirty="0"/>
          </a:p>
        </p:txBody>
      </p:sp>
      <p:sp>
        <p:nvSpPr>
          <p:cNvPr id="3" name="ตัวยึดเนื้อหา 2"/>
          <p:cNvSpPr>
            <a:spLocks noGrp="1"/>
          </p:cNvSpPr>
          <p:nvPr>
            <p:ph idx="1"/>
          </p:nvPr>
        </p:nvSpPr>
        <p:spPr/>
        <p:txBody>
          <a:bodyPr>
            <a:normAutofit/>
          </a:bodyPr>
          <a:lstStyle/>
          <a:p>
            <a:r>
              <a:rPr lang="th-TH" dirty="0" smtClean="0"/>
              <a:t>อาการ</a:t>
            </a:r>
          </a:p>
          <a:p>
            <a:pPr lvl="1"/>
            <a:r>
              <a:rPr lang="th-TH" dirty="0" smtClean="0"/>
              <a:t>คัน</a:t>
            </a:r>
          </a:p>
          <a:p>
            <a:pPr lvl="1"/>
            <a:r>
              <a:rPr lang="th-TH" dirty="0" smtClean="0"/>
              <a:t>ผิวหนังแดง บวม</a:t>
            </a:r>
          </a:p>
          <a:p>
            <a:r>
              <a:rPr lang="th-TH" dirty="0" smtClean="0">
                <a:latin typeface="AngsanaUPC" pitchFamily="18" charset="-34"/>
              </a:rPr>
              <a:t>พบได้ 90% ของโรคผิวหนังที่เกิดจากการ</a:t>
            </a:r>
            <a:r>
              <a:rPr lang="th-TH" dirty="0" err="1" smtClean="0">
                <a:latin typeface="AngsanaUPC" pitchFamily="18" charset="-34"/>
              </a:rPr>
              <a:t>ทํางาน</a:t>
            </a:r>
            <a:endParaRPr lang="en-US" dirty="0" smtClean="0">
              <a:latin typeface="AngsanaUPC" pitchFamily="18" charset="-34"/>
            </a:endParaRPr>
          </a:p>
          <a:p>
            <a:r>
              <a:rPr lang="th-TH" dirty="0" smtClean="0">
                <a:latin typeface="AngsanaUPC" pitchFamily="18" charset="-34"/>
              </a:rPr>
              <a:t>หญิงพบได้มากกว่าชาย</a:t>
            </a:r>
          </a:p>
          <a:p>
            <a:r>
              <a:rPr lang="th-TH" dirty="0" smtClean="0">
                <a:latin typeface="AngsanaUPC" pitchFamily="18" charset="-34"/>
              </a:rPr>
              <a:t>พบผื่นที่มือมากที่สุด</a:t>
            </a:r>
            <a:endParaRPr lang="en-US" dirty="0" smtClean="0">
              <a:latin typeface="AngsanaUPC" pitchFamily="18" charset="-34"/>
            </a:endParaRPr>
          </a:p>
          <a:p>
            <a:endParaRPr lang="th-TH" dirty="0" smtClean="0"/>
          </a:p>
          <a:p>
            <a:pPr lvl="1"/>
            <a:endParaRPr lang="th-TH" dirty="0"/>
          </a:p>
        </p:txBody>
      </p:sp>
    </p:spTree>
    <p:extLst>
      <p:ext uri="{BB962C8B-B14F-4D97-AF65-F5344CB8AC3E}">
        <p14:creationId xmlns:p14="http://schemas.microsoft.com/office/powerpoint/2010/main" val="1953304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th-TH" dirty="0">
                <a:solidFill>
                  <a:srgbClr val="000000"/>
                </a:solidFill>
              </a:rPr>
              <a:t>เป้าหมายของงานอาชีวอนา</a:t>
            </a:r>
            <a:r>
              <a:rPr lang="th-TH" dirty="0" smtClean="0">
                <a:solidFill>
                  <a:srgbClr val="000000"/>
                </a:solidFill>
              </a:rPr>
              <a:t>มัย</a:t>
            </a:r>
            <a:endParaRPr lang="th-TH" dirty="0"/>
          </a:p>
        </p:txBody>
      </p:sp>
      <p:sp>
        <p:nvSpPr>
          <p:cNvPr id="3" name="ตัวแทนเนื้อหา 2"/>
          <p:cNvSpPr>
            <a:spLocks noGrp="1"/>
          </p:cNvSpPr>
          <p:nvPr>
            <p:ph idx="1"/>
          </p:nvPr>
        </p:nvSpPr>
        <p:spPr/>
        <p:txBody>
          <a:bodyPr/>
          <a:lstStyle/>
          <a:p>
            <a:pPr>
              <a:spcBef>
                <a:spcPts val="600"/>
              </a:spcBef>
              <a:buFont typeface="Arial" panose="020B0604020202020204" pitchFamily="34" charset="0"/>
              <a:buChar char="•"/>
            </a:pPr>
            <a:r>
              <a:rPr lang="th-TH" dirty="0" smtClean="0">
                <a:solidFill>
                  <a:srgbClr val="000000"/>
                </a:solidFill>
              </a:rPr>
              <a:t>ป้องกัน</a:t>
            </a:r>
            <a:r>
              <a:rPr lang="th-TH" dirty="0">
                <a:solidFill>
                  <a:srgbClr val="000000"/>
                </a:solidFill>
              </a:rPr>
              <a:t>สิ่งคุกคาม อันตราย และโรคจากการทำงาน</a:t>
            </a:r>
          </a:p>
          <a:p>
            <a:pPr>
              <a:spcBef>
                <a:spcPts val="600"/>
              </a:spcBef>
              <a:buFont typeface="Arial" panose="020B0604020202020204" pitchFamily="34" charset="0"/>
              <a:buChar char="•"/>
            </a:pPr>
            <a:r>
              <a:rPr lang="th-TH" dirty="0">
                <a:solidFill>
                  <a:srgbClr val="000000"/>
                </a:solidFill>
              </a:rPr>
              <a:t>ลดการเกิด</a:t>
            </a:r>
            <a:r>
              <a:rPr lang="th-TH" dirty="0" smtClean="0">
                <a:solidFill>
                  <a:srgbClr val="000000"/>
                </a:solidFill>
              </a:rPr>
              <a:t>อุบัติ</a:t>
            </a:r>
            <a:r>
              <a:rPr lang="th-TH" dirty="0">
                <a:solidFill>
                  <a:srgbClr val="000000"/>
                </a:solidFill>
              </a:rPr>
              <a:t>เหตุจากการทำงาน</a:t>
            </a:r>
          </a:p>
          <a:p>
            <a:pPr>
              <a:spcBef>
                <a:spcPts val="600"/>
              </a:spcBef>
              <a:buFont typeface="Arial" panose="020B0604020202020204" pitchFamily="34" charset="0"/>
              <a:buChar char="•"/>
            </a:pPr>
            <a:r>
              <a:rPr lang="th-TH" dirty="0" smtClean="0">
                <a:solidFill>
                  <a:srgbClr val="000000"/>
                </a:solidFill>
              </a:rPr>
              <a:t>เพื่อให้</a:t>
            </a:r>
            <a:r>
              <a:rPr lang="th-TH" dirty="0">
                <a:solidFill>
                  <a:srgbClr val="000000"/>
                </a:solidFill>
              </a:rPr>
              <a:t>เกิดประสิทธิภาพและประสิทธิผลสูงที่สุดจากการทำงาน</a:t>
            </a:r>
          </a:p>
          <a:p>
            <a:pPr>
              <a:spcBef>
                <a:spcPts val="600"/>
              </a:spcBef>
              <a:buFont typeface="Arial" panose="020B0604020202020204" pitchFamily="34" charset="0"/>
              <a:buChar char="•"/>
            </a:pPr>
            <a:r>
              <a:rPr lang="th-TH" dirty="0">
                <a:solidFill>
                  <a:srgbClr val="000000"/>
                </a:solidFill>
              </a:rPr>
              <a:t>ส่งเสริมสุขภาพทั้งทางกาย ใจ สังคม และจิตวิญญาณ</a:t>
            </a:r>
          </a:p>
          <a:p>
            <a:pPr>
              <a:spcBef>
                <a:spcPts val="600"/>
              </a:spcBef>
              <a:buFont typeface="Arial" panose="020B0604020202020204" pitchFamily="34" charset="0"/>
              <a:buChar char="•"/>
            </a:pPr>
            <a:r>
              <a:rPr lang="th-TH" dirty="0">
                <a:solidFill>
                  <a:srgbClr val="000000"/>
                </a:solidFill>
              </a:rPr>
              <a:t>ลดการขาดงานจากเหตุเจ็บป่วย</a:t>
            </a:r>
          </a:p>
          <a:p>
            <a:pPr marL="0" indent="0">
              <a:buNone/>
            </a:pPr>
            <a:endParaRPr lang="th-TH" dirty="0"/>
          </a:p>
        </p:txBody>
      </p:sp>
    </p:spTree>
    <p:extLst>
      <p:ext uri="{BB962C8B-B14F-4D97-AF65-F5344CB8AC3E}">
        <p14:creationId xmlns:p14="http://schemas.microsoft.com/office/powerpoint/2010/main" val="4015456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p:cNvPicPr>
            <a:picLocks noGrp="1" noChangeAspect="1" noChangeArrowheads="1"/>
          </p:cNvPicPr>
          <p:nvPr>
            <p:ph idx="4294967295"/>
          </p:nvPr>
        </p:nvPicPr>
        <p:blipFill>
          <a:blip r:embed="rId2" cstate="print"/>
          <a:srcRect/>
          <a:stretch>
            <a:fillRect/>
          </a:stretch>
        </p:blipFill>
        <p:spPr>
          <a:xfrm>
            <a:off x="5944949" y="1185989"/>
            <a:ext cx="4572000" cy="4786313"/>
          </a:xfrm>
        </p:spPr>
      </p:pic>
      <p:sp>
        <p:nvSpPr>
          <p:cNvPr id="19460" name="TextBox 4"/>
          <p:cNvSpPr txBox="1">
            <a:spLocks noChangeArrowheads="1"/>
          </p:cNvSpPr>
          <p:nvPr/>
        </p:nvSpPr>
        <p:spPr bwMode="auto">
          <a:xfrm>
            <a:off x="1524000" y="2571751"/>
            <a:ext cx="3429000" cy="461665"/>
          </a:xfrm>
          <a:prstGeom prst="rect">
            <a:avLst/>
          </a:prstGeom>
          <a:noFill/>
          <a:ln w="9525">
            <a:noFill/>
            <a:miter lim="800000"/>
            <a:headEnd/>
            <a:tailEnd/>
          </a:ln>
        </p:spPr>
        <p:txBody>
          <a:bodyPr>
            <a:spAutoFit/>
          </a:bodyPr>
          <a:lstStyle/>
          <a:p>
            <a:r>
              <a:rPr lang="th-TH" sz="2400" b="1" dirty="0" smtClean="0"/>
              <a:t>ผื่นแดง ผิวแห้งแตก คัน ที่มือขวา</a:t>
            </a:r>
            <a:endParaRPr lang="en-US" sz="2400" b="1" dirty="0"/>
          </a:p>
        </p:txBody>
      </p:sp>
    </p:spTree>
    <p:extLst>
      <p:ext uri="{BB962C8B-B14F-4D97-AF65-F5344CB8AC3E}">
        <p14:creationId xmlns:p14="http://schemas.microsoft.com/office/powerpoint/2010/main" val="296846673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defRPr/>
            </a:pPr>
            <a:r>
              <a:rPr lang="th-TH" dirty="0" smtClean="0">
                <a:solidFill>
                  <a:schemeClr val="tx2">
                    <a:satMod val="130000"/>
                  </a:schemeClr>
                </a:solidFill>
              </a:rPr>
              <a:t>การสัมผัสสารเคมี</a:t>
            </a:r>
            <a:endParaRPr lang="en-GB" dirty="0" smtClean="0">
              <a:solidFill>
                <a:schemeClr val="tx2">
                  <a:satMod val="130000"/>
                </a:schemeClr>
              </a:solidFill>
            </a:endParaRPr>
          </a:p>
        </p:txBody>
      </p:sp>
      <p:pic>
        <p:nvPicPr>
          <p:cNvPr id="22531" name="Picture 3"/>
          <p:cNvPicPr>
            <a:picLocks noChangeAspect="1" noChangeArrowheads="1"/>
          </p:cNvPicPr>
          <p:nvPr/>
        </p:nvPicPr>
        <p:blipFill>
          <a:blip r:embed="rId3" cstate="print"/>
          <a:srcRect/>
          <a:stretch>
            <a:fillRect/>
          </a:stretch>
        </p:blipFill>
        <p:spPr bwMode="auto">
          <a:xfrm>
            <a:off x="723904" y="2492375"/>
            <a:ext cx="2286000" cy="1728788"/>
          </a:xfrm>
          <a:prstGeom prst="rect">
            <a:avLst/>
          </a:prstGeom>
          <a:noFill/>
          <a:ln w="9525">
            <a:noFill/>
            <a:miter lim="800000"/>
            <a:headEnd/>
            <a:tailEnd/>
          </a:ln>
        </p:spPr>
      </p:pic>
      <p:pic>
        <p:nvPicPr>
          <p:cNvPr id="22532" name="Picture 4"/>
          <p:cNvPicPr>
            <a:picLocks noChangeAspect="1" noChangeArrowheads="1"/>
          </p:cNvPicPr>
          <p:nvPr/>
        </p:nvPicPr>
        <p:blipFill>
          <a:blip r:embed="rId4" cstate="print"/>
          <a:srcRect/>
          <a:stretch>
            <a:fillRect/>
          </a:stretch>
        </p:blipFill>
        <p:spPr bwMode="auto">
          <a:xfrm>
            <a:off x="9298045" y="2492375"/>
            <a:ext cx="2143125" cy="1728788"/>
          </a:xfrm>
          <a:prstGeom prst="rect">
            <a:avLst/>
          </a:prstGeom>
          <a:noFill/>
          <a:ln w="9525">
            <a:noFill/>
            <a:miter lim="800000"/>
            <a:headEnd/>
            <a:tailEnd/>
          </a:ln>
        </p:spPr>
      </p:pic>
      <p:sp>
        <p:nvSpPr>
          <p:cNvPr id="22534" name="Rectangle 6"/>
          <p:cNvSpPr>
            <a:spLocks noChangeArrowheads="1"/>
          </p:cNvSpPr>
          <p:nvPr/>
        </p:nvSpPr>
        <p:spPr bwMode="auto">
          <a:xfrm>
            <a:off x="878127" y="4292600"/>
            <a:ext cx="1800222" cy="461665"/>
          </a:xfrm>
          <a:prstGeom prst="rect">
            <a:avLst/>
          </a:prstGeom>
          <a:noFill/>
          <a:ln w="9525">
            <a:noFill/>
            <a:miter lim="800000"/>
            <a:headEnd/>
            <a:tailEnd/>
          </a:ln>
        </p:spPr>
        <p:txBody>
          <a:bodyPr wrap="square">
            <a:spAutoFit/>
          </a:bodyPr>
          <a:lstStyle/>
          <a:p>
            <a:r>
              <a:rPr lang="th-TH" sz="2400" dirty="0" smtClean="0"/>
              <a:t>จับ</a:t>
            </a:r>
            <a:r>
              <a:rPr lang="en-US" sz="2400" dirty="0" smtClean="0"/>
              <a:t>/</a:t>
            </a:r>
            <a:r>
              <a:rPr lang="th-TH" sz="2400" dirty="0" smtClean="0"/>
              <a:t>สัมผัสโดยตรง</a:t>
            </a:r>
            <a:endParaRPr lang="en-GB" sz="2400" dirty="0"/>
          </a:p>
        </p:txBody>
      </p:sp>
      <p:sp>
        <p:nvSpPr>
          <p:cNvPr id="22535" name="Rectangle 7"/>
          <p:cNvSpPr>
            <a:spLocks noChangeArrowheads="1"/>
          </p:cNvSpPr>
          <p:nvPr/>
        </p:nvSpPr>
        <p:spPr bwMode="auto">
          <a:xfrm>
            <a:off x="4058197" y="4523432"/>
            <a:ext cx="830133" cy="461962"/>
          </a:xfrm>
          <a:prstGeom prst="rect">
            <a:avLst/>
          </a:prstGeom>
          <a:noFill/>
          <a:ln w="9525">
            <a:noFill/>
            <a:miter lim="800000"/>
            <a:headEnd/>
            <a:tailEnd/>
          </a:ln>
        </p:spPr>
        <p:txBody>
          <a:bodyPr wrap="square">
            <a:spAutoFit/>
          </a:bodyPr>
          <a:lstStyle/>
          <a:p>
            <a:pPr>
              <a:spcBef>
                <a:spcPct val="50000"/>
              </a:spcBef>
            </a:pPr>
            <a:r>
              <a:rPr lang="th-TH" sz="2400" dirty="0" smtClean="0"/>
              <a:t>จุ่ม</a:t>
            </a:r>
            <a:r>
              <a:rPr lang="en-US" sz="2400" dirty="0" smtClean="0"/>
              <a:t>/</a:t>
            </a:r>
            <a:r>
              <a:rPr lang="th-TH" sz="2400" dirty="0" smtClean="0"/>
              <a:t>แช่</a:t>
            </a:r>
            <a:endParaRPr lang="en-GB" sz="2400" dirty="0"/>
          </a:p>
        </p:txBody>
      </p:sp>
      <p:sp>
        <p:nvSpPr>
          <p:cNvPr id="22536" name="Rectangle 8"/>
          <p:cNvSpPr>
            <a:spLocks noChangeArrowheads="1"/>
          </p:cNvSpPr>
          <p:nvPr/>
        </p:nvSpPr>
        <p:spPr bwMode="auto">
          <a:xfrm>
            <a:off x="7174013" y="5779258"/>
            <a:ext cx="1128416" cy="461665"/>
          </a:xfrm>
          <a:prstGeom prst="rect">
            <a:avLst/>
          </a:prstGeom>
          <a:noFill/>
          <a:ln w="9525">
            <a:noFill/>
            <a:miter lim="800000"/>
            <a:headEnd/>
            <a:tailEnd/>
          </a:ln>
        </p:spPr>
        <p:txBody>
          <a:bodyPr wrap="square">
            <a:spAutoFit/>
          </a:bodyPr>
          <a:lstStyle/>
          <a:p>
            <a:pPr algn="ctr">
              <a:spcBef>
                <a:spcPct val="50000"/>
              </a:spcBef>
            </a:pPr>
            <a:r>
              <a:rPr lang="th-TH" sz="2400" dirty="0" smtClean="0"/>
              <a:t>ปนเปื้อน</a:t>
            </a:r>
            <a:endParaRPr lang="en-GB" sz="2400" dirty="0"/>
          </a:p>
        </p:txBody>
      </p:sp>
      <p:sp>
        <p:nvSpPr>
          <p:cNvPr id="22537" name="Rectangle 9"/>
          <p:cNvSpPr>
            <a:spLocks noChangeArrowheads="1"/>
          </p:cNvSpPr>
          <p:nvPr/>
        </p:nvSpPr>
        <p:spPr bwMode="auto">
          <a:xfrm>
            <a:off x="9906086" y="4292600"/>
            <a:ext cx="912966" cy="461665"/>
          </a:xfrm>
          <a:prstGeom prst="rect">
            <a:avLst/>
          </a:prstGeom>
          <a:noFill/>
          <a:ln w="9525">
            <a:noFill/>
            <a:miter lim="800000"/>
            <a:headEnd/>
            <a:tailEnd/>
          </a:ln>
        </p:spPr>
        <p:txBody>
          <a:bodyPr wrap="square">
            <a:spAutoFit/>
          </a:bodyPr>
          <a:lstStyle/>
          <a:p>
            <a:pPr>
              <a:spcBef>
                <a:spcPct val="50000"/>
              </a:spcBef>
            </a:pPr>
            <a:r>
              <a:rPr lang="th-TH" sz="2400" dirty="0" smtClean="0"/>
              <a:t>กระเด็น</a:t>
            </a:r>
            <a:endParaRPr lang="en-GB" sz="2400" dirty="0"/>
          </a:p>
        </p:txBody>
      </p:sp>
      <p:pic>
        <p:nvPicPr>
          <p:cNvPr id="22539" name="Picture 11" descr="P1000326"/>
          <p:cNvPicPr>
            <a:picLocks noChangeAspect="1" noChangeArrowheads="1"/>
          </p:cNvPicPr>
          <p:nvPr/>
        </p:nvPicPr>
        <p:blipFill>
          <a:blip r:embed="rId5" cstate="print"/>
          <a:srcRect/>
          <a:stretch>
            <a:fillRect/>
          </a:stretch>
        </p:blipFill>
        <p:spPr bwMode="auto">
          <a:xfrm>
            <a:off x="6766756" y="2451101"/>
            <a:ext cx="2357437" cy="3246438"/>
          </a:xfrm>
          <a:prstGeom prst="rect">
            <a:avLst/>
          </a:prstGeom>
          <a:noFill/>
          <a:ln w="9525">
            <a:noFill/>
            <a:miter lim="800000"/>
            <a:headEnd/>
            <a:tailEnd/>
          </a:ln>
        </p:spPr>
      </p:pic>
      <p:pic>
        <p:nvPicPr>
          <p:cNvPr id="22540" name="Picture 12" descr="P1000329"/>
          <p:cNvPicPr>
            <a:picLocks noChangeAspect="1" noChangeArrowheads="1"/>
          </p:cNvPicPr>
          <p:nvPr/>
        </p:nvPicPr>
        <p:blipFill>
          <a:blip r:embed="rId6" cstate="print"/>
          <a:srcRect/>
          <a:stretch>
            <a:fillRect/>
          </a:stretch>
        </p:blipFill>
        <p:spPr bwMode="auto">
          <a:xfrm>
            <a:off x="3191711" y="2492375"/>
            <a:ext cx="2714625" cy="1944688"/>
          </a:xfrm>
          <a:prstGeom prst="rect">
            <a:avLst/>
          </a:prstGeom>
          <a:noFill/>
          <a:ln w="9525">
            <a:noFill/>
            <a:miter lim="800000"/>
            <a:headEnd/>
            <a:tailEnd/>
          </a:ln>
        </p:spPr>
      </p:pic>
    </p:spTree>
    <p:extLst>
      <p:ext uri="{BB962C8B-B14F-4D97-AF65-F5344CB8AC3E}">
        <p14:creationId xmlns:p14="http://schemas.microsoft.com/office/powerpoint/2010/main" val="218910151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pPr>
              <a:defRPr/>
            </a:pPr>
            <a:r>
              <a:rPr lang="th-TH" dirty="0" smtClean="0">
                <a:solidFill>
                  <a:schemeClr val="tx2">
                    <a:satMod val="130000"/>
                  </a:schemeClr>
                </a:solidFill>
              </a:rPr>
              <a:t>ผื่นแพ้สัมผัส</a:t>
            </a:r>
            <a:r>
              <a:rPr lang="en-US" dirty="0" smtClean="0">
                <a:solidFill>
                  <a:schemeClr val="tx2">
                    <a:satMod val="130000"/>
                  </a:schemeClr>
                </a:solidFill>
              </a:rPr>
              <a:t> </a:t>
            </a:r>
            <a:r>
              <a:rPr lang="th-TH" dirty="0" smtClean="0">
                <a:solidFill>
                  <a:schemeClr val="tx2">
                    <a:satMod val="130000"/>
                  </a:schemeClr>
                </a:solidFill>
              </a:rPr>
              <a:t>แบ่งเป็น</a:t>
            </a:r>
            <a:endParaRPr lang="en-US" sz="4000" dirty="0">
              <a:solidFill>
                <a:schemeClr val="tx2">
                  <a:satMod val="130000"/>
                </a:schemeClr>
              </a:solidFill>
            </a:endParaRPr>
          </a:p>
        </p:txBody>
      </p:sp>
      <p:sp>
        <p:nvSpPr>
          <p:cNvPr id="23555" name="Rectangle 3"/>
          <p:cNvSpPr>
            <a:spLocks noGrp="1" noChangeArrowheads="1"/>
          </p:cNvSpPr>
          <p:nvPr>
            <p:ph idx="1"/>
          </p:nvPr>
        </p:nvSpPr>
        <p:spPr>
          <a:xfrm>
            <a:off x="1295401" y="2565024"/>
            <a:ext cx="9601196" cy="3318936"/>
          </a:xfrm>
        </p:spPr>
        <p:txBody>
          <a:bodyPr>
            <a:normAutofit/>
          </a:bodyPr>
          <a:lstStyle/>
          <a:p>
            <a:pPr>
              <a:lnSpc>
                <a:spcPct val="80000"/>
              </a:lnSpc>
              <a:buFont typeface="Arial" panose="020B0604020202020204" pitchFamily="34" charset="0"/>
              <a:buChar char="•"/>
            </a:pPr>
            <a:r>
              <a:rPr lang="th-TH" dirty="0" smtClean="0"/>
              <a:t>ผื่น</a:t>
            </a:r>
            <a:r>
              <a:rPr lang="th-TH" dirty="0"/>
              <a:t>แพ้สัมผัสจากสารระคายเคือง </a:t>
            </a:r>
            <a:endParaRPr lang="en-US" dirty="0"/>
          </a:p>
          <a:p>
            <a:pPr eaLnBrk="1" hangingPunct="1">
              <a:lnSpc>
                <a:spcPct val="80000"/>
              </a:lnSpc>
            </a:pPr>
            <a:r>
              <a:rPr lang="th-TH" dirty="0"/>
              <a:t>ผื่นแพ้สัมผัสจากสารก่อภูมิแพ้ </a:t>
            </a:r>
            <a:endParaRPr lang="en-US" dirty="0"/>
          </a:p>
          <a:p>
            <a:pPr eaLnBrk="1" hangingPunct="1">
              <a:lnSpc>
                <a:spcPct val="80000"/>
              </a:lnSpc>
            </a:pPr>
            <a:endParaRPr lang="en-US" sz="4000" dirty="0"/>
          </a:p>
          <a:p>
            <a:pPr eaLnBrk="1" hangingPunct="1">
              <a:lnSpc>
                <a:spcPct val="80000"/>
              </a:lnSpc>
            </a:pPr>
            <a:endParaRPr lang="fa-IR" sz="4000" dirty="0">
              <a:ea typeface="Majalla UI"/>
            </a:endParaRPr>
          </a:p>
        </p:txBody>
      </p:sp>
    </p:spTree>
    <p:extLst>
      <p:ext uri="{BB962C8B-B14F-4D97-AF65-F5344CB8AC3E}">
        <p14:creationId xmlns:p14="http://schemas.microsoft.com/office/powerpoint/2010/main" val="314574857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ชื่อเรื่อง 1"/>
          <p:cNvSpPr>
            <a:spLocks noGrp="1"/>
          </p:cNvSpPr>
          <p:nvPr>
            <p:ph type="title"/>
          </p:nvPr>
        </p:nvSpPr>
        <p:spPr/>
        <p:txBody>
          <a:bodyPr>
            <a:normAutofit/>
          </a:bodyPr>
          <a:lstStyle/>
          <a:p>
            <a:pPr eaLnBrk="1" hangingPunct="1"/>
            <a:r>
              <a:rPr lang="th-TH" dirty="0" smtClean="0"/>
              <a:t>ตัวอย่างสารเคมีในโรงงานที่ทำให้เกิดการระคายเคืองผิวหนัง</a:t>
            </a:r>
            <a:endParaRPr lang="en-US" dirty="0" smtClean="0"/>
          </a:p>
        </p:txBody>
      </p:sp>
      <p:sp>
        <p:nvSpPr>
          <p:cNvPr id="6147" name="ตัวยึดเนื้อหา 2"/>
          <p:cNvSpPr>
            <a:spLocks noGrp="1"/>
          </p:cNvSpPr>
          <p:nvPr>
            <p:ph idx="1"/>
          </p:nvPr>
        </p:nvSpPr>
        <p:spPr/>
        <p:txBody>
          <a:bodyPr>
            <a:normAutofit fontScale="92500" lnSpcReduction="20000"/>
          </a:bodyPr>
          <a:lstStyle/>
          <a:p>
            <a:pPr lvl="2" eaLnBrk="1" hangingPunct="1"/>
            <a:r>
              <a:rPr lang="th-TH" sz="2800" dirty="0" err="1" smtClean="0"/>
              <a:t>ปิโตร</a:t>
            </a:r>
            <a:r>
              <a:rPr lang="th-TH" sz="2800" dirty="0" smtClean="0"/>
              <a:t>เคมี</a:t>
            </a:r>
            <a:endParaRPr lang="en-US" sz="2800" dirty="0"/>
          </a:p>
          <a:p>
            <a:pPr lvl="2" eaLnBrk="1" hangingPunct="1"/>
            <a:r>
              <a:rPr lang="th-TH" sz="2800" dirty="0" smtClean="0"/>
              <a:t>สารตัวทำละลาย</a:t>
            </a:r>
            <a:endParaRPr lang="en-US" sz="2800" dirty="0"/>
          </a:p>
          <a:p>
            <a:pPr lvl="2" eaLnBrk="1" hangingPunct="1"/>
            <a:r>
              <a:rPr lang="th-TH" sz="2800" dirty="0" smtClean="0"/>
              <a:t>แอลกอฮอล์</a:t>
            </a:r>
          </a:p>
          <a:p>
            <a:pPr lvl="2" eaLnBrk="1" hangingPunct="1"/>
            <a:r>
              <a:rPr lang="th-TH" sz="2800" dirty="0" smtClean="0"/>
              <a:t>กรด</a:t>
            </a:r>
          </a:p>
          <a:p>
            <a:pPr lvl="2" eaLnBrk="1" hangingPunct="1"/>
            <a:r>
              <a:rPr lang="th-TH" sz="2800" dirty="0" smtClean="0"/>
              <a:t>ด่าง </a:t>
            </a:r>
          </a:p>
          <a:p>
            <a:pPr lvl="2" eaLnBrk="1" hangingPunct="1"/>
            <a:r>
              <a:rPr lang="th-TH" sz="2800" dirty="0" smtClean="0"/>
              <a:t>น้ำ</a:t>
            </a:r>
          </a:p>
          <a:p>
            <a:pPr lvl="2" eaLnBrk="1" hangingPunct="1"/>
            <a:r>
              <a:rPr lang="th-TH" sz="2800" dirty="0" smtClean="0"/>
              <a:t>สบู่ </a:t>
            </a:r>
            <a:r>
              <a:rPr lang="en-US" sz="2800" dirty="0" smtClean="0"/>
              <a:t>/ </a:t>
            </a:r>
            <a:r>
              <a:rPr lang="th-TH" sz="2800" dirty="0" smtClean="0"/>
              <a:t>ผงซักฟอก </a:t>
            </a:r>
            <a:r>
              <a:rPr lang="en-US" sz="2800" dirty="0" smtClean="0"/>
              <a:t>/ </a:t>
            </a:r>
            <a:r>
              <a:rPr lang="th-TH" sz="2800" dirty="0" smtClean="0"/>
              <a:t>น้ำยาทำความสะอาด</a:t>
            </a:r>
            <a:endParaRPr lang="en-US" sz="2800" dirty="0"/>
          </a:p>
        </p:txBody>
      </p:sp>
    </p:spTree>
    <p:extLst>
      <p:ext uri="{BB962C8B-B14F-4D97-AF65-F5344CB8AC3E}">
        <p14:creationId xmlns:p14="http://schemas.microsoft.com/office/powerpoint/2010/main" val="28172082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pPr>
              <a:defRPr/>
            </a:pPr>
            <a:r>
              <a:rPr lang="th-TH" dirty="0">
                <a:solidFill>
                  <a:schemeClr val="tx2">
                    <a:satMod val="130000"/>
                  </a:schemeClr>
                </a:solidFill>
              </a:rPr>
              <a:t>ผื่นแพ้สัมผัสจากสารระคาย</a:t>
            </a:r>
            <a:r>
              <a:rPr lang="th-TH" dirty="0" smtClean="0">
                <a:solidFill>
                  <a:schemeClr val="tx2">
                    <a:satMod val="130000"/>
                  </a:schemeClr>
                </a:solidFill>
              </a:rPr>
              <a:t>เคืองแบบเฉียบพลัน</a:t>
            </a:r>
            <a:endParaRPr lang="th-TH" dirty="0">
              <a:solidFill>
                <a:schemeClr val="tx2">
                  <a:satMod val="130000"/>
                </a:schemeClr>
              </a:solidFill>
            </a:endParaRPr>
          </a:p>
        </p:txBody>
      </p:sp>
      <p:sp>
        <p:nvSpPr>
          <p:cNvPr id="25603" name="Rectangle 3"/>
          <p:cNvSpPr>
            <a:spLocks noGrp="1" noChangeArrowheads="1"/>
          </p:cNvSpPr>
          <p:nvPr>
            <p:ph idx="1"/>
          </p:nvPr>
        </p:nvSpPr>
        <p:spPr/>
        <p:txBody>
          <a:bodyPr>
            <a:normAutofit/>
          </a:bodyPr>
          <a:lstStyle/>
          <a:p>
            <a:pPr eaLnBrk="1" hangingPunct="1"/>
            <a:r>
              <a:rPr lang="th-TH" dirty="0" smtClean="0"/>
              <a:t>ส่วนใหญ่เกิดจากอุบัติเหตุ</a:t>
            </a:r>
            <a:endParaRPr lang="en-US" dirty="0"/>
          </a:p>
          <a:p>
            <a:pPr eaLnBrk="1" hangingPunct="1"/>
            <a:r>
              <a:rPr lang="th-TH" dirty="0" smtClean="0"/>
              <a:t>เกิดอาการทันทีหรือภายในไม่กี่นาทีหลังสัมผัส</a:t>
            </a:r>
          </a:p>
          <a:p>
            <a:pPr eaLnBrk="1" hangingPunct="1"/>
            <a:r>
              <a:rPr lang="th-TH" dirty="0" smtClean="0"/>
              <a:t>อาการ </a:t>
            </a:r>
            <a:r>
              <a:rPr lang="en-US" dirty="0" smtClean="0"/>
              <a:t>: </a:t>
            </a:r>
            <a:r>
              <a:rPr lang="th-TH" dirty="0" smtClean="0"/>
              <a:t>ปวดแสบ เจ็บ</a:t>
            </a:r>
            <a:endParaRPr lang="en-US" dirty="0"/>
          </a:p>
          <a:p>
            <a:pPr eaLnBrk="1" hangingPunct="1"/>
            <a:r>
              <a:rPr lang="th-TH" dirty="0" smtClean="0"/>
              <a:t>ลักษณะผื่น </a:t>
            </a:r>
            <a:r>
              <a:rPr lang="en-US" dirty="0" smtClean="0"/>
              <a:t>: </a:t>
            </a:r>
            <a:r>
              <a:rPr lang="th-TH" dirty="0" smtClean="0"/>
              <a:t>แดง บวม ตุ่มน้ำใส ๆ หรืออาจมีการตายของเนื้อเยื่อ</a:t>
            </a:r>
            <a:endParaRPr lang="th-TH" dirty="0"/>
          </a:p>
          <a:p>
            <a:pPr eaLnBrk="1" hangingPunct="1"/>
            <a:r>
              <a:rPr lang="th-TH" dirty="0" smtClean="0"/>
              <a:t>พบผื่นที่ผิวหนังบริเวณที่สัมผัสสารเคมี</a:t>
            </a:r>
          </a:p>
          <a:p>
            <a:pPr eaLnBrk="1" hangingPunct="1"/>
            <a:r>
              <a:rPr lang="th-TH" dirty="0" smtClean="0"/>
              <a:t>ส่วนใหญ่มักเกิดจากการสัมผัสกรดหรือด่าง</a:t>
            </a:r>
            <a:endParaRPr lang="en-US" dirty="0"/>
          </a:p>
        </p:txBody>
      </p:sp>
    </p:spTree>
    <p:extLst>
      <p:ext uri="{BB962C8B-B14F-4D97-AF65-F5344CB8AC3E}">
        <p14:creationId xmlns:p14="http://schemas.microsoft.com/office/powerpoint/2010/main" val="451104525"/>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g0077"/>
          <p:cNvPicPr>
            <a:picLocks noChangeAspect="1" noChangeArrowheads="1"/>
          </p:cNvPicPr>
          <p:nvPr/>
        </p:nvPicPr>
        <p:blipFill>
          <a:blip r:embed="rId2" cstate="print"/>
          <a:srcRect/>
          <a:stretch>
            <a:fillRect/>
          </a:stretch>
        </p:blipFill>
        <p:spPr bwMode="auto">
          <a:xfrm>
            <a:off x="2230704" y="805158"/>
            <a:ext cx="8001000" cy="5210175"/>
          </a:xfrm>
          <a:prstGeom prst="rect">
            <a:avLst/>
          </a:prstGeom>
          <a:noFill/>
          <a:ln w="9525">
            <a:noFill/>
            <a:miter lim="800000"/>
            <a:headEnd/>
            <a:tailEnd/>
          </a:ln>
        </p:spPr>
      </p:pic>
    </p:spTree>
    <p:extLst>
      <p:ext uri="{BB962C8B-B14F-4D97-AF65-F5344CB8AC3E}">
        <p14:creationId xmlns:p14="http://schemas.microsoft.com/office/powerpoint/2010/main" val="56412488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a:bodyPr>
          <a:lstStyle/>
          <a:p>
            <a:pPr>
              <a:defRPr/>
            </a:pPr>
            <a:r>
              <a:rPr lang="th-TH" dirty="0">
                <a:solidFill>
                  <a:schemeClr val="tx2">
                    <a:satMod val="130000"/>
                  </a:schemeClr>
                </a:solidFill>
              </a:rPr>
              <a:t>ผื่นแพ้สัมผัสจากสารระคายเคือง</a:t>
            </a:r>
            <a:r>
              <a:rPr lang="th-TH" dirty="0" smtClean="0">
                <a:solidFill>
                  <a:schemeClr val="tx2">
                    <a:satMod val="130000"/>
                  </a:schemeClr>
                </a:solidFill>
              </a:rPr>
              <a:t>แบบเรื้อรัง</a:t>
            </a:r>
            <a:endParaRPr lang="en-US" sz="4000" dirty="0">
              <a:solidFill>
                <a:schemeClr val="tx2">
                  <a:satMod val="130000"/>
                </a:schemeClr>
              </a:solidFill>
            </a:endParaRPr>
          </a:p>
        </p:txBody>
      </p:sp>
      <p:sp>
        <p:nvSpPr>
          <p:cNvPr id="27651" name="Rectangle 3"/>
          <p:cNvSpPr>
            <a:spLocks noGrp="1" noChangeArrowheads="1"/>
          </p:cNvSpPr>
          <p:nvPr>
            <p:ph idx="1"/>
          </p:nvPr>
        </p:nvSpPr>
        <p:spPr/>
        <p:txBody>
          <a:bodyPr>
            <a:normAutofit/>
          </a:bodyPr>
          <a:lstStyle/>
          <a:p>
            <a:pPr eaLnBrk="1" hangingPunct="1">
              <a:lnSpc>
                <a:spcPct val="80000"/>
              </a:lnSpc>
            </a:pPr>
            <a:r>
              <a:rPr lang="th-TH" sz="2800" dirty="0" smtClean="0"/>
              <a:t>พบได้บ่อย</a:t>
            </a:r>
          </a:p>
          <a:p>
            <a:pPr eaLnBrk="1" hangingPunct="1">
              <a:lnSpc>
                <a:spcPct val="80000"/>
              </a:lnSpc>
            </a:pPr>
            <a:r>
              <a:rPr lang="th-TH" sz="2800" dirty="0" smtClean="0"/>
              <a:t>เกิดจากการสัมผัสสารก่อการระคายเคือง (แบบอ่อน ๆ) ซ้ำ ๆ เช่น</a:t>
            </a:r>
          </a:p>
          <a:p>
            <a:pPr lvl="1">
              <a:lnSpc>
                <a:spcPct val="80000"/>
              </a:lnSpc>
            </a:pPr>
            <a:r>
              <a:rPr lang="th-TH" dirty="0" smtClean="0"/>
              <a:t>น้ำยาทำความสะอาด</a:t>
            </a:r>
          </a:p>
          <a:p>
            <a:pPr lvl="1">
              <a:lnSpc>
                <a:spcPct val="80000"/>
              </a:lnSpc>
            </a:pPr>
            <a:r>
              <a:rPr lang="th-TH" dirty="0" smtClean="0"/>
              <a:t>สารตัวทำละลาย น้ำมัน</a:t>
            </a:r>
          </a:p>
          <a:p>
            <a:pPr lvl="1">
              <a:lnSpc>
                <a:spcPct val="80000"/>
              </a:lnSpc>
            </a:pPr>
            <a:r>
              <a:rPr lang="th-TH" dirty="0" smtClean="0"/>
              <a:t>สบู่</a:t>
            </a:r>
          </a:p>
          <a:p>
            <a:pPr lvl="1">
              <a:lnSpc>
                <a:spcPct val="80000"/>
              </a:lnSpc>
            </a:pPr>
            <a:r>
              <a:rPr lang="th-TH" dirty="0" smtClean="0"/>
              <a:t>กรดอ่อนและด่างอ่อน</a:t>
            </a:r>
          </a:p>
          <a:p>
            <a:pPr lvl="1">
              <a:lnSpc>
                <a:spcPct val="80000"/>
              </a:lnSpc>
            </a:pPr>
            <a:r>
              <a:rPr lang="th-TH" dirty="0" smtClean="0"/>
              <a:t>ฝุ่น</a:t>
            </a:r>
            <a:endParaRPr lang="en-US" sz="2800" dirty="0"/>
          </a:p>
          <a:p>
            <a:pPr eaLnBrk="1" hangingPunct="1">
              <a:lnSpc>
                <a:spcPct val="80000"/>
              </a:lnSpc>
              <a:buNone/>
            </a:pPr>
            <a:endParaRPr lang="en-US" sz="2800" dirty="0"/>
          </a:p>
          <a:p>
            <a:pPr eaLnBrk="1" hangingPunct="1">
              <a:lnSpc>
                <a:spcPct val="80000"/>
              </a:lnSpc>
            </a:pPr>
            <a:endParaRPr lang="en-US" sz="2800" dirty="0"/>
          </a:p>
          <a:p>
            <a:pPr eaLnBrk="1" hangingPunct="1">
              <a:lnSpc>
                <a:spcPct val="80000"/>
              </a:lnSpc>
            </a:pPr>
            <a:endParaRPr lang="en-US" sz="2800" dirty="0"/>
          </a:p>
        </p:txBody>
      </p:sp>
    </p:spTree>
    <p:extLst>
      <p:ext uri="{BB962C8B-B14F-4D97-AF65-F5344CB8AC3E}">
        <p14:creationId xmlns:p14="http://schemas.microsoft.com/office/powerpoint/2010/main" val="344738009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pPr>
              <a:defRPr/>
            </a:pPr>
            <a:r>
              <a:rPr lang="th-TH" dirty="0" smtClean="0">
                <a:solidFill>
                  <a:schemeClr val="tx2">
                    <a:satMod val="130000"/>
                  </a:schemeClr>
                </a:solidFill>
              </a:rPr>
              <a:t>อาชีพเสี่ยง</a:t>
            </a:r>
            <a:endParaRPr lang="en-US" dirty="0" smtClean="0">
              <a:solidFill>
                <a:schemeClr val="tx2">
                  <a:satMod val="130000"/>
                </a:schemeClr>
              </a:solidFill>
            </a:endParaRPr>
          </a:p>
        </p:txBody>
      </p:sp>
      <p:sp>
        <p:nvSpPr>
          <p:cNvPr id="28675" name="Rectangle 3"/>
          <p:cNvSpPr>
            <a:spLocks noGrp="1" noChangeArrowheads="1"/>
          </p:cNvSpPr>
          <p:nvPr>
            <p:ph sz="half" idx="1"/>
          </p:nvPr>
        </p:nvSpPr>
        <p:spPr/>
        <p:txBody>
          <a:bodyPr/>
          <a:lstStyle/>
          <a:p>
            <a:pPr eaLnBrk="1" hangingPunct="1"/>
            <a:r>
              <a:rPr lang="th-TH" dirty="0" smtClean="0"/>
              <a:t>พนักงานทำความสะอาด แม่บ้าน</a:t>
            </a:r>
            <a:endParaRPr lang="fa-IR" dirty="0">
              <a:ea typeface="Majalla UI"/>
            </a:endParaRPr>
          </a:p>
          <a:p>
            <a:pPr eaLnBrk="1" hangingPunct="1"/>
            <a:r>
              <a:rPr lang="th-TH" dirty="0" smtClean="0"/>
              <a:t>คนงานก่อสร้าง</a:t>
            </a:r>
            <a:endParaRPr lang="en-US" dirty="0"/>
          </a:p>
          <a:p>
            <a:pPr eaLnBrk="1" hangingPunct="1"/>
            <a:r>
              <a:rPr lang="th-TH" dirty="0" smtClean="0"/>
              <a:t>คนทำอาหาร</a:t>
            </a:r>
            <a:endParaRPr lang="en-US" dirty="0"/>
          </a:p>
          <a:p>
            <a:pPr eaLnBrk="1" hangingPunct="1"/>
            <a:r>
              <a:rPr lang="th-TH" dirty="0" smtClean="0"/>
              <a:t>บุคคลากรทางการแพทย์</a:t>
            </a:r>
            <a:endParaRPr lang="en-US" dirty="0"/>
          </a:p>
          <a:p>
            <a:pPr eaLnBrk="1" hangingPunct="1"/>
            <a:endParaRPr lang="en-US" b="1" dirty="0"/>
          </a:p>
        </p:txBody>
      </p:sp>
      <p:sp>
        <p:nvSpPr>
          <p:cNvPr id="28676" name="Rectangle 4"/>
          <p:cNvSpPr>
            <a:spLocks noGrp="1" noChangeArrowheads="1"/>
          </p:cNvSpPr>
          <p:nvPr>
            <p:ph sz="half" idx="2"/>
          </p:nvPr>
        </p:nvSpPr>
        <p:spPr/>
        <p:txBody>
          <a:bodyPr/>
          <a:lstStyle/>
          <a:p>
            <a:pPr eaLnBrk="1" hangingPunct="1"/>
            <a:r>
              <a:rPr lang="th-TH" dirty="0" smtClean="0"/>
              <a:t>ช่างทำผม</a:t>
            </a:r>
            <a:endParaRPr lang="en-US" dirty="0"/>
          </a:p>
          <a:p>
            <a:pPr eaLnBrk="1" hangingPunct="1"/>
            <a:r>
              <a:rPr lang="th-TH" dirty="0" smtClean="0"/>
              <a:t>ช่างยนตร์ ช่างเครื่อง</a:t>
            </a:r>
            <a:endParaRPr lang="en-US" dirty="0"/>
          </a:p>
          <a:p>
            <a:pPr eaLnBrk="1" hangingPunct="1"/>
            <a:r>
              <a:rPr lang="th-TH" dirty="0" smtClean="0"/>
              <a:t>คนชำแหละเนื้อสัตว์</a:t>
            </a:r>
            <a:endParaRPr lang="en-US" dirty="0"/>
          </a:p>
          <a:p>
            <a:pPr eaLnBrk="1" hangingPunct="1"/>
            <a:r>
              <a:rPr lang="th-TH" dirty="0" smtClean="0"/>
              <a:t>คนทำสวน</a:t>
            </a:r>
            <a:endParaRPr lang="en-US" dirty="0"/>
          </a:p>
        </p:txBody>
      </p:sp>
      <p:sp>
        <p:nvSpPr>
          <p:cNvPr id="26626" name="Slide Number Placeholder 6"/>
          <p:cNvSpPr>
            <a:spLocks noGrp="1"/>
          </p:cNvSpPr>
          <p:nvPr>
            <p:ph type="sldNum" sz="quarter" idx="12"/>
          </p:nvPr>
        </p:nvSpPr>
        <p:spPr/>
        <p:txBody>
          <a:bodyPr/>
          <a:lstStyle/>
          <a:p>
            <a:pPr>
              <a:defRPr/>
            </a:pPr>
            <a:fld id="{858C49ED-EF65-41B1-9097-BB6765DD7903}" type="slidenum">
              <a:rPr lang="ar-SA"/>
              <a:pPr>
                <a:defRPr/>
              </a:pPr>
              <a:t>37</a:t>
            </a:fld>
            <a:endParaRPr lang="en-US"/>
          </a:p>
        </p:txBody>
      </p:sp>
    </p:spTree>
    <p:extLst>
      <p:ext uri="{BB962C8B-B14F-4D97-AF65-F5344CB8AC3E}">
        <p14:creationId xmlns:p14="http://schemas.microsoft.com/office/powerpoint/2010/main" val="154536523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19"/>
          <p:cNvPicPr>
            <a:picLocks noGrp="1" noChangeAspect="1" noChangeArrowheads="1"/>
          </p:cNvPicPr>
          <p:nvPr>
            <p:ph idx="4294967295"/>
          </p:nvPr>
        </p:nvPicPr>
        <p:blipFill>
          <a:blip r:embed="rId3" cstate="print"/>
          <a:srcRect/>
          <a:stretch>
            <a:fillRect/>
          </a:stretch>
        </p:blipFill>
        <p:spPr>
          <a:xfrm>
            <a:off x="2555201" y="752558"/>
            <a:ext cx="7079716" cy="5401434"/>
          </a:xfrm>
          <a:noFill/>
        </p:spPr>
      </p:pic>
    </p:spTree>
    <p:extLst>
      <p:ext uri="{BB962C8B-B14F-4D97-AF65-F5344CB8AC3E}">
        <p14:creationId xmlns:p14="http://schemas.microsoft.com/office/powerpoint/2010/main" val="1468217326"/>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ชื่อเรื่อง 1"/>
          <p:cNvSpPr>
            <a:spLocks noGrp="1"/>
          </p:cNvSpPr>
          <p:nvPr>
            <p:ph type="title"/>
          </p:nvPr>
        </p:nvSpPr>
        <p:spPr/>
        <p:txBody>
          <a:bodyPr/>
          <a:lstStyle/>
          <a:p>
            <a:pPr eaLnBrk="1" hangingPunct="1"/>
            <a:r>
              <a:rPr lang="th-TH" dirty="0" smtClean="0"/>
              <a:t>น้ำยาล้างมือในโรงพยาบาล</a:t>
            </a:r>
          </a:p>
        </p:txBody>
      </p:sp>
      <p:sp>
        <p:nvSpPr>
          <p:cNvPr id="27651" name="ตัวยึดเนื้อหา 2"/>
          <p:cNvSpPr>
            <a:spLocks noGrp="1"/>
          </p:cNvSpPr>
          <p:nvPr>
            <p:ph idx="1"/>
          </p:nvPr>
        </p:nvSpPr>
        <p:spPr>
          <a:xfrm>
            <a:off x="1303493" y="2556932"/>
            <a:ext cx="9601196" cy="3318936"/>
          </a:xfrm>
        </p:spPr>
        <p:txBody>
          <a:bodyPr/>
          <a:lstStyle/>
          <a:p>
            <a:pPr eaLnBrk="1" hangingPunct="1"/>
            <a:r>
              <a:rPr lang="en-US" dirty="0" smtClean="0"/>
              <a:t>Alcohol  95 %</a:t>
            </a:r>
          </a:p>
          <a:p>
            <a:pPr eaLnBrk="1" hangingPunct="1"/>
            <a:r>
              <a:rPr lang="en-US" dirty="0" err="1" smtClean="0"/>
              <a:t>Hibitane</a:t>
            </a:r>
            <a:r>
              <a:rPr lang="en-US" dirty="0" smtClean="0"/>
              <a:t> (</a:t>
            </a:r>
            <a:r>
              <a:rPr lang="en-US" dirty="0" err="1" smtClean="0"/>
              <a:t>Chlorhexidine</a:t>
            </a:r>
            <a:r>
              <a:rPr lang="en-US" dirty="0" smtClean="0"/>
              <a:t>  20 %)</a:t>
            </a:r>
          </a:p>
          <a:p>
            <a:pPr eaLnBrk="1" hangingPunct="1"/>
            <a:endParaRPr lang="th-TH" dirty="0" smtClean="0"/>
          </a:p>
        </p:txBody>
      </p:sp>
    </p:spTree>
    <p:extLst>
      <p:ext uri="{BB962C8B-B14F-4D97-AF65-F5344CB8AC3E}">
        <p14:creationId xmlns:p14="http://schemas.microsoft.com/office/powerpoint/2010/main" val="29661683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dirty="0" smtClean="0"/>
              <a:t>ข้อมูลประชากร พ.ศ. </a:t>
            </a:r>
            <a:r>
              <a:rPr lang="en-US" dirty="0" smtClean="0"/>
              <a:t>2560</a:t>
            </a:r>
            <a:endParaRPr lang="th-TH" dirty="0"/>
          </a:p>
        </p:txBody>
      </p:sp>
      <p:sp>
        <p:nvSpPr>
          <p:cNvPr id="3" name="ตัวยึดเนื้อหา 2"/>
          <p:cNvSpPr>
            <a:spLocks noGrp="1"/>
          </p:cNvSpPr>
          <p:nvPr>
            <p:ph sz="quarter" idx="1"/>
          </p:nvPr>
        </p:nvSpPr>
        <p:spPr/>
        <p:txBody>
          <a:bodyPr/>
          <a:lstStyle/>
          <a:p>
            <a:r>
              <a:rPr lang="th-TH" dirty="0" smtClean="0"/>
              <a:t>ประชากรวัยทำงาน </a:t>
            </a:r>
            <a:r>
              <a:rPr lang="en-US" dirty="0" smtClean="0"/>
              <a:t>38.17 </a:t>
            </a:r>
            <a:r>
              <a:rPr lang="th-TH" dirty="0" smtClean="0"/>
              <a:t>ล้าน คน </a:t>
            </a:r>
            <a:r>
              <a:rPr lang="en-US" dirty="0" smtClean="0"/>
              <a:t>(68.16%)</a:t>
            </a:r>
          </a:p>
          <a:p>
            <a:pPr lvl="1"/>
            <a:r>
              <a:rPr lang="th-TH" dirty="0" smtClean="0"/>
              <a:t>แรงงานนอกระบบ</a:t>
            </a:r>
            <a:r>
              <a:rPr lang="en-US" dirty="0" smtClean="0"/>
              <a:t> 	= 20.77 </a:t>
            </a:r>
            <a:r>
              <a:rPr lang="th-TH" dirty="0"/>
              <a:t>ล้านคน</a:t>
            </a:r>
            <a:r>
              <a:rPr lang="en-US" dirty="0"/>
              <a:t> </a:t>
            </a:r>
            <a:r>
              <a:rPr lang="en-US" dirty="0" smtClean="0"/>
              <a:t>	(55.18%)</a:t>
            </a:r>
          </a:p>
          <a:p>
            <a:pPr lvl="1"/>
            <a:r>
              <a:rPr lang="th-TH" dirty="0" smtClean="0"/>
              <a:t>แรงงานในระบบ</a:t>
            </a:r>
            <a:r>
              <a:rPr lang="en-US" dirty="0" smtClean="0"/>
              <a:t>	= 16.87 </a:t>
            </a:r>
            <a:r>
              <a:rPr lang="th-TH" dirty="0" smtClean="0"/>
              <a:t>ล้านคน</a:t>
            </a:r>
            <a:r>
              <a:rPr lang="en-US" dirty="0" smtClean="0"/>
              <a:t> 	(44.82%)</a:t>
            </a:r>
            <a:endParaRPr lang="th-TH" dirty="0"/>
          </a:p>
        </p:txBody>
      </p:sp>
    </p:spTree>
    <p:extLst>
      <p:ext uri="{BB962C8B-B14F-4D97-AF65-F5344CB8AC3E}">
        <p14:creationId xmlns:p14="http://schemas.microsoft.com/office/powerpoint/2010/main" val="16054045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ชื่อเรื่อง 1"/>
          <p:cNvSpPr>
            <a:spLocks noGrp="1"/>
          </p:cNvSpPr>
          <p:nvPr>
            <p:ph type="title"/>
          </p:nvPr>
        </p:nvSpPr>
        <p:spPr/>
        <p:txBody>
          <a:bodyPr/>
          <a:lstStyle/>
          <a:p>
            <a:pPr eaLnBrk="1" hangingPunct="1"/>
            <a:r>
              <a:rPr lang="en-US" smtClean="0"/>
              <a:t>Hibitane </a:t>
            </a:r>
            <a:endParaRPr lang="th-TH" smtClean="0"/>
          </a:p>
        </p:txBody>
      </p:sp>
      <p:sp>
        <p:nvSpPr>
          <p:cNvPr id="28675" name="ตัวยึดเนื้อหา 2"/>
          <p:cNvSpPr>
            <a:spLocks noGrp="1"/>
          </p:cNvSpPr>
          <p:nvPr>
            <p:ph idx="1"/>
          </p:nvPr>
        </p:nvSpPr>
        <p:spPr/>
        <p:txBody>
          <a:bodyPr/>
          <a:lstStyle/>
          <a:p>
            <a:pPr eaLnBrk="1" hangingPunct="1"/>
            <a:r>
              <a:rPr lang="en-US" smtClean="0"/>
              <a:t>Chlorhexidine</a:t>
            </a:r>
          </a:p>
          <a:p>
            <a:pPr eaLnBrk="1" hangingPunct="1"/>
            <a:r>
              <a:rPr lang="th-TH" smtClean="0"/>
              <a:t>ประโยชน์</a:t>
            </a:r>
          </a:p>
          <a:p>
            <a:pPr lvl="2" eaLnBrk="1" hangingPunct="1"/>
            <a:r>
              <a:rPr lang="th-TH" smtClean="0"/>
              <a:t>ใช้ในการฆ่าเชื้อโรค</a:t>
            </a:r>
          </a:p>
        </p:txBody>
      </p:sp>
    </p:spTree>
    <p:extLst>
      <p:ext uri="{BB962C8B-B14F-4D97-AF65-F5344CB8AC3E}">
        <p14:creationId xmlns:p14="http://schemas.microsoft.com/office/powerpoint/2010/main" val="40538385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ชื่อเรื่อง 1"/>
          <p:cNvSpPr>
            <a:spLocks noGrp="1"/>
          </p:cNvSpPr>
          <p:nvPr>
            <p:ph type="title"/>
          </p:nvPr>
        </p:nvSpPr>
        <p:spPr/>
        <p:txBody>
          <a:bodyPr/>
          <a:lstStyle/>
          <a:p>
            <a:pPr eaLnBrk="1" hangingPunct="1"/>
            <a:r>
              <a:rPr lang="en-US" smtClean="0"/>
              <a:t>Hibitane</a:t>
            </a:r>
            <a:endParaRPr lang="th-TH" smtClean="0"/>
          </a:p>
        </p:txBody>
      </p:sp>
      <p:sp>
        <p:nvSpPr>
          <p:cNvPr id="29699" name="ตัวยึดเนื้อหา 2"/>
          <p:cNvSpPr>
            <a:spLocks noGrp="1"/>
          </p:cNvSpPr>
          <p:nvPr>
            <p:ph idx="1"/>
          </p:nvPr>
        </p:nvSpPr>
        <p:spPr/>
        <p:txBody>
          <a:bodyPr/>
          <a:lstStyle/>
          <a:p>
            <a:pPr eaLnBrk="1" hangingPunct="1"/>
            <a:r>
              <a:rPr lang="th-TH" smtClean="0"/>
              <a:t>ผลกระทบต่อร่างกาย</a:t>
            </a:r>
          </a:p>
          <a:p>
            <a:pPr lvl="2" eaLnBrk="1" hangingPunct="1"/>
            <a:r>
              <a:rPr lang="th-TH" smtClean="0"/>
              <a:t>ระคายเคืองผิวหนัง</a:t>
            </a:r>
          </a:p>
          <a:p>
            <a:pPr lvl="3" eaLnBrk="1" hangingPunct="1"/>
            <a:r>
              <a:rPr lang="th-TH" smtClean="0"/>
              <a:t>ผื่นแพ้สัมผัส</a:t>
            </a:r>
          </a:p>
        </p:txBody>
      </p:sp>
      <p:pic>
        <p:nvPicPr>
          <p:cNvPr id="29700" name="Picture 5" descr="http://www.si.mahidol.ac.th/th/research-academics/admin_research/news_images/33_1.jpg"/>
          <p:cNvPicPr>
            <a:picLocks noChangeAspect="1" noChangeArrowheads="1"/>
          </p:cNvPicPr>
          <p:nvPr/>
        </p:nvPicPr>
        <p:blipFill>
          <a:blip r:embed="rId2" cstate="print"/>
          <a:srcRect/>
          <a:stretch>
            <a:fillRect/>
          </a:stretch>
        </p:blipFill>
        <p:spPr bwMode="auto">
          <a:xfrm>
            <a:off x="6381750" y="3857625"/>
            <a:ext cx="3429000" cy="2286000"/>
          </a:xfrm>
          <a:prstGeom prst="rect">
            <a:avLst/>
          </a:prstGeom>
          <a:noFill/>
          <a:ln w="9525">
            <a:noFill/>
            <a:miter lim="800000"/>
            <a:headEnd/>
            <a:tailEnd/>
          </a:ln>
        </p:spPr>
      </p:pic>
    </p:spTree>
    <p:extLst>
      <p:ext uri="{BB962C8B-B14F-4D97-AF65-F5344CB8AC3E}">
        <p14:creationId xmlns:p14="http://schemas.microsoft.com/office/powerpoint/2010/main" val="28707729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a:bodyPr>
          <a:lstStyle/>
          <a:p>
            <a:pPr>
              <a:defRPr/>
            </a:pPr>
            <a:r>
              <a:rPr lang="en-GB" sz="4000" dirty="0"/>
              <a:t>Late fissuring in irritant contact dermatitis</a:t>
            </a:r>
          </a:p>
        </p:txBody>
      </p:sp>
      <p:pic>
        <p:nvPicPr>
          <p:cNvPr id="31747" name="Picture 3" descr="12[1]"/>
          <p:cNvPicPr>
            <a:picLocks noChangeAspect="1" noChangeArrowheads="1"/>
          </p:cNvPicPr>
          <p:nvPr/>
        </p:nvPicPr>
        <p:blipFill>
          <a:blip r:embed="rId2" cstate="print"/>
          <a:srcRect/>
          <a:stretch>
            <a:fillRect/>
          </a:stretch>
        </p:blipFill>
        <p:spPr bwMode="auto">
          <a:xfrm>
            <a:off x="3855350" y="2488300"/>
            <a:ext cx="5005430" cy="3875172"/>
          </a:xfrm>
          <a:prstGeom prst="rect">
            <a:avLst/>
          </a:prstGeom>
          <a:noFill/>
          <a:ln w="9525">
            <a:noFill/>
            <a:miter lim="800000"/>
            <a:headEnd/>
            <a:tailEnd/>
          </a:ln>
        </p:spPr>
      </p:pic>
    </p:spTree>
    <p:extLst>
      <p:ext uri="{BB962C8B-B14F-4D97-AF65-F5344CB8AC3E}">
        <p14:creationId xmlns:p14="http://schemas.microsoft.com/office/powerpoint/2010/main" val="3928133453"/>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f003040"/>
          <p:cNvPicPr>
            <a:picLocks noChangeAspect="1" noChangeArrowheads="1"/>
          </p:cNvPicPr>
          <p:nvPr/>
        </p:nvPicPr>
        <p:blipFill>
          <a:blip r:embed="rId2" cstate="print"/>
          <a:srcRect/>
          <a:stretch>
            <a:fillRect/>
          </a:stretch>
        </p:blipFill>
        <p:spPr bwMode="auto">
          <a:xfrm>
            <a:off x="3143250" y="1524000"/>
            <a:ext cx="6121400" cy="4014788"/>
          </a:xfrm>
          <a:prstGeom prst="rect">
            <a:avLst/>
          </a:prstGeom>
          <a:noFill/>
          <a:ln w="9525">
            <a:noFill/>
            <a:miter lim="800000"/>
            <a:headEnd/>
            <a:tailEnd/>
          </a:ln>
        </p:spPr>
      </p:pic>
      <p:sp>
        <p:nvSpPr>
          <p:cNvPr id="73731" name="Rectangle 3"/>
          <p:cNvSpPr>
            <a:spLocks noGrp="1" noChangeArrowheads="1"/>
          </p:cNvSpPr>
          <p:nvPr>
            <p:ph type="title" idx="4294967295"/>
          </p:nvPr>
        </p:nvSpPr>
        <p:spPr>
          <a:xfrm>
            <a:off x="2895600" y="260350"/>
            <a:ext cx="7772400" cy="1143000"/>
          </a:xfrm>
        </p:spPr>
        <p:txBody>
          <a:bodyPr/>
          <a:lstStyle/>
          <a:p>
            <a:pPr>
              <a:defRPr/>
            </a:pPr>
            <a:r>
              <a:rPr lang="en-US" b="0" smtClean="0">
                <a:solidFill>
                  <a:schemeClr val="bg1"/>
                </a:solidFill>
              </a:rPr>
              <a:t>Chronic ICD</a:t>
            </a:r>
          </a:p>
        </p:txBody>
      </p:sp>
    </p:spTree>
    <p:extLst>
      <p:ext uri="{BB962C8B-B14F-4D97-AF65-F5344CB8AC3E}">
        <p14:creationId xmlns:p14="http://schemas.microsoft.com/office/powerpoint/2010/main" val="2755585396"/>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defRPr/>
            </a:pPr>
            <a:r>
              <a:rPr lang="th-TH" dirty="0" smtClean="0">
                <a:solidFill>
                  <a:schemeClr val="tx2">
                    <a:satMod val="130000"/>
                  </a:schemeClr>
                </a:solidFill>
              </a:rPr>
              <a:t>การรักษา</a:t>
            </a:r>
            <a:r>
              <a:rPr lang="en-US" dirty="0" smtClean="0">
                <a:solidFill>
                  <a:schemeClr val="tx2">
                    <a:satMod val="130000"/>
                  </a:schemeClr>
                </a:solidFill>
              </a:rPr>
              <a:t> </a:t>
            </a:r>
          </a:p>
        </p:txBody>
      </p:sp>
      <p:sp>
        <p:nvSpPr>
          <p:cNvPr id="36867" name="Rectangle 3"/>
          <p:cNvSpPr>
            <a:spLocks noGrp="1" noChangeArrowheads="1"/>
          </p:cNvSpPr>
          <p:nvPr>
            <p:ph idx="1"/>
          </p:nvPr>
        </p:nvSpPr>
        <p:spPr/>
        <p:txBody>
          <a:bodyPr/>
          <a:lstStyle/>
          <a:p>
            <a:pPr eaLnBrk="1" hangingPunct="1">
              <a:lnSpc>
                <a:spcPct val="80000"/>
              </a:lnSpc>
            </a:pPr>
            <a:r>
              <a:rPr lang="th-TH" dirty="0" smtClean="0"/>
              <a:t>หยุดการสัมผัส</a:t>
            </a:r>
            <a:endParaRPr lang="en-US" dirty="0"/>
          </a:p>
          <a:p>
            <a:pPr eaLnBrk="1" hangingPunct="1">
              <a:lnSpc>
                <a:spcPct val="80000"/>
              </a:lnSpc>
            </a:pPr>
            <a:r>
              <a:rPr lang="th-TH" dirty="0" smtClean="0"/>
              <a:t>ยา</a:t>
            </a:r>
            <a:endParaRPr lang="en-US" dirty="0"/>
          </a:p>
          <a:p>
            <a:pPr lvl="1" eaLnBrk="1" hangingPunct="1">
              <a:lnSpc>
                <a:spcPct val="80000"/>
              </a:lnSpc>
            </a:pPr>
            <a:r>
              <a:rPr lang="en-US" dirty="0" err="1" smtClean="0"/>
              <a:t>Steriod</a:t>
            </a:r>
            <a:r>
              <a:rPr lang="en-US" dirty="0" smtClean="0"/>
              <a:t> </a:t>
            </a:r>
            <a:r>
              <a:rPr lang="th-TH" dirty="0" smtClean="0"/>
              <a:t>ชนิดทา</a:t>
            </a:r>
            <a:endParaRPr lang="en-US" dirty="0"/>
          </a:p>
          <a:p>
            <a:pPr lvl="1" eaLnBrk="1" hangingPunct="1">
              <a:lnSpc>
                <a:spcPct val="80000"/>
              </a:lnSpc>
            </a:pPr>
            <a:r>
              <a:rPr lang="th-TH" dirty="0" smtClean="0"/>
              <a:t>ครีมทำให้ผิวชุ่มชื้น</a:t>
            </a:r>
            <a:endParaRPr lang="en-US" dirty="0"/>
          </a:p>
          <a:p>
            <a:pPr eaLnBrk="1" hangingPunct="1">
              <a:lnSpc>
                <a:spcPct val="80000"/>
              </a:lnSpc>
              <a:buFont typeface="Monotype Sorts" pitchFamily="2" charset="2"/>
              <a:buNone/>
            </a:pPr>
            <a:endParaRPr lang="en-US" dirty="0"/>
          </a:p>
          <a:p>
            <a:pPr eaLnBrk="1" hangingPunct="1">
              <a:lnSpc>
                <a:spcPct val="80000"/>
              </a:lnSpc>
            </a:pPr>
            <a:endParaRPr lang="en-US" dirty="0"/>
          </a:p>
          <a:p>
            <a:pPr eaLnBrk="1" hangingPunct="1">
              <a:lnSpc>
                <a:spcPct val="80000"/>
              </a:lnSpc>
            </a:pPr>
            <a:endParaRPr lang="en-US" dirty="0"/>
          </a:p>
        </p:txBody>
      </p:sp>
    </p:spTree>
    <p:extLst>
      <p:ext uri="{BB962C8B-B14F-4D97-AF65-F5344CB8AC3E}">
        <p14:creationId xmlns:p14="http://schemas.microsoft.com/office/powerpoint/2010/main" val="155581052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h-TH" b="1" dirty="0">
                <a:latin typeface="AngsanaUPC" pitchFamily="18" charset="-34"/>
                <a:cs typeface="AngsanaUPC" pitchFamily="18" charset="-34"/>
              </a:rPr>
              <a:t>สารเคมีที่ใช้ในหน่วยงานจ่ายกลาง</a:t>
            </a:r>
          </a:p>
        </p:txBody>
      </p:sp>
      <p:pic>
        <p:nvPicPr>
          <p:cNvPr id="5" name="รูปภาพ 1"/>
          <p:cNvPicPr>
            <a:picLocks noGrp="1" noChangeAspect="1"/>
          </p:cNvPicPr>
          <p:nvPr>
            <p:ph sz="half" idx="1"/>
          </p:nvPr>
        </p:nvPicPr>
        <p:blipFill>
          <a:blip r:embed="rId2" cstate="print">
            <a:extLst>
              <a:ext uri="{BEBA8EAE-BF5A-486C-A8C5-ECC9F3942E4B}">
                <a14:imgProps xmlns:a14="http://schemas.microsoft.com/office/drawing/2010/main">
                  <a14:imgLayer r:embed="rId3">
                    <a14:imgEffect>
                      <a14:backgroundRemoval t="0" b="96250" l="10000" r="90000">
                        <a14:foregroundMark x1="50625" y1="6000" x2="50625" y2="6000"/>
                      </a14:backgroundRemoval>
                    </a14:imgEffect>
                  </a14:imgLayer>
                </a14:imgProps>
              </a:ext>
              <a:ext uri="{28A0092B-C50C-407E-A947-70E740481C1C}">
                <a14:useLocalDpi xmlns:a14="http://schemas.microsoft.com/office/drawing/2010/main" val="0"/>
              </a:ext>
            </a:extLst>
          </a:blip>
          <a:stretch>
            <a:fillRect/>
          </a:stretch>
        </p:blipFill>
        <p:spPr>
          <a:xfrm>
            <a:off x="1790186" y="1937668"/>
            <a:ext cx="3734310" cy="4563167"/>
          </a:xfrm>
          <a:prstGeom prst="rect">
            <a:avLst/>
          </a:prstGeom>
        </p:spPr>
      </p:pic>
      <p:sp>
        <p:nvSpPr>
          <p:cNvPr id="6" name="Content Placeholder 5"/>
          <p:cNvSpPr>
            <a:spLocks noGrp="1"/>
          </p:cNvSpPr>
          <p:nvPr>
            <p:ph sz="half" idx="2"/>
          </p:nvPr>
        </p:nvSpPr>
        <p:spPr/>
        <p:txBody>
          <a:bodyPr>
            <a:normAutofit fontScale="92500" lnSpcReduction="10000"/>
          </a:bodyPr>
          <a:lstStyle/>
          <a:p>
            <a:r>
              <a:rPr lang="th-TH" sz="3600" b="1" dirty="0">
                <a:latin typeface="AngsanaUPC" pitchFamily="18" charset="-34"/>
                <a:cs typeface="AngsanaUPC" pitchFamily="18" charset="-34"/>
              </a:rPr>
              <a:t>ProEZ AW Quad</a:t>
            </a:r>
          </a:p>
          <a:p>
            <a:r>
              <a:rPr lang="th-TH" sz="3200" dirty="0">
                <a:latin typeface="AngsanaUPC" pitchFamily="18" charset="-34"/>
                <a:cs typeface="AngsanaUPC" pitchFamily="18" charset="-34"/>
              </a:rPr>
              <a:t>ประกอบด้วย</a:t>
            </a:r>
          </a:p>
          <a:p>
            <a:pPr lvl="1"/>
            <a:r>
              <a:rPr lang="en-US" sz="2800" dirty="0" err="1">
                <a:solidFill>
                  <a:srgbClr val="002060"/>
                </a:solidFill>
                <a:latin typeface="AngsanaUPC" pitchFamily="18" charset="-34"/>
                <a:cs typeface="AngsanaUPC" pitchFamily="18" charset="-34"/>
              </a:rPr>
              <a:t>Subtilisin</a:t>
            </a:r>
            <a:r>
              <a:rPr lang="en-US" sz="2800" dirty="0">
                <a:solidFill>
                  <a:srgbClr val="002060"/>
                </a:solidFill>
                <a:latin typeface="AngsanaUPC" pitchFamily="18" charset="-34"/>
                <a:cs typeface="AngsanaUPC" pitchFamily="18" charset="-34"/>
              </a:rPr>
              <a:t> (Protease)</a:t>
            </a:r>
          </a:p>
          <a:p>
            <a:pPr lvl="1"/>
            <a:r>
              <a:rPr lang="en-US" sz="2800" dirty="0">
                <a:solidFill>
                  <a:srgbClr val="002060"/>
                </a:solidFill>
                <a:latin typeface="AngsanaUPC" pitchFamily="18" charset="-34"/>
                <a:cs typeface="AngsanaUPC" pitchFamily="18" charset="-34"/>
              </a:rPr>
              <a:t>Boric Acid</a:t>
            </a:r>
          </a:p>
          <a:p>
            <a:pPr lvl="1"/>
            <a:r>
              <a:rPr lang="en-US" sz="2800" dirty="0" err="1">
                <a:solidFill>
                  <a:srgbClr val="002060"/>
                </a:solidFill>
                <a:latin typeface="AngsanaUPC" pitchFamily="18" charset="-34"/>
                <a:cs typeface="AngsanaUPC" pitchFamily="18" charset="-34"/>
              </a:rPr>
              <a:t>Triethanolamine</a:t>
            </a:r>
            <a:endParaRPr lang="en-US" sz="2800" dirty="0">
              <a:solidFill>
                <a:srgbClr val="002060"/>
              </a:solidFill>
              <a:latin typeface="AngsanaUPC" pitchFamily="18" charset="-34"/>
              <a:cs typeface="AngsanaUPC" pitchFamily="18" charset="-34"/>
            </a:endParaRPr>
          </a:p>
          <a:p>
            <a:pPr lvl="1"/>
            <a:r>
              <a:rPr lang="en-US" sz="2800" dirty="0">
                <a:solidFill>
                  <a:srgbClr val="002060"/>
                </a:solidFill>
                <a:latin typeface="AngsanaUPC" pitchFamily="18" charset="-34"/>
                <a:cs typeface="AngsanaUPC" pitchFamily="18" charset="-34"/>
              </a:rPr>
              <a:t>Glycerol</a:t>
            </a:r>
            <a:endParaRPr lang="th-TH" sz="2800" dirty="0">
              <a:solidFill>
                <a:srgbClr val="002060"/>
              </a:solidFill>
              <a:latin typeface="AngsanaUPC" pitchFamily="18" charset="-34"/>
              <a:cs typeface="AngsanaUPC" pitchFamily="18" charset="-34"/>
            </a:endParaRPr>
          </a:p>
          <a:p>
            <a:endParaRPr lang="th-TH" dirty="0">
              <a:latin typeface="AngsanaUPC" pitchFamily="18" charset="-34"/>
              <a:cs typeface="AngsanaUPC" pitchFamily="18" charset="-34"/>
            </a:endParaRPr>
          </a:p>
        </p:txBody>
      </p:sp>
    </p:spTree>
    <p:extLst>
      <p:ext uri="{BB962C8B-B14F-4D97-AF65-F5344CB8AC3E}">
        <p14:creationId xmlns:p14="http://schemas.microsoft.com/office/powerpoint/2010/main" val="842934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th-TH" b="1" dirty="0">
                <a:latin typeface="AngsanaUPC" pitchFamily="18" charset="-34"/>
                <a:cs typeface="AngsanaUPC" pitchFamily="18" charset="-34"/>
              </a:rPr>
              <a:t>ส่วนประกอบทางเคมีของ ProEZ AW Quad</a:t>
            </a:r>
          </a:p>
        </p:txBody>
      </p:sp>
      <p:sp>
        <p:nvSpPr>
          <p:cNvPr id="6" name="Content Placeholder 5"/>
          <p:cNvSpPr>
            <a:spLocks noGrp="1"/>
          </p:cNvSpPr>
          <p:nvPr>
            <p:ph idx="1"/>
          </p:nvPr>
        </p:nvSpPr>
        <p:spPr/>
        <p:txBody>
          <a:bodyPr>
            <a:normAutofit fontScale="92500" lnSpcReduction="20000"/>
          </a:bodyPr>
          <a:lstStyle/>
          <a:p>
            <a:pPr marL="342900" lvl="1" indent="-342900">
              <a:buNone/>
            </a:pPr>
            <a:r>
              <a:rPr lang="en-US" sz="4000" b="1" dirty="0" err="1">
                <a:solidFill>
                  <a:srgbClr val="002060"/>
                </a:solidFill>
                <a:latin typeface="AngsanaUPC" pitchFamily="18" charset="-34"/>
                <a:cs typeface="AngsanaUPC" pitchFamily="18" charset="-34"/>
              </a:rPr>
              <a:t>Subtilisin</a:t>
            </a:r>
            <a:r>
              <a:rPr lang="en-US" sz="4000" b="1" dirty="0">
                <a:solidFill>
                  <a:srgbClr val="002060"/>
                </a:solidFill>
                <a:latin typeface="AngsanaUPC" pitchFamily="18" charset="-34"/>
                <a:cs typeface="AngsanaUPC" pitchFamily="18" charset="-34"/>
              </a:rPr>
              <a:t> (Protease) </a:t>
            </a:r>
            <a:r>
              <a:rPr lang="th-TH" sz="4000" b="1" dirty="0">
                <a:solidFill>
                  <a:srgbClr val="002060"/>
                </a:solidFill>
                <a:latin typeface="AngsanaUPC" pitchFamily="18" charset="-34"/>
                <a:cs typeface="AngsanaUPC" pitchFamily="18" charset="-34"/>
              </a:rPr>
              <a:t>เอนไซม์โปรทีเอส</a:t>
            </a:r>
            <a:endParaRPr lang="en-US" sz="4000" b="1" dirty="0">
              <a:solidFill>
                <a:srgbClr val="002060"/>
              </a:solidFill>
              <a:latin typeface="AngsanaUPC" pitchFamily="18" charset="-34"/>
              <a:cs typeface="AngsanaUPC" pitchFamily="18" charset="-34"/>
            </a:endParaRPr>
          </a:p>
          <a:p>
            <a:r>
              <a:rPr lang="th-TH" b="1" dirty="0" smtClean="0">
                <a:latin typeface="AngsanaUPC" pitchFamily="18" charset="-34"/>
                <a:cs typeface="AngsanaUPC" pitchFamily="18" charset="-34"/>
              </a:rPr>
              <a:t>ใช้เป็นสารซักล้างในรูปเอนไซม์ </a:t>
            </a:r>
            <a:r>
              <a:rPr lang="en-US" b="1" dirty="0" smtClean="0">
                <a:latin typeface="AngsanaUPC" pitchFamily="18" charset="-34"/>
                <a:cs typeface="AngsanaUPC" pitchFamily="18" charset="-34"/>
              </a:rPr>
              <a:t>(Enzyme detergent)</a:t>
            </a:r>
          </a:p>
          <a:p>
            <a:r>
              <a:rPr lang="th-TH" b="1" dirty="0" smtClean="0">
                <a:latin typeface="AngsanaUPC" pitchFamily="18" charset="-34"/>
                <a:cs typeface="AngsanaUPC" pitchFamily="18" charset="-34"/>
              </a:rPr>
              <a:t>ระคายเคืองตา ทางเดินหายใจ ผิวหนัง ก่อให้เกิดหอบหืดได้</a:t>
            </a:r>
            <a:endParaRPr lang="en-US" b="1" dirty="0" smtClean="0">
              <a:latin typeface="AngsanaUPC" pitchFamily="18" charset="-34"/>
              <a:cs typeface="AngsanaUPC" pitchFamily="18" charset="-34"/>
            </a:endParaRPr>
          </a:p>
          <a:p>
            <a:pPr>
              <a:buNone/>
            </a:pPr>
            <a:r>
              <a:rPr lang="en-US" sz="4000" b="1" dirty="0">
                <a:solidFill>
                  <a:srgbClr val="002060"/>
                </a:solidFill>
                <a:latin typeface="AngsanaUPC" pitchFamily="18" charset="-34"/>
                <a:cs typeface="AngsanaUPC" pitchFamily="18" charset="-34"/>
              </a:rPr>
              <a:t>Boric acid  </a:t>
            </a:r>
            <a:r>
              <a:rPr lang="th-TH" sz="4000" b="1" dirty="0">
                <a:solidFill>
                  <a:srgbClr val="002060"/>
                </a:solidFill>
                <a:latin typeface="AngsanaUPC" pitchFamily="18" charset="-34"/>
                <a:cs typeface="AngsanaUPC" pitchFamily="18" charset="-34"/>
              </a:rPr>
              <a:t>กรดบอริค</a:t>
            </a:r>
            <a:endParaRPr lang="en-US" sz="4000" b="1" dirty="0">
              <a:solidFill>
                <a:srgbClr val="002060"/>
              </a:solidFill>
              <a:latin typeface="AngsanaUPC" pitchFamily="18" charset="-34"/>
              <a:cs typeface="AngsanaUPC" pitchFamily="18" charset="-34"/>
            </a:endParaRPr>
          </a:p>
          <a:p>
            <a:r>
              <a:rPr lang="th-TH" b="1" dirty="0" smtClean="0">
                <a:latin typeface="AngsanaUPC" pitchFamily="18" charset="-34"/>
                <a:cs typeface="AngsanaUPC" pitchFamily="18" charset="-34"/>
              </a:rPr>
              <a:t>รับสัมผัสได้ทางการหายใจ ผิวหนัง และเยื่อบุ</a:t>
            </a:r>
          </a:p>
          <a:p>
            <a:r>
              <a:rPr lang="th-TH" b="1" dirty="0" smtClean="0">
                <a:latin typeface="AngsanaUPC" pitchFamily="18" charset="-34"/>
                <a:cs typeface="AngsanaUPC" pitchFamily="18" charset="-34"/>
              </a:rPr>
              <a:t>ก่อให้เกิดการระคายเคืองตา ผิวหนัง ทางเดินหายใจ</a:t>
            </a:r>
          </a:p>
          <a:p>
            <a:r>
              <a:rPr lang="th-TH" b="1" dirty="0" smtClean="0">
                <a:latin typeface="AngsanaUPC" pitchFamily="18" charset="-34"/>
                <a:cs typeface="AngsanaUPC" pitchFamily="18" charset="-34"/>
              </a:rPr>
              <a:t>ไม่จัดเป็นสารก่อมะเร็ง</a:t>
            </a:r>
          </a:p>
          <a:p>
            <a:endParaRPr lang="th-TH" b="1" dirty="0">
              <a:latin typeface="AngsanaUPC" pitchFamily="18" charset="-34"/>
              <a:cs typeface="AngsanaUPC" pitchFamily="18" charset="-34"/>
            </a:endParaRPr>
          </a:p>
        </p:txBody>
      </p:sp>
      <p:sp>
        <p:nvSpPr>
          <p:cNvPr id="2050" name="AutoShape 2" descr="http://toxnet.nlm.nih.gov/png/10043-35-3.png"/>
          <p:cNvSpPr>
            <a:spLocks noChangeAspect="1" noChangeArrowheads="1"/>
          </p:cNvSpPr>
          <p:nvPr/>
        </p:nvSpPr>
        <p:spPr bwMode="auto">
          <a:xfrm>
            <a:off x="1714500" y="-2127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th-TH"/>
          </a:p>
        </p:txBody>
      </p:sp>
    </p:spTree>
    <p:extLst>
      <p:ext uri="{BB962C8B-B14F-4D97-AF65-F5344CB8AC3E}">
        <p14:creationId xmlns:p14="http://schemas.microsoft.com/office/powerpoint/2010/main" val="3218732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h-TH" b="1" dirty="0">
                <a:latin typeface="AngsanaUPC" pitchFamily="18" charset="-34"/>
                <a:cs typeface="AngsanaUPC" pitchFamily="18" charset="-34"/>
              </a:rPr>
              <a:t>ส่วนประกอบทางเคมีของ ProEZ AW Quad</a:t>
            </a:r>
          </a:p>
        </p:txBody>
      </p:sp>
      <p:sp>
        <p:nvSpPr>
          <p:cNvPr id="3" name="Content Placeholder 2"/>
          <p:cNvSpPr>
            <a:spLocks noGrp="1"/>
          </p:cNvSpPr>
          <p:nvPr>
            <p:ph idx="1"/>
          </p:nvPr>
        </p:nvSpPr>
        <p:spPr/>
        <p:txBody>
          <a:bodyPr>
            <a:normAutofit fontScale="92500" lnSpcReduction="20000"/>
          </a:bodyPr>
          <a:lstStyle/>
          <a:p>
            <a:pPr marL="342900" lvl="1" indent="-342900">
              <a:buNone/>
            </a:pPr>
            <a:r>
              <a:rPr lang="en-US" sz="4000" b="1" dirty="0" err="1">
                <a:latin typeface="AngsanaUPC" pitchFamily="18" charset="-34"/>
                <a:cs typeface="AngsanaUPC" pitchFamily="18" charset="-34"/>
              </a:rPr>
              <a:t>Triethanolamine</a:t>
            </a:r>
            <a:endParaRPr lang="en-US" sz="4000" b="1" dirty="0">
              <a:latin typeface="AngsanaUPC" pitchFamily="18" charset="-34"/>
              <a:cs typeface="AngsanaUPC" pitchFamily="18" charset="-34"/>
            </a:endParaRPr>
          </a:p>
          <a:p>
            <a:pPr marL="342900" lvl="1" indent="-342900">
              <a:buFont typeface="Arial" pitchFamily="34" charset="0"/>
              <a:buChar char="•"/>
            </a:pPr>
            <a:r>
              <a:rPr lang="th-TH" b="1" dirty="0" smtClean="0">
                <a:solidFill>
                  <a:srgbClr val="002060"/>
                </a:solidFill>
                <a:latin typeface="AngsanaUPC" pitchFamily="18" charset="-34"/>
                <a:cs typeface="AngsanaUPC" pitchFamily="18" charset="-34"/>
              </a:rPr>
              <a:t>มักเป็นส่วนผสมในสบู่ สารซักล้าง สารลดแรงตึงผิว </a:t>
            </a:r>
            <a:br>
              <a:rPr lang="th-TH" b="1" dirty="0" smtClean="0">
                <a:solidFill>
                  <a:srgbClr val="002060"/>
                </a:solidFill>
                <a:latin typeface="AngsanaUPC" pitchFamily="18" charset="-34"/>
                <a:cs typeface="AngsanaUPC" pitchFamily="18" charset="-34"/>
              </a:rPr>
            </a:br>
            <a:r>
              <a:rPr lang="th-TH" b="1" dirty="0" smtClean="0">
                <a:solidFill>
                  <a:srgbClr val="002060"/>
                </a:solidFill>
                <a:latin typeface="AngsanaUPC" pitchFamily="18" charset="-34"/>
                <a:cs typeface="AngsanaUPC" pitchFamily="18" charset="-34"/>
              </a:rPr>
              <a:t>สารหล่อลื่น ในผลิตภัณฑ์อุปโภค</a:t>
            </a:r>
          </a:p>
          <a:p>
            <a:pPr marL="342900" lvl="1" indent="-342900">
              <a:buFont typeface="Arial" pitchFamily="34" charset="0"/>
              <a:buChar char="•"/>
            </a:pPr>
            <a:r>
              <a:rPr lang="th-TH" b="1" dirty="0" smtClean="0">
                <a:solidFill>
                  <a:srgbClr val="002060"/>
                </a:solidFill>
                <a:latin typeface="AngsanaUPC" pitchFamily="18" charset="-34"/>
                <a:cs typeface="AngsanaUPC" pitchFamily="18" charset="-34"/>
              </a:rPr>
              <a:t>ฤทธิ์ระคายเคืองตาและผิวหนัง</a:t>
            </a:r>
          </a:p>
          <a:p>
            <a:pPr marL="342900" lvl="1" indent="-342900">
              <a:buFont typeface="Arial" pitchFamily="34" charset="0"/>
              <a:buChar char="•"/>
            </a:pPr>
            <a:r>
              <a:rPr lang="th-TH" b="1" dirty="0" smtClean="0">
                <a:solidFill>
                  <a:srgbClr val="002060"/>
                </a:solidFill>
                <a:latin typeface="AngsanaUPC" pitchFamily="18" charset="-34"/>
                <a:cs typeface="AngsanaUPC" pitchFamily="18" charset="-34"/>
              </a:rPr>
              <a:t>ไม่สามารถจัดกลุ่มได้ว่าเป็นสารก่อมะเร็งในมนุษย์หรือไม่ </a:t>
            </a:r>
            <a:r>
              <a:rPr lang="en-US" b="1" dirty="0" smtClean="0">
                <a:solidFill>
                  <a:srgbClr val="002060"/>
                </a:solidFill>
                <a:latin typeface="AngsanaUPC" pitchFamily="18" charset="-34"/>
                <a:cs typeface="AngsanaUPC" pitchFamily="18" charset="-34"/>
              </a:rPr>
              <a:t>(IARC 3)</a:t>
            </a:r>
          </a:p>
          <a:p>
            <a:pPr marL="342900" lvl="1" indent="-342900">
              <a:buNone/>
            </a:pPr>
            <a:r>
              <a:rPr lang="en-US" sz="4000" b="1" dirty="0">
                <a:latin typeface="AngsanaUPC" pitchFamily="18" charset="-34"/>
                <a:cs typeface="AngsanaUPC" pitchFamily="18" charset="-34"/>
              </a:rPr>
              <a:t>Glycerol</a:t>
            </a:r>
          </a:p>
          <a:p>
            <a:pPr marL="342900" lvl="1" indent="-342900">
              <a:buFont typeface="Arial" pitchFamily="34" charset="0"/>
              <a:buChar char="•"/>
            </a:pPr>
            <a:r>
              <a:rPr lang="th-TH" b="1" dirty="0" smtClean="0">
                <a:solidFill>
                  <a:srgbClr val="002060"/>
                </a:solidFill>
                <a:latin typeface="AngsanaUPC" pitchFamily="18" charset="-34"/>
                <a:cs typeface="AngsanaUPC" pitchFamily="18" charset="-34"/>
              </a:rPr>
              <a:t>การสัมผัสทางผิวหนังจากผลิตภัณฑ์อุปโภค </a:t>
            </a:r>
            <a:br>
              <a:rPr lang="th-TH" b="1" dirty="0" smtClean="0">
                <a:solidFill>
                  <a:srgbClr val="002060"/>
                </a:solidFill>
                <a:latin typeface="AngsanaUPC" pitchFamily="18" charset="-34"/>
                <a:cs typeface="AngsanaUPC" pitchFamily="18" charset="-34"/>
              </a:rPr>
            </a:br>
            <a:r>
              <a:rPr lang="th-TH" b="1" dirty="0" smtClean="0">
                <a:solidFill>
                  <a:srgbClr val="002060"/>
                </a:solidFill>
                <a:latin typeface="AngsanaUPC" pitchFamily="18" charset="-34"/>
                <a:cs typeface="AngsanaUPC" pitchFamily="18" charset="-34"/>
              </a:rPr>
              <a:t>ก่อให้เกิดการระคายเคืองผิวหนัง และเยื่อบุตาได้</a:t>
            </a:r>
          </a:p>
          <a:p>
            <a:pPr marL="342900" lvl="1" indent="-342900">
              <a:buFont typeface="Arial" pitchFamily="34" charset="0"/>
              <a:buChar char="•"/>
            </a:pPr>
            <a:endParaRPr lang="th-TH" dirty="0" smtClean="0">
              <a:latin typeface="AngsanaUPC" pitchFamily="18" charset="-34"/>
              <a:cs typeface="AngsanaUPC" pitchFamily="18" charset="-34"/>
            </a:endParaRPr>
          </a:p>
          <a:p>
            <a:pPr marL="342900" lvl="1" indent="-342900">
              <a:buFont typeface="Arial" pitchFamily="34" charset="0"/>
              <a:buChar char="•"/>
            </a:pPr>
            <a:endParaRPr lang="en-US" dirty="0" smtClean="0">
              <a:latin typeface="AngsanaUPC" pitchFamily="18" charset="-34"/>
              <a:cs typeface="AngsanaUPC" pitchFamily="18" charset="-34"/>
            </a:endParaRPr>
          </a:p>
          <a:p>
            <a:endParaRPr lang="th-TH" dirty="0"/>
          </a:p>
        </p:txBody>
      </p:sp>
      <p:sp>
        <p:nvSpPr>
          <p:cNvPr id="1026" name="AutoShape 2" descr="http://toxnet.nlm.nih.gov/png/10043-35-3.png"/>
          <p:cNvSpPr>
            <a:spLocks noChangeAspect="1" noChangeArrowheads="1"/>
          </p:cNvSpPr>
          <p:nvPr/>
        </p:nvSpPr>
        <p:spPr bwMode="auto">
          <a:xfrm>
            <a:off x="1714500" y="-2127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th-TH"/>
          </a:p>
        </p:txBody>
      </p:sp>
    </p:spTree>
    <p:extLst>
      <p:ext uri="{BB962C8B-B14F-4D97-AF65-F5344CB8AC3E}">
        <p14:creationId xmlns:p14="http://schemas.microsoft.com/office/powerpoint/2010/main" val="6168339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ผลการค้นหารูปภาพสำหรับ ปลอกแขนกันสารเคมี"/>
          <p:cNvPicPr>
            <a:picLocks noChangeAspect="1" noChangeArrowheads="1"/>
          </p:cNvPicPr>
          <p:nvPr/>
        </p:nvPicPr>
        <p:blipFill>
          <a:blip r:embed="rId2" cstate="print"/>
          <a:srcRect/>
          <a:stretch>
            <a:fillRect/>
          </a:stretch>
        </p:blipFill>
        <p:spPr bwMode="auto">
          <a:xfrm>
            <a:off x="2242519" y="2518061"/>
            <a:ext cx="3500462" cy="3500462"/>
          </a:xfrm>
          <a:prstGeom prst="rect">
            <a:avLst/>
          </a:prstGeom>
          <a:noFill/>
        </p:spPr>
      </p:pic>
      <p:pic>
        <p:nvPicPr>
          <p:cNvPr id="1028" name="Picture 4" descr="ผลการค้นหารูปภาพสำหรับ ปลอกแขนกันสารเคมี"/>
          <p:cNvPicPr>
            <a:picLocks noChangeAspect="1" noChangeArrowheads="1"/>
          </p:cNvPicPr>
          <p:nvPr/>
        </p:nvPicPr>
        <p:blipFill>
          <a:blip r:embed="rId3" cstate="print"/>
          <a:srcRect/>
          <a:stretch>
            <a:fillRect/>
          </a:stretch>
        </p:blipFill>
        <p:spPr bwMode="auto">
          <a:xfrm>
            <a:off x="6453190" y="3000372"/>
            <a:ext cx="2857500" cy="2324100"/>
          </a:xfrm>
          <a:prstGeom prst="rect">
            <a:avLst/>
          </a:prstGeom>
          <a:noFill/>
        </p:spPr>
      </p:pic>
      <p:sp>
        <p:nvSpPr>
          <p:cNvPr id="6" name="ชื่อเรื่อง 5"/>
          <p:cNvSpPr>
            <a:spLocks noGrp="1"/>
          </p:cNvSpPr>
          <p:nvPr>
            <p:ph type="title"/>
          </p:nvPr>
        </p:nvSpPr>
        <p:spPr/>
        <p:txBody>
          <a:bodyPr/>
          <a:lstStyle/>
          <a:p>
            <a:r>
              <a:rPr lang="th-TH" dirty="0" smtClean="0"/>
              <a:t>ปลอกแขนกันสารเคมี</a:t>
            </a:r>
            <a:endParaRPr lang="th-TH" dirty="0"/>
          </a:p>
        </p:txBody>
      </p:sp>
    </p:spTree>
    <p:extLst>
      <p:ext uri="{BB962C8B-B14F-4D97-AF65-F5344CB8AC3E}">
        <p14:creationId xmlns:p14="http://schemas.microsoft.com/office/powerpoint/2010/main" val="37552251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th-TH" dirty="0"/>
              <a:t>ผื่นแพ้สัมผัสจากสารก่อภูมิแพ้ </a:t>
            </a:r>
          </a:p>
        </p:txBody>
      </p:sp>
      <p:sp>
        <p:nvSpPr>
          <p:cNvPr id="3" name="ตัวแทนเนื้อหา 2"/>
          <p:cNvSpPr>
            <a:spLocks noGrp="1"/>
          </p:cNvSpPr>
          <p:nvPr>
            <p:ph idx="1"/>
          </p:nvPr>
        </p:nvSpPr>
        <p:spPr/>
        <p:txBody>
          <a:bodyPr/>
          <a:lstStyle/>
          <a:p>
            <a:r>
              <a:rPr lang="th-TH" dirty="0" smtClean="0"/>
              <a:t>สารก่อภูมิแพ้ ได้แก่</a:t>
            </a:r>
          </a:p>
          <a:p>
            <a:pPr lvl="1"/>
            <a:r>
              <a:rPr lang="th-TH" dirty="0" smtClean="0"/>
              <a:t>ยาง</a:t>
            </a:r>
          </a:p>
          <a:p>
            <a:pPr lvl="1"/>
            <a:r>
              <a:rPr lang="th-TH" dirty="0" err="1" smtClean="0"/>
              <a:t>นิกเกิ้ล</a:t>
            </a:r>
            <a:endParaRPr lang="th-TH" dirty="0" smtClean="0"/>
          </a:p>
          <a:p>
            <a:pPr lvl="1"/>
            <a:r>
              <a:rPr lang="th-TH" dirty="0" smtClean="0"/>
              <a:t>โค</a:t>
            </a:r>
            <a:r>
              <a:rPr lang="th-TH" dirty="0" err="1" smtClean="0"/>
              <a:t>รเมท</a:t>
            </a:r>
            <a:r>
              <a:rPr lang="th-TH" dirty="0" smtClean="0"/>
              <a:t> </a:t>
            </a:r>
            <a:r>
              <a:rPr lang="en-US" dirty="0" smtClean="0"/>
              <a:t>: </a:t>
            </a:r>
            <a:r>
              <a:rPr lang="th-TH" dirty="0" smtClean="0"/>
              <a:t>ปูนซีเมนต์</a:t>
            </a:r>
          </a:p>
          <a:p>
            <a:pPr lvl="1"/>
            <a:r>
              <a:rPr lang="th-TH" dirty="0" smtClean="0"/>
              <a:t>น้ำหอม เครื่องหอม</a:t>
            </a:r>
          </a:p>
          <a:p>
            <a:pPr lvl="1"/>
            <a:endParaRPr lang="th-TH" dirty="0"/>
          </a:p>
        </p:txBody>
      </p:sp>
    </p:spTree>
    <p:extLst>
      <p:ext uri="{BB962C8B-B14F-4D97-AF65-F5344CB8AC3E}">
        <p14:creationId xmlns:p14="http://schemas.microsoft.com/office/powerpoint/2010/main" val="3283311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dirty="0" smtClean="0"/>
              <a:t>ข้อมูลโรคจากการทำงาน กระทรวงสาธารณสุข พ.ศ. </a:t>
            </a:r>
            <a:r>
              <a:rPr lang="en-US" dirty="0" smtClean="0"/>
              <a:t>2560</a:t>
            </a:r>
            <a:endParaRPr lang="th-TH" dirty="0"/>
          </a:p>
        </p:txBody>
      </p:sp>
      <p:sp>
        <p:nvSpPr>
          <p:cNvPr id="3" name="ตัวแทนเนื้อหา 2"/>
          <p:cNvSpPr>
            <a:spLocks noGrp="1"/>
          </p:cNvSpPr>
          <p:nvPr>
            <p:ph idx="1"/>
          </p:nvPr>
        </p:nvSpPr>
        <p:spPr/>
        <p:txBody>
          <a:bodyPr/>
          <a:lstStyle/>
          <a:p>
            <a:r>
              <a:rPr lang="th-TH" dirty="0" smtClean="0"/>
              <a:t>โรคกระดูกและกล้ามเนื้อ </a:t>
            </a:r>
            <a:r>
              <a:rPr lang="en-US" dirty="0" smtClean="0"/>
              <a:t>(M00-M99,G56.0 / Y96)	100,743 </a:t>
            </a:r>
            <a:r>
              <a:rPr lang="th-TH" dirty="0" smtClean="0"/>
              <a:t>ราย</a:t>
            </a:r>
          </a:p>
          <a:p>
            <a:r>
              <a:rPr lang="th-TH" dirty="0" smtClean="0"/>
              <a:t>โรคปอดฝุ่นหิน </a:t>
            </a:r>
            <a:r>
              <a:rPr lang="en-US" dirty="0" smtClean="0"/>
              <a:t>(J62.8) 							       195 </a:t>
            </a:r>
            <a:r>
              <a:rPr lang="th-TH" dirty="0" smtClean="0"/>
              <a:t>ราย</a:t>
            </a:r>
          </a:p>
          <a:p>
            <a:r>
              <a:rPr lang="th-TH" dirty="0" smtClean="0"/>
              <a:t>โรคการได้ยินเสื่อมจากเสียงดัง </a:t>
            </a:r>
            <a:r>
              <a:rPr lang="en-US" dirty="0" smtClean="0"/>
              <a:t>(H83.3,H90.3-H90.5) 	 42,946 </a:t>
            </a:r>
            <a:r>
              <a:rPr lang="en-US" dirty="0" err="1" smtClean="0"/>
              <a:t>ikp</a:t>
            </a:r>
            <a:endParaRPr lang="th-TH" dirty="0" smtClean="0"/>
          </a:p>
          <a:p>
            <a:pPr lvl="1"/>
            <a:endParaRPr lang="th-TH" dirty="0"/>
          </a:p>
        </p:txBody>
      </p:sp>
    </p:spTree>
    <p:extLst>
      <p:ext uri="{BB962C8B-B14F-4D97-AF65-F5344CB8AC3E}">
        <p14:creationId xmlns:p14="http://schemas.microsoft.com/office/powerpoint/2010/main" val="19742800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4" descr="2s"/>
          <p:cNvPicPr>
            <a:picLocks noGrp="1" noChangeAspect="1" noChangeArrowheads="1"/>
          </p:cNvPicPr>
          <p:nvPr>
            <p:ph idx="4294967295"/>
          </p:nvPr>
        </p:nvPicPr>
        <p:blipFill>
          <a:blip r:embed="rId3" cstate="print"/>
          <a:srcRect/>
          <a:stretch>
            <a:fillRect/>
          </a:stretch>
        </p:blipFill>
        <p:spPr>
          <a:xfrm>
            <a:off x="2597544" y="793019"/>
            <a:ext cx="6991519" cy="5243639"/>
          </a:xfrm>
          <a:noFill/>
        </p:spPr>
      </p:pic>
    </p:spTree>
    <p:extLst>
      <p:ext uri="{BB962C8B-B14F-4D97-AF65-F5344CB8AC3E}">
        <p14:creationId xmlns:p14="http://schemas.microsoft.com/office/powerpoint/2010/main" val="382316091"/>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a:defRPr/>
            </a:pPr>
            <a:r>
              <a:rPr lang="th-TH" dirty="0" smtClean="0">
                <a:solidFill>
                  <a:schemeClr val="tx2">
                    <a:satMod val="130000"/>
                  </a:schemeClr>
                </a:solidFill>
              </a:rPr>
              <a:t>การวินิจฉัย</a:t>
            </a:r>
            <a:r>
              <a:rPr lang="en-US" dirty="0" smtClean="0">
                <a:solidFill>
                  <a:schemeClr val="tx2">
                    <a:satMod val="130000"/>
                  </a:schemeClr>
                </a:solidFill>
              </a:rPr>
              <a:t> </a:t>
            </a:r>
          </a:p>
        </p:txBody>
      </p:sp>
      <p:sp>
        <p:nvSpPr>
          <p:cNvPr id="54275" name="Rectangle 3"/>
          <p:cNvSpPr>
            <a:spLocks noGrp="1" noChangeArrowheads="1"/>
          </p:cNvSpPr>
          <p:nvPr>
            <p:ph idx="1"/>
          </p:nvPr>
        </p:nvSpPr>
        <p:spPr/>
        <p:txBody>
          <a:bodyPr/>
          <a:lstStyle/>
          <a:p>
            <a:pPr eaLnBrk="1" hangingPunct="1"/>
            <a:r>
              <a:rPr lang="th-TH" dirty="0" smtClean="0"/>
              <a:t>ประวัติ</a:t>
            </a:r>
            <a:endParaRPr lang="en-US" dirty="0" smtClean="0"/>
          </a:p>
          <a:p>
            <a:pPr lvl="1" eaLnBrk="1" hangingPunct="1"/>
            <a:r>
              <a:rPr lang="th-TH" dirty="0" smtClean="0"/>
              <a:t>การสัมผัสสารเคมีในงาน</a:t>
            </a:r>
            <a:endParaRPr lang="en-US" dirty="0" smtClean="0"/>
          </a:p>
          <a:p>
            <a:pPr lvl="1" eaLnBrk="1" hangingPunct="1"/>
            <a:r>
              <a:rPr lang="th-TH" dirty="0" smtClean="0"/>
              <a:t>การสัมผัสสารเคมีนอกงาน</a:t>
            </a:r>
            <a:endParaRPr lang="en-US" dirty="0" smtClean="0"/>
          </a:p>
          <a:p>
            <a:pPr eaLnBrk="1" hangingPunct="1"/>
            <a:r>
              <a:rPr lang="th-TH" dirty="0" smtClean="0"/>
              <a:t>ตรวจร่างกาย</a:t>
            </a:r>
            <a:endParaRPr lang="en-US" dirty="0" smtClean="0"/>
          </a:p>
          <a:p>
            <a:pPr eaLnBrk="1" hangingPunct="1"/>
            <a:r>
              <a:rPr lang="en-US" dirty="0" smtClean="0"/>
              <a:t>Patch test</a:t>
            </a:r>
          </a:p>
          <a:p>
            <a:pPr eaLnBrk="1" hangingPunct="1"/>
            <a:endParaRPr lang="en-US" dirty="0" smtClean="0"/>
          </a:p>
        </p:txBody>
      </p:sp>
    </p:spTree>
    <p:extLst>
      <p:ext uri="{BB962C8B-B14F-4D97-AF65-F5344CB8AC3E}">
        <p14:creationId xmlns:p14="http://schemas.microsoft.com/office/powerpoint/2010/main" val="120493637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Patch test</a:t>
            </a:r>
            <a:endParaRPr lang="en-US" dirty="0">
              <a:solidFill>
                <a:schemeClr val="tx2">
                  <a:satMod val="130000"/>
                </a:schemeClr>
              </a:solidFill>
            </a:endParaRPr>
          </a:p>
        </p:txBody>
      </p:sp>
      <p:pic>
        <p:nvPicPr>
          <p:cNvPr id="55300" name="Picture 2" descr="C:\My Documents\dr. mansouri\Feb14_41.jpg"/>
          <p:cNvPicPr>
            <a:picLocks noChangeAspect="1" noChangeArrowheads="1"/>
          </p:cNvPicPr>
          <p:nvPr/>
        </p:nvPicPr>
        <p:blipFill>
          <a:blip r:embed="rId2" cstate="print"/>
          <a:srcRect/>
          <a:stretch>
            <a:fillRect/>
          </a:stretch>
        </p:blipFill>
        <p:spPr bwMode="auto">
          <a:xfrm>
            <a:off x="1295402" y="2764695"/>
            <a:ext cx="6238875" cy="3057525"/>
          </a:xfrm>
          <a:prstGeom prst="rect">
            <a:avLst/>
          </a:prstGeom>
          <a:noFill/>
          <a:ln w="9525">
            <a:noFill/>
            <a:miter lim="800000"/>
            <a:headEnd/>
            <a:tailEnd/>
          </a:ln>
        </p:spPr>
      </p:pic>
      <p:pic>
        <p:nvPicPr>
          <p:cNvPr id="55301" name="Picture 5" descr="C:\My Documents\dr. mansouri\~LWF0012.tif"/>
          <p:cNvPicPr>
            <a:picLocks noChangeAspect="1" noChangeArrowheads="1"/>
          </p:cNvPicPr>
          <p:nvPr/>
        </p:nvPicPr>
        <p:blipFill>
          <a:blip r:embed="rId3" cstate="print"/>
          <a:srcRect/>
          <a:stretch>
            <a:fillRect/>
          </a:stretch>
        </p:blipFill>
        <p:spPr bwMode="auto">
          <a:xfrm>
            <a:off x="7840087" y="2764695"/>
            <a:ext cx="2428875" cy="3200400"/>
          </a:xfrm>
          <a:prstGeom prst="rect">
            <a:avLst/>
          </a:prstGeom>
          <a:noFill/>
          <a:ln w="9525">
            <a:noFill/>
            <a:miter lim="800000"/>
            <a:headEnd/>
            <a:tailEnd/>
          </a:ln>
        </p:spPr>
      </p:pic>
    </p:spTree>
    <p:extLst>
      <p:ext uri="{BB962C8B-B14F-4D97-AF65-F5344CB8AC3E}">
        <p14:creationId xmlns:p14="http://schemas.microsoft.com/office/powerpoint/2010/main" val="3933632952"/>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ชื่อเรื่อง 2"/>
          <p:cNvSpPr>
            <a:spLocks noGrp="1"/>
          </p:cNvSpPr>
          <p:nvPr>
            <p:ph type="title"/>
          </p:nvPr>
        </p:nvSpPr>
        <p:spPr/>
        <p:txBody>
          <a:bodyPr/>
          <a:lstStyle/>
          <a:p>
            <a:r>
              <a:rPr lang="th-TH" dirty="0"/>
              <a:t>ลมพิษจากสารสัมผัสจากการทำงาน</a:t>
            </a:r>
          </a:p>
        </p:txBody>
      </p:sp>
    </p:spTree>
    <p:extLst>
      <p:ext uri="{BB962C8B-B14F-4D97-AF65-F5344CB8AC3E}">
        <p14:creationId xmlns:p14="http://schemas.microsoft.com/office/powerpoint/2010/main" val="18151560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th-TH" dirty="0" smtClean="0"/>
              <a:t>ลมพิษจากสารสัมผัสจากการทำงาน</a:t>
            </a:r>
            <a:endParaRPr lang="th-TH" dirty="0"/>
          </a:p>
        </p:txBody>
      </p:sp>
      <p:sp>
        <p:nvSpPr>
          <p:cNvPr id="3" name="ตัวยึดเนื้อหา 2"/>
          <p:cNvSpPr>
            <a:spLocks noGrp="1"/>
          </p:cNvSpPr>
          <p:nvPr>
            <p:ph idx="1"/>
          </p:nvPr>
        </p:nvSpPr>
        <p:spPr/>
        <p:txBody>
          <a:bodyPr/>
          <a:lstStyle/>
          <a:p>
            <a:r>
              <a:rPr lang="th-TH" dirty="0" smtClean="0"/>
              <a:t>อาการ</a:t>
            </a:r>
          </a:p>
          <a:p>
            <a:pPr lvl="1"/>
            <a:r>
              <a:rPr lang="th-TH" dirty="0" smtClean="0"/>
              <a:t>คัน</a:t>
            </a:r>
          </a:p>
          <a:p>
            <a:pPr lvl="1"/>
            <a:r>
              <a:rPr lang="th-TH" dirty="0" smtClean="0"/>
              <a:t>ผืนนูน แดง</a:t>
            </a:r>
          </a:p>
          <a:p>
            <a:r>
              <a:rPr lang="th-TH" dirty="0" smtClean="0"/>
              <a:t>เกิดอาการภายหลังการสัมผัสไม่กี่นาทีจนถึงชั่วโมง และอาการดีขึ้นภายใน </a:t>
            </a:r>
            <a:r>
              <a:rPr lang="en-US" dirty="0" smtClean="0"/>
              <a:t>24  </a:t>
            </a:r>
            <a:r>
              <a:rPr lang="th-TH" dirty="0" smtClean="0"/>
              <a:t>ชั่วโมง</a:t>
            </a:r>
          </a:p>
          <a:p>
            <a:r>
              <a:rPr lang="th-TH" dirty="0" smtClean="0"/>
              <a:t>มักเกิดจากผลิตภัณฑ์จากพืชหรือสัตว์</a:t>
            </a:r>
            <a:endParaRPr lang="th-TH" dirty="0"/>
          </a:p>
        </p:txBody>
      </p:sp>
    </p:spTree>
    <p:extLst>
      <p:ext uri="{BB962C8B-B14F-4D97-AF65-F5344CB8AC3E}">
        <p14:creationId xmlns:p14="http://schemas.microsoft.com/office/powerpoint/2010/main" val="14180484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TextBox 7"/>
          <p:cNvSpPr txBox="1">
            <a:spLocks noChangeArrowheads="1"/>
          </p:cNvSpPr>
          <p:nvPr/>
        </p:nvSpPr>
        <p:spPr bwMode="auto">
          <a:xfrm>
            <a:off x="6518431" y="3401312"/>
            <a:ext cx="4676775" cy="1570037"/>
          </a:xfrm>
          <a:prstGeom prst="rect">
            <a:avLst/>
          </a:prstGeom>
          <a:noFill/>
          <a:ln w="9525">
            <a:noFill/>
            <a:miter lim="800000"/>
            <a:headEnd/>
            <a:tailEnd/>
          </a:ln>
        </p:spPr>
        <p:txBody>
          <a:bodyPr>
            <a:spAutoFit/>
          </a:bodyPr>
          <a:lstStyle/>
          <a:p>
            <a:r>
              <a:rPr lang="en-US" sz="2400" b="1" dirty="0" err="1"/>
              <a:t>Erythematous</a:t>
            </a:r>
            <a:r>
              <a:rPr lang="en-US" sz="2400" b="1" dirty="0"/>
              <a:t> patches with tingling on the fingers of a health worker </a:t>
            </a:r>
          </a:p>
          <a:p>
            <a:endParaRPr lang="en-US" sz="2400" b="1" dirty="0"/>
          </a:p>
        </p:txBody>
      </p:sp>
      <p:pic>
        <p:nvPicPr>
          <p:cNvPr id="2" name="รูปภาพ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9786" y="2464742"/>
            <a:ext cx="4058999" cy="3742397"/>
          </a:xfrm>
          <a:prstGeom prst="rect">
            <a:avLst/>
          </a:prstGeom>
        </p:spPr>
      </p:pic>
      <p:sp>
        <p:nvSpPr>
          <p:cNvPr id="4" name="ชื่อเรื่อง 3"/>
          <p:cNvSpPr>
            <a:spLocks noGrp="1"/>
          </p:cNvSpPr>
          <p:nvPr>
            <p:ph type="title"/>
          </p:nvPr>
        </p:nvSpPr>
        <p:spPr/>
        <p:txBody>
          <a:bodyPr/>
          <a:lstStyle/>
          <a:p>
            <a:r>
              <a:rPr lang="th-TH" dirty="0"/>
              <a:t>ลมพิษจากสารสัมผัสจากการทำงาน</a:t>
            </a:r>
          </a:p>
        </p:txBody>
      </p:sp>
    </p:spTree>
    <p:extLst>
      <p:ext uri="{BB962C8B-B14F-4D97-AF65-F5344CB8AC3E}">
        <p14:creationId xmlns:p14="http://schemas.microsoft.com/office/powerpoint/2010/main" val="3880773420"/>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6937" y="2581861"/>
            <a:ext cx="3511943" cy="3564798"/>
          </a:xfrm>
          <a:prstGeom prst="rect">
            <a:avLst/>
          </a:prstGeom>
        </p:spPr>
      </p:pic>
      <p:sp>
        <p:nvSpPr>
          <p:cNvPr id="7" name="ชื่อเรื่อง 6"/>
          <p:cNvSpPr>
            <a:spLocks noGrp="1"/>
          </p:cNvSpPr>
          <p:nvPr>
            <p:ph type="title"/>
          </p:nvPr>
        </p:nvSpPr>
        <p:spPr/>
        <p:txBody>
          <a:bodyPr/>
          <a:lstStyle/>
          <a:p>
            <a:r>
              <a:rPr lang="th-TH" dirty="0"/>
              <a:t>ลมพิษจากสารสัมผัสจากการทำงาน</a:t>
            </a:r>
          </a:p>
        </p:txBody>
      </p:sp>
    </p:spTree>
    <p:extLst>
      <p:ext uri="{BB962C8B-B14F-4D97-AF65-F5344CB8AC3E}">
        <p14:creationId xmlns:p14="http://schemas.microsoft.com/office/powerpoint/2010/main" val="4388207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ผลการค้นหารูปภาพสำหรับ plastic gloves"/>
          <p:cNvPicPr>
            <a:picLocks noChangeAspect="1" noChangeArrowheads="1"/>
          </p:cNvPicPr>
          <p:nvPr/>
        </p:nvPicPr>
        <p:blipFill>
          <a:blip r:embed="rId2" cstate="print"/>
          <a:srcRect/>
          <a:stretch>
            <a:fillRect/>
          </a:stretch>
        </p:blipFill>
        <p:spPr bwMode="auto">
          <a:xfrm>
            <a:off x="2238348" y="2500307"/>
            <a:ext cx="2857520" cy="3191849"/>
          </a:xfrm>
          <a:prstGeom prst="rect">
            <a:avLst/>
          </a:prstGeom>
          <a:noFill/>
        </p:spPr>
      </p:pic>
      <p:pic>
        <p:nvPicPr>
          <p:cNvPr id="1028" name="Picture 4" descr="Nitrile Gloves"/>
          <p:cNvPicPr>
            <a:picLocks noChangeAspect="1" noChangeArrowheads="1"/>
          </p:cNvPicPr>
          <p:nvPr/>
        </p:nvPicPr>
        <p:blipFill>
          <a:blip r:embed="rId3" cstate="print"/>
          <a:srcRect/>
          <a:stretch>
            <a:fillRect/>
          </a:stretch>
        </p:blipFill>
        <p:spPr bwMode="auto">
          <a:xfrm>
            <a:off x="6167438" y="2643182"/>
            <a:ext cx="3286148" cy="2902764"/>
          </a:xfrm>
          <a:prstGeom prst="rect">
            <a:avLst/>
          </a:prstGeom>
          <a:noFill/>
        </p:spPr>
      </p:pic>
      <p:sp>
        <p:nvSpPr>
          <p:cNvPr id="7" name="ชื่อเรื่อง 6"/>
          <p:cNvSpPr>
            <a:spLocks noGrp="1"/>
          </p:cNvSpPr>
          <p:nvPr>
            <p:ph type="title"/>
          </p:nvPr>
        </p:nvSpPr>
        <p:spPr/>
        <p:txBody>
          <a:bodyPr/>
          <a:lstStyle/>
          <a:p>
            <a:r>
              <a:rPr lang="th-TH" dirty="0" smtClean="0"/>
              <a:t>ถุงมือพลาสติก</a:t>
            </a:r>
            <a:r>
              <a:rPr lang="en-US" dirty="0" smtClean="0"/>
              <a:t> VS </a:t>
            </a:r>
            <a:r>
              <a:rPr lang="th-TH" dirty="0" smtClean="0"/>
              <a:t>ถุงมือไนไตร</a:t>
            </a:r>
            <a:endParaRPr lang="th-TH" dirty="0"/>
          </a:p>
        </p:txBody>
      </p:sp>
    </p:spTree>
    <p:extLst>
      <p:ext uri="{BB962C8B-B14F-4D97-AF65-F5344CB8AC3E}">
        <p14:creationId xmlns:p14="http://schemas.microsoft.com/office/powerpoint/2010/main" val="26894632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ชื่อเรื่อง 2"/>
          <p:cNvSpPr>
            <a:spLocks noGrp="1"/>
          </p:cNvSpPr>
          <p:nvPr>
            <p:ph type="title"/>
          </p:nvPr>
        </p:nvSpPr>
        <p:spPr/>
        <p:txBody>
          <a:bodyPr/>
          <a:lstStyle/>
          <a:p>
            <a:r>
              <a:rPr lang="th-TH" dirty="0"/>
              <a:t>มะเร็งผิวหนังจากการทำงาน</a:t>
            </a:r>
          </a:p>
        </p:txBody>
      </p:sp>
    </p:spTree>
    <p:extLst>
      <p:ext uri="{BB962C8B-B14F-4D97-AF65-F5344CB8AC3E}">
        <p14:creationId xmlns:p14="http://schemas.microsoft.com/office/powerpoint/2010/main" val="17001404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a:bodyPr>
          <a:lstStyle/>
          <a:p>
            <a:pPr>
              <a:defRPr/>
            </a:pPr>
            <a:r>
              <a:rPr lang="th-TH" dirty="0" smtClean="0">
                <a:solidFill>
                  <a:schemeClr val="tx2">
                    <a:satMod val="130000"/>
                  </a:schemeClr>
                </a:solidFill>
              </a:rPr>
              <a:t>มะเร็งผิวหนังจากการทำงาน</a:t>
            </a:r>
            <a:endParaRPr lang="en-US" dirty="0" smtClean="0">
              <a:solidFill>
                <a:schemeClr val="tx2">
                  <a:satMod val="130000"/>
                </a:schemeClr>
              </a:solidFill>
            </a:endParaRPr>
          </a:p>
        </p:txBody>
      </p:sp>
      <p:sp>
        <p:nvSpPr>
          <p:cNvPr id="73731" name="Rectangle 3"/>
          <p:cNvSpPr>
            <a:spLocks noGrp="1" noChangeArrowheads="1"/>
          </p:cNvSpPr>
          <p:nvPr>
            <p:ph idx="1"/>
          </p:nvPr>
        </p:nvSpPr>
        <p:spPr/>
        <p:txBody>
          <a:bodyPr/>
          <a:lstStyle/>
          <a:p>
            <a:r>
              <a:rPr lang="th-TH" dirty="0" smtClean="0"/>
              <a:t>สาเหตุ</a:t>
            </a:r>
          </a:p>
          <a:p>
            <a:pPr lvl="1"/>
            <a:r>
              <a:rPr lang="th-TH" dirty="0" smtClean="0"/>
              <a:t>รังสี </a:t>
            </a:r>
            <a:r>
              <a:rPr lang="en-US" dirty="0" smtClean="0"/>
              <a:t>UV</a:t>
            </a:r>
          </a:p>
          <a:p>
            <a:pPr lvl="1"/>
            <a:r>
              <a:rPr lang="th-TH" dirty="0" smtClean="0"/>
              <a:t>สารประกอบไฮโดรคาร์บอน</a:t>
            </a:r>
            <a:endParaRPr lang="en-US" dirty="0" smtClean="0"/>
          </a:p>
          <a:p>
            <a:pPr lvl="1"/>
            <a:r>
              <a:rPr lang="th-TH" dirty="0" err="1" smtClean="0"/>
              <a:t>อาร์</a:t>
            </a:r>
            <a:r>
              <a:rPr lang="th-TH" dirty="0" smtClean="0"/>
              <a:t>เซ</a:t>
            </a:r>
            <a:r>
              <a:rPr lang="th-TH" dirty="0" err="1" smtClean="0"/>
              <a:t>นิก</a:t>
            </a:r>
            <a:endParaRPr lang="en-US" dirty="0" smtClean="0"/>
          </a:p>
          <a:p>
            <a:pPr lvl="1"/>
            <a:r>
              <a:rPr lang="th-TH" dirty="0" smtClean="0"/>
              <a:t>รังสีแตกตัว</a:t>
            </a:r>
          </a:p>
          <a:p>
            <a:pPr marL="457200" lvl="1" indent="0">
              <a:buNone/>
            </a:pPr>
            <a:endParaRPr lang="en-US" dirty="0" smtClean="0"/>
          </a:p>
        </p:txBody>
      </p:sp>
    </p:spTree>
    <p:extLst>
      <p:ext uri="{BB962C8B-B14F-4D97-AF65-F5344CB8AC3E}">
        <p14:creationId xmlns:p14="http://schemas.microsoft.com/office/powerpoint/2010/main" val="139425215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dirty="0"/>
              <a:t>ข้อมูลโรคจากการทำงาน </a:t>
            </a:r>
            <a:r>
              <a:rPr lang="th-TH" dirty="0" smtClean="0"/>
              <a:t>กองทุนเงินทดแทน พ.ศ. </a:t>
            </a:r>
            <a:r>
              <a:rPr lang="en-US" dirty="0"/>
              <a:t>2560</a:t>
            </a:r>
            <a:endParaRPr lang="th-TH" dirty="0"/>
          </a:p>
        </p:txBody>
      </p:sp>
      <p:sp>
        <p:nvSpPr>
          <p:cNvPr id="3" name="ตัวแทนเนื้อหา 2"/>
          <p:cNvSpPr>
            <a:spLocks noGrp="1"/>
          </p:cNvSpPr>
          <p:nvPr>
            <p:ph idx="1"/>
          </p:nvPr>
        </p:nvSpPr>
        <p:spPr/>
        <p:txBody>
          <a:bodyPr/>
          <a:lstStyle/>
          <a:p>
            <a:r>
              <a:rPr lang="th-TH" dirty="0" smtClean="0"/>
              <a:t>โรคกระดูกและกล้ามเนื้อ		</a:t>
            </a:r>
            <a:r>
              <a:rPr lang="en-US" dirty="0" smtClean="0"/>
              <a:t>1,554 </a:t>
            </a:r>
            <a:r>
              <a:rPr lang="th-TH" dirty="0" smtClean="0"/>
              <a:t>ราย</a:t>
            </a:r>
          </a:p>
          <a:p>
            <a:r>
              <a:rPr lang="th-TH" dirty="0" smtClean="0"/>
              <a:t>โรคผิวหนัง					   </a:t>
            </a:r>
            <a:r>
              <a:rPr lang="en-US" dirty="0" smtClean="0"/>
              <a:t> 246 </a:t>
            </a:r>
            <a:r>
              <a:rPr lang="th-TH" dirty="0" smtClean="0"/>
              <a:t>ราย</a:t>
            </a:r>
          </a:p>
          <a:p>
            <a:r>
              <a:rPr lang="th-TH" dirty="0" smtClean="0"/>
              <a:t>โรคที่เกิดขึ้นจากสาเหตุทางกายภาพ	       </a:t>
            </a:r>
            <a:r>
              <a:rPr lang="en-US" dirty="0" smtClean="0"/>
              <a:t>18 </a:t>
            </a:r>
            <a:r>
              <a:rPr lang="th-TH" dirty="0" smtClean="0"/>
              <a:t>ราย</a:t>
            </a:r>
          </a:p>
          <a:p>
            <a:r>
              <a:rPr lang="th-TH" dirty="0" smtClean="0"/>
              <a:t>โรคระบบทางเดินหายใจ			       </a:t>
            </a:r>
            <a:r>
              <a:rPr lang="en-US" dirty="0" smtClean="0"/>
              <a:t>15 </a:t>
            </a:r>
            <a:r>
              <a:rPr lang="th-TH" dirty="0" smtClean="0"/>
              <a:t>ราย</a:t>
            </a:r>
          </a:p>
          <a:p>
            <a:r>
              <a:rPr lang="th-TH" dirty="0" smtClean="0"/>
              <a:t>โรคจากสารเคมี					 </a:t>
            </a:r>
            <a:r>
              <a:rPr lang="en-US" dirty="0" smtClean="0"/>
              <a:t>3 </a:t>
            </a:r>
            <a:r>
              <a:rPr lang="th-TH" dirty="0" smtClean="0"/>
              <a:t>ราย</a:t>
            </a:r>
            <a:endParaRPr lang="th-TH" dirty="0"/>
          </a:p>
        </p:txBody>
      </p:sp>
    </p:spTree>
    <p:extLst>
      <p:ext uri="{BB962C8B-B14F-4D97-AF65-F5344CB8AC3E}">
        <p14:creationId xmlns:p14="http://schemas.microsoft.com/office/powerpoint/2010/main" val="25762253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p:cNvPicPr>
            <a:picLocks noChangeAspect="1" noChangeArrowheads="1"/>
          </p:cNvPicPr>
          <p:nvPr/>
        </p:nvPicPr>
        <p:blipFill>
          <a:blip r:embed="rId3" cstate="print"/>
          <a:srcRect/>
          <a:stretch>
            <a:fillRect/>
          </a:stretch>
        </p:blipFill>
        <p:spPr bwMode="auto">
          <a:xfrm>
            <a:off x="2516622" y="714502"/>
            <a:ext cx="7355661" cy="5449063"/>
          </a:xfrm>
          <a:prstGeom prst="rect">
            <a:avLst/>
          </a:prstGeom>
          <a:noFill/>
          <a:ln w="9525">
            <a:noFill/>
            <a:miter lim="800000"/>
            <a:headEnd/>
            <a:tailEnd/>
          </a:ln>
        </p:spPr>
      </p:pic>
    </p:spTree>
    <p:extLst>
      <p:ext uri="{BB962C8B-B14F-4D97-AF65-F5344CB8AC3E}">
        <p14:creationId xmlns:p14="http://schemas.microsoft.com/office/powerpoint/2010/main" val="317814746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dirty="0"/>
              <a:t>สิวจากการทำงาน</a:t>
            </a:r>
          </a:p>
        </p:txBody>
      </p:sp>
    </p:spTree>
    <p:extLst>
      <p:ext uri="{BB962C8B-B14F-4D97-AF65-F5344CB8AC3E}">
        <p14:creationId xmlns:p14="http://schemas.microsoft.com/office/powerpoint/2010/main" val="33111030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lstStyle/>
          <a:p>
            <a:r>
              <a:rPr lang="th-TH" dirty="0" smtClean="0"/>
              <a:t>สิวจากการทำงาน</a:t>
            </a:r>
            <a:endParaRPr lang="th-TH" dirty="0"/>
          </a:p>
        </p:txBody>
      </p:sp>
      <p:sp>
        <p:nvSpPr>
          <p:cNvPr id="3" name="ตัวแทนเนื้อหา 2"/>
          <p:cNvSpPr>
            <a:spLocks noGrp="1"/>
          </p:cNvSpPr>
          <p:nvPr>
            <p:ph idx="1"/>
          </p:nvPr>
        </p:nvSpPr>
        <p:spPr/>
        <p:txBody>
          <a:bodyPr/>
          <a:lstStyle/>
          <a:p>
            <a:r>
              <a:rPr lang="th-TH" dirty="0" smtClean="0"/>
              <a:t>เกิดจากการอักเสบของต่อมผลิตไขมันใต้ผิวหนัง โดยสารเคมีทำให้เกิดการอุดตัน</a:t>
            </a:r>
          </a:p>
          <a:p>
            <a:r>
              <a:rPr lang="th-TH" dirty="0" smtClean="0"/>
              <a:t>เกิดจากการสัมผัสสารเคมี เช่น </a:t>
            </a:r>
            <a:r>
              <a:rPr lang="th-TH" dirty="0" err="1" smtClean="0"/>
              <a:t>ปิโตร</a:t>
            </a:r>
            <a:r>
              <a:rPr lang="th-TH" dirty="0" smtClean="0"/>
              <a:t>เคมี น้ำมัน </a:t>
            </a:r>
          </a:p>
          <a:p>
            <a:r>
              <a:rPr lang="th-TH" dirty="0" smtClean="0"/>
              <a:t>อาชีพเสี่ยง เช่น ช่างยนตร์ พนักงานที่สัมผัสน้ำมัน</a:t>
            </a:r>
          </a:p>
        </p:txBody>
      </p:sp>
    </p:spTree>
    <p:extLst>
      <p:ext uri="{BB962C8B-B14F-4D97-AF65-F5344CB8AC3E}">
        <p14:creationId xmlns:p14="http://schemas.microsoft.com/office/powerpoint/2010/main" val="18840459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ชื่อเรื่อง 3"/>
          <p:cNvSpPr>
            <a:spLocks noGrp="1"/>
          </p:cNvSpPr>
          <p:nvPr>
            <p:ph type="title"/>
          </p:nvPr>
        </p:nvSpPr>
        <p:spPr/>
        <p:txBody>
          <a:bodyPr/>
          <a:lstStyle/>
          <a:p>
            <a:r>
              <a:rPr lang="th-TH" dirty="0"/>
              <a:t>ผิวหนังติดเชื้อจากการทำงาน </a:t>
            </a:r>
          </a:p>
        </p:txBody>
      </p:sp>
    </p:spTree>
    <p:extLst>
      <p:ext uri="{BB962C8B-B14F-4D97-AF65-F5344CB8AC3E}">
        <p14:creationId xmlns:p14="http://schemas.microsoft.com/office/powerpoint/2010/main" val="40004198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r>
              <a:rPr lang="th-TH" dirty="0" smtClean="0"/>
              <a:t>ผิวหนังติดเชื้อจากการทำงาน </a:t>
            </a:r>
            <a:endParaRPr lang="en-US" dirty="0"/>
          </a:p>
        </p:txBody>
      </p:sp>
      <p:sp>
        <p:nvSpPr>
          <p:cNvPr id="52227" name="Rectangle 3"/>
          <p:cNvSpPr>
            <a:spLocks noGrp="1" noChangeArrowheads="1"/>
          </p:cNvSpPr>
          <p:nvPr>
            <p:ph type="body" idx="1"/>
          </p:nvPr>
        </p:nvSpPr>
        <p:spPr/>
        <p:txBody>
          <a:bodyPr/>
          <a:lstStyle/>
          <a:p>
            <a:r>
              <a:rPr lang="th-TH" dirty="0" smtClean="0"/>
              <a:t>หิด</a:t>
            </a:r>
            <a:endParaRPr lang="en-US" dirty="0"/>
          </a:p>
          <a:p>
            <a:r>
              <a:rPr lang="th-TH" dirty="0" smtClean="0"/>
              <a:t>ไฟลามทุ่ง </a:t>
            </a:r>
            <a:r>
              <a:rPr lang="en-US" dirty="0"/>
              <a:t>(</a:t>
            </a:r>
            <a:r>
              <a:rPr lang="en-US" dirty="0" err="1" smtClean="0"/>
              <a:t>Erysipeloides</a:t>
            </a:r>
            <a:r>
              <a:rPr lang="en-US" dirty="0" smtClean="0"/>
              <a:t>)</a:t>
            </a:r>
            <a:endParaRPr lang="en-US" dirty="0"/>
          </a:p>
        </p:txBody>
      </p:sp>
    </p:spTree>
    <p:extLst>
      <p:ext uri="{BB962C8B-B14F-4D97-AF65-F5344CB8AC3E}">
        <p14:creationId xmlns:p14="http://schemas.microsoft.com/office/powerpoint/2010/main" val="5639654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ชื่อเรื่อง 3"/>
          <p:cNvSpPr>
            <a:spLocks noGrp="1"/>
          </p:cNvSpPr>
          <p:nvPr>
            <p:ph type="title"/>
          </p:nvPr>
        </p:nvSpPr>
        <p:spPr/>
        <p:txBody>
          <a:bodyPr/>
          <a:lstStyle/>
          <a:p>
            <a:r>
              <a:rPr lang="th-TH" smtClean="0"/>
              <a:t>หิด</a:t>
            </a:r>
            <a:endParaRPr lang="th-TH"/>
          </a:p>
        </p:txBody>
      </p:sp>
      <p:pic>
        <p:nvPicPr>
          <p:cNvPr id="5" name="รูปภาพ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3716" y="2910158"/>
            <a:ext cx="4749098" cy="3163630"/>
          </a:xfrm>
          <a:prstGeom prst="rect">
            <a:avLst/>
          </a:prstGeom>
        </p:spPr>
      </p:pic>
    </p:spTree>
    <p:extLst>
      <p:ext uri="{BB962C8B-B14F-4D97-AF65-F5344CB8AC3E}">
        <p14:creationId xmlns:p14="http://schemas.microsoft.com/office/powerpoint/2010/main" val="23387282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th-TH" dirty="0" smtClean="0"/>
              <a:t>ไฟลามทุ่ง</a:t>
            </a:r>
            <a:endParaRPr lang="th-TH" dirty="0"/>
          </a:p>
        </p:txBody>
      </p:sp>
      <p:sp>
        <p:nvSpPr>
          <p:cNvPr id="3" name="ตัวยึดเนื้อหา 2"/>
          <p:cNvSpPr>
            <a:spLocks noGrp="1"/>
          </p:cNvSpPr>
          <p:nvPr>
            <p:ph idx="1"/>
          </p:nvPr>
        </p:nvSpPr>
        <p:spPr/>
        <p:txBody>
          <a:bodyPr/>
          <a:lstStyle/>
          <a:p>
            <a:r>
              <a:rPr lang="th-TH" dirty="0" smtClean="0"/>
              <a:t>โรคติดเชื้อแบคทีเรียที่ผิวหนังเฉพาะที่</a:t>
            </a:r>
          </a:p>
          <a:p>
            <a:r>
              <a:rPr lang="th-TH" dirty="0" smtClean="0"/>
              <a:t>อาการ </a:t>
            </a:r>
            <a:r>
              <a:rPr lang="en-US" dirty="0" smtClean="0"/>
              <a:t>: </a:t>
            </a:r>
            <a:r>
              <a:rPr lang="th-TH" dirty="0" smtClean="0"/>
              <a:t>ผื่นนูน ปวด บวม แดง ร้อน มีไข้ </a:t>
            </a:r>
          </a:p>
          <a:p>
            <a:r>
              <a:rPr lang="th-TH" dirty="0" smtClean="0"/>
              <a:t>สาเหตุ </a:t>
            </a:r>
            <a:r>
              <a:rPr lang="en-US" dirty="0" smtClean="0"/>
              <a:t>: </a:t>
            </a:r>
            <a:r>
              <a:rPr lang="th-TH" dirty="0" smtClean="0"/>
              <a:t>สัมผัสเนื้อสัตว์ที่ติดเชื้อ</a:t>
            </a:r>
          </a:p>
          <a:p>
            <a:r>
              <a:rPr lang="th-TH" dirty="0" smtClean="0"/>
              <a:t>การรักษา </a:t>
            </a:r>
            <a:r>
              <a:rPr lang="en-US" dirty="0" smtClean="0"/>
              <a:t>: </a:t>
            </a:r>
            <a:r>
              <a:rPr lang="th-TH" dirty="0" smtClean="0"/>
              <a:t>ยาปฏิชีวนะ</a:t>
            </a:r>
            <a:endParaRPr lang="th-TH" dirty="0"/>
          </a:p>
        </p:txBody>
      </p:sp>
    </p:spTree>
    <p:extLst>
      <p:ext uri="{BB962C8B-B14F-4D97-AF65-F5344CB8AC3E}">
        <p14:creationId xmlns:p14="http://schemas.microsoft.com/office/powerpoint/2010/main" val="35537994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https://www.doctor.or.th/sites/default/files/2_85.jpg"/>
          <p:cNvPicPr>
            <a:picLocks noChangeAspect="1" noChangeArrowheads="1"/>
          </p:cNvPicPr>
          <p:nvPr/>
        </p:nvPicPr>
        <p:blipFill>
          <a:blip r:embed="rId2" cstate="print"/>
          <a:srcRect/>
          <a:stretch>
            <a:fillRect/>
          </a:stretch>
        </p:blipFill>
        <p:spPr bwMode="auto">
          <a:xfrm>
            <a:off x="3381356" y="857232"/>
            <a:ext cx="4828138" cy="3714776"/>
          </a:xfrm>
          <a:prstGeom prst="rect">
            <a:avLst/>
          </a:prstGeom>
          <a:noFill/>
        </p:spPr>
      </p:pic>
      <p:sp>
        <p:nvSpPr>
          <p:cNvPr id="5" name="สี่เหลี่ยมผืนผ้า 4"/>
          <p:cNvSpPr/>
          <p:nvPr/>
        </p:nvSpPr>
        <p:spPr>
          <a:xfrm>
            <a:off x="2666976" y="4929199"/>
            <a:ext cx="6858048" cy="646331"/>
          </a:xfrm>
          <a:prstGeom prst="rect">
            <a:avLst/>
          </a:prstGeom>
        </p:spPr>
        <p:txBody>
          <a:bodyPr wrap="square">
            <a:spAutoFit/>
          </a:bodyPr>
          <a:lstStyle/>
          <a:p>
            <a:r>
              <a:rPr lang="th-TH" dirty="0"/>
              <a:t>ถูกกระดูกปลาทิ่มระหว่างซอกนิ้วชี้และนิ้วกลาง และบริเวณปลายนิ้วกลางในขณะทำครัว ภายหลังรอยแผลจากกระดูกปลาทิ่มเริ่มสมานตัวแล้ว ต่อมาจึงมีอาการบวมแดงและปวดบริเวณที่ได้รับบาดเจ็บ </a:t>
            </a:r>
          </a:p>
        </p:txBody>
      </p:sp>
    </p:spTree>
    <p:extLst>
      <p:ext uri="{BB962C8B-B14F-4D97-AF65-F5344CB8AC3E}">
        <p14:creationId xmlns:p14="http://schemas.microsoft.com/office/powerpoint/2010/main" val="1805644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ctrTitle"/>
          </p:nvPr>
        </p:nvSpPr>
        <p:spPr/>
        <p:txBody>
          <a:bodyPr/>
          <a:lstStyle/>
          <a:p>
            <a:pPr eaLnBrk="1" hangingPunct="1"/>
            <a:r>
              <a:rPr lang="th-TH" dirty="0" smtClean="0">
                <a:cs typeface="Angsana New" pitchFamily="18" charset="-34"/>
              </a:rPr>
              <a:t>ปัญหาความผิดปกติของเล็บ</a:t>
            </a:r>
            <a:endParaRPr lang="th-TH" dirty="0" smtClean="0"/>
          </a:p>
        </p:txBody>
      </p:sp>
    </p:spTree>
    <p:extLst>
      <p:ext uri="{BB962C8B-B14F-4D97-AF65-F5344CB8AC3E}">
        <p14:creationId xmlns:p14="http://schemas.microsoft.com/office/powerpoint/2010/main" val="540882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p:txBody>
          <a:bodyPr/>
          <a:lstStyle/>
          <a:p>
            <a:pPr eaLnBrk="1" hangingPunct="1"/>
            <a:r>
              <a:rPr lang="th-TH" smtClean="0">
                <a:cs typeface="Angsana New" pitchFamily="18" charset="-34"/>
              </a:rPr>
              <a:t>เล็บกร่อน</a:t>
            </a:r>
            <a:endParaRPr lang="th-TH" smtClean="0"/>
          </a:p>
        </p:txBody>
      </p:sp>
      <p:sp>
        <p:nvSpPr>
          <p:cNvPr id="11267" name="Rectangle 5"/>
          <p:cNvSpPr>
            <a:spLocks noGrp="1" noChangeArrowheads="1"/>
          </p:cNvSpPr>
          <p:nvPr>
            <p:ph type="body" idx="1"/>
          </p:nvPr>
        </p:nvSpPr>
        <p:spPr/>
        <p:txBody>
          <a:bodyPr/>
          <a:lstStyle/>
          <a:p>
            <a:pPr eaLnBrk="1" hangingPunct="1"/>
            <a:r>
              <a:rPr lang="th-TH" smtClean="0">
                <a:cs typeface="Angsana New" pitchFamily="18" charset="-34"/>
              </a:rPr>
              <a:t>(</a:t>
            </a:r>
            <a:r>
              <a:rPr lang="en-US" smtClean="0">
                <a:cs typeface="Angsana New" pitchFamily="18" charset="-34"/>
              </a:rPr>
              <a:t>Onycholysis</a:t>
            </a:r>
            <a:r>
              <a:rPr lang="th-TH" smtClean="0">
                <a:cs typeface="Angsana New" pitchFamily="18" charset="-34"/>
              </a:rPr>
              <a:t>)</a:t>
            </a:r>
          </a:p>
        </p:txBody>
      </p:sp>
    </p:spTree>
    <p:extLst>
      <p:ext uri="{BB962C8B-B14F-4D97-AF65-F5344CB8AC3E}">
        <p14:creationId xmlns:p14="http://schemas.microsoft.com/office/powerpoint/2010/main" val="21464454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th-TH" smtClean="0"/>
              <a:t>โรคที่เกิดกับคนงาน</a:t>
            </a:r>
            <a:endParaRPr lang="en-US" smtClean="0"/>
          </a:p>
        </p:txBody>
      </p:sp>
      <p:sp>
        <p:nvSpPr>
          <p:cNvPr id="8195" name="Content Placeholder 2"/>
          <p:cNvSpPr>
            <a:spLocks noGrp="1"/>
          </p:cNvSpPr>
          <p:nvPr>
            <p:ph idx="1"/>
          </p:nvPr>
        </p:nvSpPr>
        <p:spPr/>
        <p:txBody>
          <a:bodyPr/>
          <a:lstStyle/>
          <a:p>
            <a:pPr eaLnBrk="1" hangingPunct="1"/>
            <a:r>
              <a:rPr lang="th-TH" dirty="0" smtClean="0"/>
              <a:t>แบ่งได้เป็น 3 กลุ่มใหญ่ คือ</a:t>
            </a:r>
          </a:p>
          <a:p>
            <a:pPr lvl="2" eaLnBrk="1" hangingPunct="1"/>
            <a:r>
              <a:rPr lang="th-TH" dirty="0" smtClean="0"/>
              <a:t>โรคทั่วไป</a:t>
            </a:r>
          </a:p>
          <a:p>
            <a:pPr lvl="3" eaLnBrk="1" hangingPunct="1"/>
            <a:r>
              <a:rPr lang="th-TH" dirty="0" smtClean="0"/>
              <a:t>ไทรอยด์เป็นพิษ</a:t>
            </a:r>
            <a:endParaRPr lang="en-US" dirty="0" smtClean="0"/>
          </a:p>
          <a:p>
            <a:pPr lvl="3" eaLnBrk="1" hangingPunct="1"/>
            <a:r>
              <a:rPr lang="th-TH" dirty="0" smtClean="0"/>
              <a:t>เบาหวาน</a:t>
            </a:r>
          </a:p>
          <a:p>
            <a:pPr lvl="2" eaLnBrk="1" hangingPunct="1"/>
            <a:r>
              <a:rPr lang="th-TH" dirty="0" smtClean="0"/>
              <a:t>โรคจากการทำงาน</a:t>
            </a:r>
            <a:r>
              <a:rPr lang="en-US" dirty="0" smtClean="0"/>
              <a:t> ( Occupational disease )</a:t>
            </a:r>
          </a:p>
          <a:p>
            <a:pPr lvl="2" eaLnBrk="1" hangingPunct="1"/>
            <a:r>
              <a:rPr lang="th-TH" dirty="0" smtClean="0"/>
              <a:t>โรคที่เกี่ยวเนื่องกับการทำงาน</a:t>
            </a:r>
            <a:r>
              <a:rPr lang="en-US" dirty="0" smtClean="0"/>
              <a:t> ( Work-related disease )</a:t>
            </a:r>
            <a:endParaRPr lang="th-TH" dirty="0" smtClean="0"/>
          </a:p>
        </p:txBody>
      </p:sp>
    </p:spTree>
    <p:extLst>
      <p:ext uri="{BB962C8B-B14F-4D97-AF65-F5344CB8AC3E}">
        <p14:creationId xmlns:p14="http://schemas.microsoft.com/office/powerpoint/2010/main" val="3181672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th-TH" smtClean="0">
                <a:cs typeface="Angsana New" pitchFamily="18" charset="-34"/>
              </a:rPr>
              <a:t>เล็บกร่อน</a:t>
            </a:r>
          </a:p>
        </p:txBody>
      </p:sp>
      <p:sp>
        <p:nvSpPr>
          <p:cNvPr id="12291" name="Rectangle 3"/>
          <p:cNvSpPr>
            <a:spLocks noGrp="1" noChangeArrowheads="1"/>
          </p:cNvSpPr>
          <p:nvPr>
            <p:ph type="body" idx="1"/>
          </p:nvPr>
        </p:nvSpPr>
        <p:spPr/>
        <p:txBody>
          <a:bodyPr/>
          <a:lstStyle/>
          <a:p>
            <a:pPr eaLnBrk="1" hangingPunct="1"/>
            <a:r>
              <a:rPr lang="th-TH" smtClean="0">
                <a:cs typeface="Angsana New" pitchFamily="18" charset="-34"/>
              </a:rPr>
              <a:t>เล็บส่วนปลายจะแยกจากเนื้อเยื่อใต้เล็บ </a:t>
            </a:r>
          </a:p>
          <a:p>
            <a:pPr eaLnBrk="1" hangingPunct="1"/>
            <a:r>
              <a:rPr lang="th-TH" smtClean="0">
                <a:cs typeface="Angsana New" pitchFamily="18" charset="-34"/>
              </a:rPr>
              <a:t>มักเริ่มจากปลายเล็บ ลามลงมาที่โคนเล็บ</a:t>
            </a:r>
          </a:p>
        </p:txBody>
      </p:sp>
      <p:pic>
        <p:nvPicPr>
          <p:cNvPr id="12292" name="Picture 5" descr="Onycholysis">
            <a:hlinkClick r:id="rId2"/>
          </p:cNvPr>
          <p:cNvPicPr>
            <a:picLocks noChangeAspect="1" noChangeArrowheads="1"/>
          </p:cNvPicPr>
          <p:nvPr/>
        </p:nvPicPr>
        <p:blipFill>
          <a:blip r:embed="rId3" cstate="print"/>
          <a:srcRect/>
          <a:stretch>
            <a:fillRect/>
          </a:stretch>
        </p:blipFill>
        <p:spPr bwMode="auto">
          <a:xfrm>
            <a:off x="5167313" y="4000500"/>
            <a:ext cx="1905000" cy="1428750"/>
          </a:xfrm>
          <a:prstGeom prst="rect">
            <a:avLst/>
          </a:prstGeom>
          <a:noFill/>
          <a:ln w="9525">
            <a:noFill/>
            <a:miter lim="800000"/>
            <a:headEnd/>
            <a:tailEnd/>
          </a:ln>
        </p:spPr>
      </p:pic>
      <p:pic>
        <p:nvPicPr>
          <p:cNvPr id="12293" name="Picture 9" descr="Onycholysis">
            <a:hlinkClick r:id="rId4"/>
          </p:cNvPr>
          <p:cNvPicPr>
            <a:picLocks noChangeAspect="1" noChangeArrowheads="1"/>
          </p:cNvPicPr>
          <p:nvPr/>
        </p:nvPicPr>
        <p:blipFill>
          <a:blip r:embed="rId5" cstate="print"/>
          <a:srcRect/>
          <a:stretch>
            <a:fillRect/>
          </a:stretch>
        </p:blipFill>
        <p:spPr bwMode="auto">
          <a:xfrm>
            <a:off x="7524750" y="4000500"/>
            <a:ext cx="1905000" cy="1428750"/>
          </a:xfrm>
          <a:prstGeom prst="rect">
            <a:avLst/>
          </a:prstGeom>
          <a:noFill/>
          <a:ln w="9525">
            <a:noFill/>
            <a:miter lim="800000"/>
            <a:headEnd/>
            <a:tailEnd/>
          </a:ln>
        </p:spPr>
      </p:pic>
      <p:pic>
        <p:nvPicPr>
          <p:cNvPr id="12294" name="Picture 11" descr="Onycholysis">
            <a:hlinkClick r:id="rId6"/>
          </p:cNvPr>
          <p:cNvPicPr>
            <a:picLocks noChangeAspect="1" noChangeArrowheads="1"/>
          </p:cNvPicPr>
          <p:nvPr/>
        </p:nvPicPr>
        <p:blipFill>
          <a:blip r:embed="rId7" cstate="print"/>
          <a:srcRect/>
          <a:stretch>
            <a:fillRect/>
          </a:stretch>
        </p:blipFill>
        <p:spPr bwMode="auto">
          <a:xfrm>
            <a:off x="2738438" y="4000500"/>
            <a:ext cx="1905000" cy="1428750"/>
          </a:xfrm>
          <a:prstGeom prst="rect">
            <a:avLst/>
          </a:prstGeom>
          <a:noFill/>
          <a:ln w="9525">
            <a:noFill/>
            <a:miter lim="800000"/>
            <a:headEnd/>
            <a:tailEnd/>
          </a:ln>
        </p:spPr>
      </p:pic>
    </p:spTree>
    <p:extLst>
      <p:ext uri="{BB962C8B-B14F-4D97-AF65-F5344CB8AC3E}">
        <p14:creationId xmlns:p14="http://schemas.microsoft.com/office/powerpoint/2010/main" val="76930315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th-TH" smtClean="0">
                <a:cs typeface="Angsana New" pitchFamily="18" charset="-34"/>
              </a:rPr>
              <a:t>เล็บกร่อน</a:t>
            </a:r>
          </a:p>
        </p:txBody>
      </p:sp>
      <p:sp>
        <p:nvSpPr>
          <p:cNvPr id="13315" name="Rectangle 3"/>
          <p:cNvSpPr>
            <a:spLocks noGrp="1" noChangeArrowheads="1"/>
          </p:cNvSpPr>
          <p:nvPr>
            <p:ph type="body" idx="1"/>
          </p:nvPr>
        </p:nvSpPr>
        <p:spPr/>
        <p:txBody>
          <a:bodyPr/>
          <a:lstStyle/>
          <a:p>
            <a:pPr eaLnBrk="1" hangingPunct="1"/>
            <a:r>
              <a:rPr lang="th-TH" smtClean="0">
                <a:cs typeface="Angsana New" pitchFamily="18" charset="-34"/>
              </a:rPr>
              <a:t>การแยกตัวของเล็บจะค่อย ๆ เกิดขึ้น และไม่มีอาการเจ็บปวด</a:t>
            </a:r>
          </a:p>
        </p:txBody>
      </p:sp>
      <p:pic>
        <p:nvPicPr>
          <p:cNvPr id="13316" name="Picture 5" descr="Onycholysis-Photos"/>
          <p:cNvPicPr>
            <a:picLocks noChangeAspect="1" noChangeArrowheads="1"/>
          </p:cNvPicPr>
          <p:nvPr/>
        </p:nvPicPr>
        <p:blipFill>
          <a:blip r:embed="rId2" cstate="print"/>
          <a:srcRect/>
          <a:stretch>
            <a:fillRect/>
          </a:stretch>
        </p:blipFill>
        <p:spPr bwMode="auto">
          <a:xfrm>
            <a:off x="4734046" y="3155894"/>
            <a:ext cx="1968380" cy="2998845"/>
          </a:xfrm>
          <a:prstGeom prst="rect">
            <a:avLst/>
          </a:prstGeom>
          <a:noFill/>
          <a:ln w="9525">
            <a:noFill/>
            <a:miter lim="800000"/>
            <a:headEnd/>
            <a:tailEnd/>
          </a:ln>
        </p:spPr>
      </p:pic>
    </p:spTree>
    <p:extLst>
      <p:ext uri="{BB962C8B-B14F-4D97-AF65-F5344CB8AC3E}">
        <p14:creationId xmlns:p14="http://schemas.microsoft.com/office/powerpoint/2010/main" val="297374172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th-TH" smtClean="0">
                <a:cs typeface="Angsana New" pitchFamily="18" charset="-34"/>
              </a:rPr>
              <a:t>เล็บกร่อน (</a:t>
            </a:r>
            <a:r>
              <a:rPr lang="en-US" smtClean="0">
                <a:cs typeface="Angsana New" pitchFamily="18" charset="-34"/>
              </a:rPr>
              <a:t>Onycholysis</a:t>
            </a:r>
            <a:r>
              <a:rPr lang="th-TH" smtClean="0">
                <a:cs typeface="Angsana New" pitchFamily="18" charset="-34"/>
              </a:rPr>
              <a:t>)</a:t>
            </a:r>
          </a:p>
        </p:txBody>
      </p:sp>
      <p:sp>
        <p:nvSpPr>
          <p:cNvPr id="14339" name="Rectangle 3"/>
          <p:cNvSpPr>
            <a:spLocks noGrp="1" noChangeArrowheads="1"/>
          </p:cNvSpPr>
          <p:nvPr>
            <p:ph type="body" idx="1"/>
          </p:nvPr>
        </p:nvSpPr>
        <p:spPr/>
        <p:txBody>
          <a:bodyPr/>
          <a:lstStyle/>
          <a:p>
            <a:pPr eaLnBrk="1" hangingPunct="1"/>
            <a:r>
              <a:rPr lang="th-TH" smtClean="0">
                <a:cs typeface="Angsana New" pitchFamily="18" charset="-34"/>
              </a:rPr>
              <a:t>ลักษณะเล็บ</a:t>
            </a:r>
          </a:p>
          <a:p>
            <a:pPr lvl="1" eaLnBrk="1" hangingPunct="1"/>
            <a:r>
              <a:rPr lang="th-TH" smtClean="0">
                <a:cs typeface="Angsana New" pitchFamily="18" charset="-34"/>
              </a:rPr>
              <a:t>ผุ กร่อน แตกหัก เปราะง่าย </a:t>
            </a:r>
          </a:p>
          <a:p>
            <a:pPr lvl="1" eaLnBrk="1" hangingPunct="1"/>
            <a:r>
              <a:rPr lang="th-TH" smtClean="0">
                <a:cs typeface="Angsana New" pitchFamily="18" charset="-34"/>
              </a:rPr>
              <a:t>เล็บขยุกขยุย เสียรูปทรง เป็นลูกคลื่นบ้าง บุ๋มบ้าง โค้งงอ หนาขึ้นบ้าง ฯลฯ </a:t>
            </a:r>
          </a:p>
          <a:p>
            <a:pPr lvl="1" eaLnBrk="1" hangingPunct="1"/>
            <a:r>
              <a:rPr lang="th-TH" smtClean="0">
                <a:cs typeface="Angsana New" pitchFamily="18" charset="-34"/>
              </a:rPr>
              <a:t>สีเล็บจะต่างจากเดิมไปบ้างเล็กน้อย</a:t>
            </a:r>
            <a:r>
              <a:rPr lang="th-TH" smtClean="0"/>
              <a:t> </a:t>
            </a:r>
          </a:p>
        </p:txBody>
      </p:sp>
    </p:spTree>
    <p:extLst>
      <p:ext uri="{BB962C8B-B14F-4D97-AF65-F5344CB8AC3E}">
        <p14:creationId xmlns:p14="http://schemas.microsoft.com/office/powerpoint/2010/main" val="32228828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ctr" eaLnBrk="1" hangingPunct="1"/>
            <a:r>
              <a:rPr lang="th-TH" sz="5400" b="1">
                <a:latin typeface="Book Antiqua" pitchFamily="18" charset="0"/>
                <a:cs typeface="Angsana New" pitchFamily="18" charset="-34"/>
              </a:rPr>
              <a:t>เล็บกร่อน</a:t>
            </a:r>
            <a:endParaRPr lang="en-US" sz="5400" b="1">
              <a:latin typeface="Book Antiqua" pitchFamily="18" charset="0"/>
              <a:cs typeface="Angsana New" pitchFamily="18" charset="-34"/>
            </a:endParaRPr>
          </a:p>
        </p:txBody>
      </p:sp>
      <p:pic>
        <p:nvPicPr>
          <p:cNvPr id="16387" name="Picture 7" descr="th_25onycholysis0210"/>
          <p:cNvPicPr>
            <a:picLocks noChangeAspect="1" noChangeArrowheads="1"/>
          </p:cNvPicPr>
          <p:nvPr/>
        </p:nvPicPr>
        <p:blipFill>
          <a:blip r:embed="rId2" cstate="print"/>
          <a:srcRect/>
          <a:stretch>
            <a:fillRect/>
          </a:stretch>
        </p:blipFill>
        <p:spPr bwMode="auto">
          <a:xfrm>
            <a:off x="3499804" y="2459771"/>
            <a:ext cx="4673150" cy="3774467"/>
          </a:xfrm>
          <a:prstGeom prst="rect">
            <a:avLst/>
          </a:prstGeom>
          <a:noFill/>
          <a:ln w="9525">
            <a:noFill/>
            <a:miter lim="800000"/>
            <a:headEnd/>
            <a:tailEnd/>
          </a:ln>
        </p:spPr>
      </p:pic>
      <p:sp>
        <p:nvSpPr>
          <p:cNvPr id="16388" name="WordArt 8"/>
          <p:cNvSpPr>
            <a:spLocks noChangeArrowheads="1" noChangeShapeType="1" noTextEdit="1"/>
          </p:cNvSpPr>
          <p:nvPr/>
        </p:nvSpPr>
        <p:spPr bwMode="auto">
          <a:xfrm>
            <a:off x="5448301" y="4868864"/>
            <a:ext cx="3114675" cy="1285875"/>
          </a:xfrm>
          <a:prstGeom prst="rect">
            <a:avLst/>
          </a:prstGeom>
        </p:spPr>
        <p:txBody>
          <a:bodyPr wrap="none" fromWordArt="1">
            <a:prstTxWarp prst="textSlantUp">
              <a:avLst>
                <a:gd name="adj" fmla="val 32056"/>
              </a:avLst>
            </a:prstTxWarp>
          </a:bodyPr>
          <a:lstStyle/>
          <a:p>
            <a:pPr algn="ctr"/>
            <a:r>
              <a:rPr lang="th-TH"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mn-cs"/>
                <a:ea typeface="+mn-cs"/>
              </a:rPr>
              <a:t>พบบ่อยในผู้หญิง</a:t>
            </a:r>
          </a:p>
        </p:txBody>
      </p:sp>
    </p:spTree>
    <p:extLst>
      <p:ext uri="{BB962C8B-B14F-4D97-AF65-F5344CB8AC3E}">
        <p14:creationId xmlns:p14="http://schemas.microsoft.com/office/powerpoint/2010/main" val="3583371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th-TH" smtClean="0">
                <a:cs typeface="Angsana New" pitchFamily="18" charset="-34"/>
              </a:rPr>
              <a:t>สาเหตุของการเกิดเล็บกร่อน</a:t>
            </a:r>
          </a:p>
        </p:txBody>
      </p:sp>
      <p:sp>
        <p:nvSpPr>
          <p:cNvPr id="17411" name="Rectangle 3"/>
          <p:cNvSpPr>
            <a:spLocks noGrp="1" noChangeArrowheads="1"/>
          </p:cNvSpPr>
          <p:nvPr>
            <p:ph type="body" idx="1"/>
          </p:nvPr>
        </p:nvSpPr>
        <p:spPr/>
        <p:txBody>
          <a:bodyPr>
            <a:normAutofit fontScale="77500" lnSpcReduction="20000"/>
          </a:bodyPr>
          <a:lstStyle/>
          <a:p>
            <a:pPr eaLnBrk="1" hangingPunct="1">
              <a:lnSpc>
                <a:spcPct val="90000"/>
              </a:lnSpc>
            </a:pPr>
            <a:r>
              <a:rPr lang="th-TH" sz="2800">
                <a:cs typeface="Angsana New" pitchFamily="18" charset="-34"/>
              </a:rPr>
              <a:t>เล็บเปียกน้ำเป็นเวลานาน</a:t>
            </a:r>
          </a:p>
          <a:p>
            <a:pPr eaLnBrk="1" hangingPunct="1">
              <a:lnSpc>
                <a:spcPct val="90000"/>
              </a:lnSpc>
            </a:pPr>
            <a:r>
              <a:rPr lang="th-TH" sz="2800">
                <a:cs typeface="Angsana New" pitchFamily="18" charset="-34"/>
              </a:rPr>
              <a:t>เคาะเล็บบนคีย์บอร์ดหรือโต๊ะ</a:t>
            </a:r>
          </a:p>
          <a:p>
            <a:pPr eaLnBrk="1" hangingPunct="1">
              <a:lnSpc>
                <a:spcPct val="90000"/>
              </a:lnSpc>
            </a:pPr>
            <a:r>
              <a:rPr lang="th-TH" sz="2800">
                <a:cs typeface="Angsana New" pitchFamily="18" charset="-34"/>
              </a:rPr>
              <a:t>ทำเล็บบ่อย</a:t>
            </a:r>
          </a:p>
          <a:p>
            <a:pPr lvl="1" eaLnBrk="1" hangingPunct="1">
              <a:lnSpc>
                <a:spcPct val="90000"/>
              </a:lnSpc>
            </a:pPr>
            <a:r>
              <a:rPr lang="th-TH" sz="2400">
                <a:cs typeface="Angsana New" pitchFamily="18" charset="-34"/>
              </a:rPr>
              <a:t>แคะเล็บ</a:t>
            </a:r>
          </a:p>
          <a:p>
            <a:pPr lvl="1" eaLnBrk="1" hangingPunct="1">
              <a:lnSpc>
                <a:spcPct val="90000"/>
              </a:lnSpc>
            </a:pPr>
            <a:r>
              <a:rPr lang="th-TH" sz="2400">
                <a:cs typeface="Angsana New" pitchFamily="18" charset="-34"/>
              </a:rPr>
              <a:t>ใช้น้ำยาล้างเล็บ</a:t>
            </a:r>
          </a:p>
          <a:p>
            <a:pPr eaLnBrk="1" hangingPunct="1">
              <a:lnSpc>
                <a:spcPct val="90000"/>
              </a:lnSpc>
            </a:pPr>
            <a:r>
              <a:rPr lang="th-TH" sz="2800">
                <a:cs typeface="Angsana New" pitchFamily="18" charset="-34"/>
              </a:rPr>
              <a:t>โรคอื่น ๆ เช่น ไทรอยด์ สะเก็ดอื่น</a:t>
            </a:r>
          </a:p>
          <a:p>
            <a:pPr eaLnBrk="1" hangingPunct="1">
              <a:lnSpc>
                <a:spcPct val="90000"/>
              </a:lnSpc>
            </a:pPr>
            <a:r>
              <a:rPr lang="th-TH" sz="2800">
                <a:cs typeface="Angsana New" pitchFamily="18" charset="-34"/>
              </a:rPr>
              <a:t>ยาบางชนิด</a:t>
            </a:r>
          </a:p>
          <a:p>
            <a:pPr lvl="1" eaLnBrk="1" hangingPunct="1">
              <a:lnSpc>
                <a:spcPct val="90000"/>
              </a:lnSpc>
            </a:pPr>
            <a:r>
              <a:rPr lang="th-TH" sz="2400">
                <a:cs typeface="Angsana New" pitchFamily="18" charset="-34"/>
              </a:rPr>
              <a:t>ยาคุม</a:t>
            </a:r>
          </a:p>
          <a:p>
            <a:pPr lvl="1" eaLnBrk="1" hangingPunct="1">
              <a:lnSpc>
                <a:spcPct val="90000"/>
              </a:lnSpc>
            </a:pPr>
            <a:r>
              <a:rPr lang="th-TH" sz="2400">
                <a:cs typeface="Angsana New" pitchFamily="18" charset="-34"/>
              </a:rPr>
              <a:t>ยาเตตราซัยคลิน</a:t>
            </a:r>
          </a:p>
        </p:txBody>
      </p:sp>
    </p:spTree>
    <p:extLst>
      <p:ext uri="{BB962C8B-B14F-4D97-AF65-F5344CB8AC3E}">
        <p14:creationId xmlns:p14="http://schemas.microsoft.com/office/powerpoint/2010/main" val="134054468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th-TH" smtClean="0">
                <a:cs typeface="Angsana New" pitchFamily="18" charset="-34"/>
              </a:rPr>
              <a:t>การรักษาเล็บกร่อน</a:t>
            </a:r>
          </a:p>
        </p:txBody>
      </p:sp>
      <p:sp>
        <p:nvSpPr>
          <p:cNvPr id="18435" name="Rectangle 3"/>
          <p:cNvSpPr>
            <a:spLocks noGrp="1" noChangeArrowheads="1"/>
          </p:cNvSpPr>
          <p:nvPr>
            <p:ph type="body" idx="1"/>
          </p:nvPr>
        </p:nvSpPr>
        <p:spPr/>
        <p:txBody>
          <a:bodyPr/>
          <a:lstStyle/>
          <a:p>
            <a:pPr eaLnBrk="1" hangingPunct="1"/>
            <a:r>
              <a:rPr lang="th-TH" smtClean="0">
                <a:cs typeface="Angsana New" pitchFamily="18" charset="-34"/>
              </a:rPr>
              <a:t>เล็บส่วนที่แยกตัวออกมาจะไม่กลับไปติดกันอีกครั้ง ควรรอเล็บงอกใหม่</a:t>
            </a:r>
          </a:p>
          <a:p>
            <a:pPr eaLnBrk="1" hangingPunct="1"/>
            <a:r>
              <a:rPr lang="th-TH" smtClean="0">
                <a:cs typeface="Angsana New" pitchFamily="18" charset="-34"/>
              </a:rPr>
              <a:t>ตัดส่วนที่เสียออก</a:t>
            </a:r>
          </a:p>
        </p:txBody>
      </p:sp>
    </p:spTree>
    <p:extLst>
      <p:ext uri="{BB962C8B-B14F-4D97-AF65-F5344CB8AC3E}">
        <p14:creationId xmlns:p14="http://schemas.microsoft.com/office/powerpoint/2010/main" val="37726802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th-TH" smtClean="0">
                <a:cs typeface="Angsana New" pitchFamily="18" charset="-34"/>
              </a:rPr>
              <a:t>การป้องกัน</a:t>
            </a:r>
          </a:p>
        </p:txBody>
      </p:sp>
      <p:sp>
        <p:nvSpPr>
          <p:cNvPr id="19459" name="Rectangle 3"/>
          <p:cNvSpPr>
            <a:spLocks noGrp="1" noChangeArrowheads="1"/>
          </p:cNvSpPr>
          <p:nvPr>
            <p:ph type="body" idx="1"/>
          </p:nvPr>
        </p:nvSpPr>
        <p:spPr/>
        <p:txBody>
          <a:bodyPr/>
          <a:lstStyle/>
          <a:p>
            <a:pPr eaLnBrk="1" hangingPunct="1"/>
            <a:r>
              <a:rPr lang="th-TH" smtClean="0">
                <a:cs typeface="Angsana New" pitchFamily="18" charset="-34"/>
              </a:rPr>
              <a:t>อย่าปล่อยให้มือเปียกเป็นเวลานาน</a:t>
            </a:r>
          </a:p>
          <a:p>
            <a:pPr eaLnBrk="1" hangingPunct="1"/>
            <a:r>
              <a:rPr lang="th-TH" smtClean="0">
                <a:cs typeface="Angsana New" pitchFamily="18" charset="-34"/>
              </a:rPr>
              <a:t>สวมใส่ถุงมือ</a:t>
            </a:r>
          </a:p>
          <a:p>
            <a:pPr eaLnBrk="1" hangingPunct="1"/>
            <a:r>
              <a:rPr lang="th-TH" smtClean="0">
                <a:cs typeface="Angsana New" pitchFamily="18" charset="-34"/>
              </a:rPr>
              <a:t>หลีกเลี่ยงสารก่อการระคายเคือง เช่น ผงซักฟอก</a:t>
            </a:r>
          </a:p>
        </p:txBody>
      </p:sp>
      <p:pic>
        <p:nvPicPr>
          <p:cNvPr id="19460" name="Picture 5" descr="SMIFF%20GLOVES%20WHITE%20LONG"/>
          <p:cNvPicPr>
            <a:picLocks noChangeAspect="1" noChangeArrowheads="1"/>
          </p:cNvPicPr>
          <p:nvPr/>
        </p:nvPicPr>
        <p:blipFill>
          <a:blip r:embed="rId2" cstate="print"/>
          <a:srcRect/>
          <a:stretch>
            <a:fillRect/>
          </a:stretch>
        </p:blipFill>
        <p:spPr bwMode="auto">
          <a:xfrm>
            <a:off x="6185763" y="4204764"/>
            <a:ext cx="3039157" cy="1479590"/>
          </a:xfrm>
          <a:prstGeom prst="rect">
            <a:avLst/>
          </a:prstGeom>
          <a:noFill/>
          <a:ln w="9525">
            <a:noFill/>
            <a:miter lim="800000"/>
            <a:headEnd/>
            <a:tailEnd/>
          </a:ln>
        </p:spPr>
      </p:pic>
      <p:pic>
        <p:nvPicPr>
          <p:cNvPr id="19461" name="Picture 7" descr="Detergent%20NO!"/>
          <p:cNvPicPr>
            <a:picLocks noChangeAspect="1" noChangeArrowheads="1"/>
          </p:cNvPicPr>
          <p:nvPr/>
        </p:nvPicPr>
        <p:blipFill>
          <a:blip r:embed="rId3" cstate="print"/>
          <a:srcRect/>
          <a:stretch>
            <a:fillRect/>
          </a:stretch>
        </p:blipFill>
        <p:spPr bwMode="auto">
          <a:xfrm>
            <a:off x="9224920" y="4685750"/>
            <a:ext cx="1504950" cy="857250"/>
          </a:xfrm>
          <a:prstGeom prst="rect">
            <a:avLst/>
          </a:prstGeom>
          <a:noFill/>
          <a:ln w="9525">
            <a:noFill/>
            <a:miter lim="800000"/>
            <a:headEnd/>
            <a:tailEnd/>
          </a:ln>
        </p:spPr>
      </p:pic>
    </p:spTree>
    <p:extLst>
      <p:ext uri="{BB962C8B-B14F-4D97-AF65-F5344CB8AC3E}">
        <p14:creationId xmlns:p14="http://schemas.microsoft.com/office/powerpoint/2010/main" val="11834512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p:txBody>
          <a:bodyPr/>
          <a:lstStyle/>
          <a:p>
            <a:pPr eaLnBrk="1" hangingPunct="1"/>
            <a:r>
              <a:rPr lang="th-TH" smtClean="0">
                <a:cs typeface="Angsana New" pitchFamily="18" charset="-34"/>
              </a:rPr>
              <a:t>เล็บเป็นเชื้อรา</a:t>
            </a:r>
            <a:r>
              <a:rPr lang="th-TH" smtClean="0"/>
              <a:t> </a:t>
            </a:r>
          </a:p>
        </p:txBody>
      </p:sp>
      <p:pic>
        <p:nvPicPr>
          <p:cNvPr id="20483" name="Picture 7" descr="ylw"/>
          <p:cNvPicPr>
            <a:picLocks noChangeAspect="1" noChangeArrowheads="1"/>
          </p:cNvPicPr>
          <p:nvPr/>
        </p:nvPicPr>
        <p:blipFill>
          <a:blip r:embed="rId2" cstate="print"/>
          <a:srcRect/>
          <a:stretch>
            <a:fillRect/>
          </a:stretch>
        </p:blipFill>
        <p:spPr bwMode="auto">
          <a:xfrm>
            <a:off x="4068005" y="3822490"/>
            <a:ext cx="3676650" cy="2212975"/>
          </a:xfrm>
          <a:prstGeom prst="rect">
            <a:avLst/>
          </a:prstGeom>
          <a:noFill/>
          <a:ln w="9525">
            <a:noFill/>
            <a:miter lim="800000"/>
            <a:headEnd/>
            <a:tailEnd/>
          </a:ln>
        </p:spPr>
      </p:pic>
    </p:spTree>
    <p:extLst>
      <p:ext uri="{BB962C8B-B14F-4D97-AF65-F5344CB8AC3E}">
        <p14:creationId xmlns:p14="http://schemas.microsoft.com/office/powerpoint/2010/main" val="347921294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th-TH" dirty="0" smtClean="0">
                <a:cs typeface="Angsana New" pitchFamily="18" charset="-34"/>
              </a:rPr>
              <a:t>เล็บเป็นเชื้อรา</a:t>
            </a:r>
          </a:p>
        </p:txBody>
      </p:sp>
      <p:sp>
        <p:nvSpPr>
          <p:cNvPr id="21507" name="Rectangle 3"/>
          <p:cNvSpPr>
            <a:spLocks noGrp="1" noChangeArrowheads="1"/>
          </p:cNvSpPr>
          <p:nvPr>
            <p:ph type="body" idx="1"/>
          </p:nvPr>
        </p:nvSpPr>
        <p:spPr/>
        <p:txBody>
          <a:bodyPr/>
          <a:lstStyle/>
          <a:p>
            <a:pPr eaLnBrk="1" hangingPunct="1"/>
            <a:r>
              <a:rPr lang="th-TH" smtClean="0">
                <a:cs typeface="Angsana New" pitchFamily="18" charset="-34"/>
              </a:rPr>
              <a:t>พบไม่บ่อยนัก </a:t>
            </a:r>
          </a:p>
          <a:p>
            <a:pPr eaLnBrk="1" hangingPunct="1"/>
            <a:r>
              <a:rPr lang="th-TH" smtClean="0">
                <a:cs typeface="Angsana New" pitchFamily="18" charset="-34"/>
              </a:rPr>
              <a:t>มักพบในผู้ที่มีภูมิต้านทานต่ำ เช่น </a:t>
            </a:r>
          </a:p>
          <a:p>
            <a:pPr lvl="1" eaLnBrk="1" hangingPunct="1"/>
            <a:r>
              <a:rPr lang="th-TH" smtClean="0">
                <a:cs typeface="Angsana New" pitchFamily="18" charset="-34"/>
              </a:rPr>
              <a:t>โรคเบาหวาน </a:t>
            </a:r>
          </a:p>
          <a:p>
            <a:pPr lvl="1" eaLnBrk="1" hangingPunct="1"/>
            <a:r>
              <a:rPr lang="th-TH" smtClean="0">
                <a:cs typeface="Angsana New" pitchFamily="18" charset="-34"/>
              </a:rPr>
              <a:t>โรคเอดส์  </a:t>
            </a:r>
          </a:p>
          <a:p>
            <a:pPr eaLnBrk="1" hangingPunct="1"/>
            <a:r>
              <a:rPr lang="th-TH" smtClean="0">
                <a:cs typeface="Angsana New" pitchFamily="18" charset="-34"/>
              </a:rPr>
              <a:t>พบได้ในคนที่มีอาชีพที่มือต้องเปียกชื้นตลอดเวลา เช่น </a:t>
            </a:r>
          </a:p>
          <a:p>
            <a:pPr lvl="1" eaLnBrk="1" hangingPunct="1"/>
            <a:r>
              <a:rPr lang="th-TH" smtClean="0">
                <a:cs typeface="Angsana New" pitchFamily="18" charset="-34"/>
              </a:rPr>
              <a:t>พนักงานล้างจาน </a:t>
            </a:r>
          </a:p>
          <a:p>
            <a:pPr lvl="1" eaLnBrk="1" hangingPunct="1"/>
            <a:r>
              <a:rPr lang="th-TH" smtClean="0">
                <a:cs typeface="Angsana New" pitchFamily="18" charset="-34"/>
              </a:rPr>
              <a:t>แม่ค้าปอกผลไม้สด</a:t>
            </a:r>
            <a:r>
              <a:rPr lang="th-TH" smtClean="0"/>
              <a:t> </a:t>
            </a:r>
          </a:p>
        </p:txBody>
      </p:sp>
    </p:spTree>
    <p:extLst>
      <p:ext uri="{BB962C8B-B14F-4D97-AF65-F5344CB8AC3E}">
        <p14:creationId xmlns:p14="http://schemas.microsoft.com/office/powerpoint/2010/main" val="148456508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th-TH" smtClean="0">
                <a:cs typeface="Angsana New" pitchFamily="18" charset="-34"/>
              </a:rPr>
              <a:t>เล็บเป็นเชื้อรา</a:t>
            </a:r>
          </a:p>
        </p:txBody>
      </p:sp>
      <p:sp>
        <p:nvSpPr>
          <p:cNvPr id="22531" name="Rectangle 3"/>
          <p:cNvSpPr>
            <a:spLocks noGrp="1" noChangeArrowheads="1"/>
          </p:cNvSpPr>
          <p:nvPr>
            <p:ph type="body" idx="1"/>
          </p:nvPr>
        </p:nvSpPr>
        <p:spPr/>
        <p:txBody>
          <a:bodyPr>
            <a:normAutofit fontScale="92500" lnSpcReduction="10000"/>
          </a:bodyPr>
          <a:lstStyle/>
          <a:p>
            <a:pPr eaLnBrk="1" hangingPunct="1"/>
            <a:r>
              <a:rPr lang="th-TH" smtClean="0">
                <a:cs typeface="Angsana New" pitchFamily="18" charset="-34"/>
              </a:rPr>
              <a:t>ลักษณะเล็บจะเปลี่ยนสีไป เช่น </a:t>
            </a:r>
          </a:p>
          <a:p>
            <a:pPr lvl="1" eaLnBrk="1" hangingPunct="1"/>
            <a:r>
              <a:rPr lang="th-TH" smtClean="0">
                <a:cs typeface="Angsana New" pitchFamily="18" charset="-34"/>
              </a:rPr>
              <a:t>มีสีคล้ำ ดำขึ้น น้ำตาล เขียวคล้ำ เป็นต้น</a:t>
            </a:r>
            <a:r>
              <a:rPr lang="th-TH" smtClean="0"/>
              <a:t> </a:t>
            </a:r>
            <a:endParaRPr lang="th-TH" smtClean="0">
              <a:cs typeface="Angsana New" pitchFamily="18" charset="-34"/>
            </a:endParaRPr>
          </a:p>
          <a:p>
            <a:pPr lvl="1" eaLnBrk="1" hangingPunct="1"/>
            <a:endParaRPr lang="th-TH" smtClean="0">
              <a:cs typeface="Angsana New" pitchFamily="18" charset="-34"/>
            </a:endParaRPr>
          </a:p>
          <a:p>
            <a:pPr eaLnBrk="1" hangingPunct="1"/>
            <a:r>
              <a:rPr lang="th-TH" smtClean="0">
                <a:cs typeface="Angsana New" pitchFamily="18" charset="-34"/>
              </a:rPr>
              <a:t>ลักษณะเล็บเปลี่ยนรูปร่าง </a:t>
            </a:r>
          </a:p>
          <a:p>
            <a:pPr lvl="1" eaLnBrk="1" hangingPunct="1"/>
            <a:r>
              <a:rPr lang="th-TH" smtClean="0">
                <a:cs typeface="Angsana New" pitchFamily="18" charset="-34"/>
              </a:rPr>
              <a:t>บิดเบี้ยว </a:t>
            </a:r>
          </a:p>
          <a:p>
            <a:pPr lvl="1" eaLnBrk="1" hangingPunct="1"/>
            <a:r>
              <a:rPr lang="th-TH" smtClean="0">
                <a:cs typeface="Angsana New" pitchFamily="18" charset="-34"/>
              </a:rPr>
              <a:t>โค้งงอ </a:t>
            </a:r>
          </a:p>
          <a:p>
            <a:pPr lvl="1" eaLnBrk="1" hangingPunct="1"/>
            <a:r>
              <a:rPr lang="th-TH" smtClean="0">
                <a:cs typeface="Angsana New" pitchFamily="18" charset="-34"/>
              </a:rPr>
              <a:t>แตกเปราะ หรือเป็นขุย</a:t>
            </a:r>
          </a:p>
          <a:p>
            <a:pPr lvl="1" eaLnBrk="1" hangingPunct="1"/>
            <a:r>
              <a:rPr lang="th-TH" smtClean="0">
                <a:cs typeface="Angsana New" pitchFamily="18" charset="-34"/>
              </a:rPr>
              <a:t>เล็บหนาขึ้น ใต้เล็บหนาขึ้น</a:t>
            </a:r>
            <a:r>
              <a:rPr lang="th-TH" smtClean="0"/>
              <a:t> </a:t>
            </a:r>
          </a:p>
          <a:p>
            <a:pPr eaLnBrk="1" hangingPunct="1"/>
            <a:endParaRPr lang="th-TH" smtClean="0"/>
          </a:p>
        </p:txBody>
      </p:sp>
      <p:pic>
        <p:nvPicPr>
          <p:cNvPr id="22532" name="Picture 7" descr="bnail"/>
          <p:cNvPicPr>
            <a:picLocks noChangeAspect="1" noChangeArrowheads="1"/>
          </p:cNvPicPr>
          <p:nvPr/>
        </p:nvPicPr>
        <p:blipFill>
          <a:blip r:embed="rId2" cstate="print"/>
          <a:srcRect/>
          <a:stretch>
            <a:fillRect/>
          </a:stretch>
        </p:blipFill>
        <p:spPr bwMode="auto">
          <a:xfrm>
            <a:off x="7069068" y="2677208"/>
            <a:ext cx="3068638" cy="1435100"/>
          </a:xfrm>
          <a:prstGeom prst="rect">
            <a:avLst/>
          </a:prstGeom>
          <a:noFill/>
          <a:ln w="9525">
            <a:noFill/>
            <a:miter lim="800000"/>
            <a:headEnd/>
            <a:tailEnd/>
          </a:ln>
        </p:spPr>
      </p:pic>
      <p:pic>
        <p:nvPicPr>
          <p:cNvPr id="22533" name="Picture 9" descr="compl"/>
          <p:cNvPicPr>
            <a:picLocks noChangeAspect="1" noChangeArrowheads="1"/>
          </p:cNvPicPr>
          <p:nvPr/>
        </p:nvPicPr>
        <p:blipFill>
          <a:blip r:embed="rId3" cstate="print"/>
          <a:srcRect/>
          <a:stretch>
            <a:fillRect/>
          </a:stretch>
        </p:blipFill>
        <p:spPr bwMode="auto">
          <a:xfrm>
            <a:off x="6418923" y="4216400"/>
            <a:ext cx="2859088" cy="1906587"/>
          </a:xfrm>
          <a:prstGeom prst="rect">
            <a:avLst/>
          </a:prstGeom>
          <a:noFill/>
          <a:ln w="9525">
            <a:noFill/>
            <a:miter lim="800000"/>
            <a:headEnd/>
            <a:tailEnd/>
          </a:ln>
        </p:spPr>
      </p:pic>
    </p:spTree>
    <p:extLst>
      <p:ext uri="{BB962C8B-B14F-4D97-AF65-F5344CB8AC3E}">
        <p14:creationId xmlns:p14="http://schemas.microsoft.com/office/powerpoint/2010/main" val="2911307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pPr>
              <a:defRPr/>
            </a:pPr>
            <a:r>
              <a:rPr lang="th-TH" dirty="0" smtClean="0">
                <a:ea typeface="Microsoft JhengHei" pitchFamily="34" charset="-120"/>
              </a:rPr>
              <a:t>โรคจากการทำงาน (</a:t>
            </a:r>
            <a:r>
              <a:rPr lang="en-US" dirty="0" smtClean="0">
                <a:ea typeface="Microsoft JhengHei" pitchFamily="34" charset="-120"/>
              </a:rPr>
              <a:t>Occupational Disease)</a:t>
            </a:r>
          </a:p>
        </p:txBody>
      </p:sp>
      <p:sp>
        <p:nvSpPr>
          <p:cNvPr id="9219" name="Content Placeholder 2"/>
          <p:cNvSpPr>
            <a:spLocks noGrp="1"/>
          </p:cNvSpPr>
          <p:nvPr>
            <p:ph idx="1"/>
          </p:nvPr>
        </p:nvSpPr>
        <p:spPr/>
        <p:txBody>
          <a:bodyPr/>
          <a:lstStyle/>
          <a:p>
            <a:pPr eaLnBrk="1" hangingPunct="1"/>
            <a:r>
              <a:rPr lang="th-TH" smtClean="0"/>
              <a:t>ปัจจัยในการทำงานเป็นปัจจัยเดียวที่ทำให้เกิดโรค  ไม่มีปัจจัยอื่นเกื้อหนุนและหากปราศจากปัจจัยนั้นแล้วก็จะไม่มีโรคเกิดขึ้น </a:t>
            </a:r>
            <a:endParaRPr lang="en-US" smtClean="0"/>
          </a:p>
          <a:p>
            <a:pPr eaLnBrk="1" hangingPunct="1"/>
            <a:endParaRPr lang="en-US" smtClean="0"/>
          </a:p>
          <a:p>
            <a:pPr eaLnBrk="1" hangingPunct="1"/>
            <a:r>
              <a:rPr lang="th-TH" b="1" smtClean="0">
                <a:solidFill>
                  <a:srgbClr val="006600"/>
                </a:solidFill>
                <a:cs typeface="Angsana New" panose="02020603050405020304" pitchFamily="18" charset="-34"/>
              </a:rPr>
              <a:t>ถ้าไม่ทำงานก็ไม่เกิดโรค</a:t>
            </a:r>
            <a:endParaRPr lang="th-TH" smtClean="0"/>
          </a:p>
        </p:txBody>
      </p:sp>
    </p:spTree>
    <p:extLst>
      <p:ext uri="{BB962C8B-B14F-4D97-AF65-F5344CB8AC3E}">
        <p14:creationId xmlns:p14="http://schemas.microsoft.com/office/powerpoint/2010/main" val="186103476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th-TH" sz="2800">
                <a:cs typeface="Angsana New" pitchFamily="18" charset="-34"/>
              </a:rPr>
              <a:t>ลักษณะของเล็บที่เป็นเชื้อรา จากเคยเรียบนวลจะเปลี่ยนไปกลายเป็นเล็บหนาขึ้น</a:t>
            </a:r>
            <a:r>
              <a:rPr lang="th-TH" smtClean="0"/>
              <a:t> </a:t>
            </a:r>
          </a:p>
        </p:txBody>
      </p:sp>
      <p:pic>
        <p:nvPicPr>
          <p:cNvPr id="23555" name="Picture 7" descr="pharm"/>
          <p:cNvPicPr>
            <a:picLocks noGrp="1" noChangeAspect="1" noChangeArrowheads="1"/>
          </p:cNvPicPr>
          <p:nvPr>
            <p:ph type="body" idx="1"/>
          </p:nvPr>
        </p:nvPicPr>
        <p:blipFill>
          <a:blip r:embed="rId2" cstate="print"/>
          <a:srcRect/>
          <a:stretch>
            <a:fillRect/>
          </a:stretch>
        </p:blipFill>
        <p:spPr>
          <a:xfrm>
            <a:off x="6724481" y="2719310"/>
            <a:ext cx="2859370" cy="3032168"/>
          </a:xfrm>
          <a:noFill/>
        </p:spPr>
      </p:pic>
      <p:pic>
        <p:nvPicPr>
          <p:cNvPr id="23556" name="Picture 8" descr="image032"/>
          <p:cNvPicPr>
            <a:picLocks noChangeAspect="1" noChangeArrowheads="1"/>
          </p:cNvPicPr>
          <p:nvPr/>
        </p:nvPicPr>
        <p:blipFill>
          <a:blip r:embed="rId3" cstate="print"/>
          <a:srcRect/>
          <a:stretch>
            <a:fillRect/>
          </a:stretch>
        </p:blipFill>
        <p:spPr bwMode="auto">
          <a:xfrm>
            <a:off x="1986384" y="2913007"/>
            <a:ext cx="4572000" cy="2644775"/>
          </a:xfrm>
          <a:prstGeom prst="rect">
            <a:avLst/>
          </a:prstGeom>
          <a:noFill/>
          <a:ln w="9525">
            <a:noFill/>
            <a:miter lim="800000"/>
            <a:headEnd/>
            <a:tailEnd/>
          </a:ln>
        </p:spPr>
      </p:pic>
    </p:spTree>
    <p:extLst>
      <p:ext uri="{BB962C8B-B14F-4D97-AF65-F5344CB8AC3E}">
        <p14:creationId xmlns:p14="http://schemas.microsoft.com/office/powerpoint/2010/main" val="277445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th-TH" smtClean="0">
                <a:cs typeface="Angsana New" pitchFamily="18" charset="-34"/>
              </a:rPr>
              <a:t>ผิวเล็บมีรอยขรุขระ ใต้ฐานเล็บหนาขึ้น</a:t>
            </a:r>
            <a:r>
              <a:rPr lang="th-TH" smtClean="0"/>
              <a:t> </a:t>
            </a:r>
          </a:p>
        </p:txBody>
      </p:sp>
      <p:pic>
        <p:nvPicPr>
          <p:cNvPr id="24579" name="Picture 4" descr="img0104"/>
          <p:cNvPicPr>
            <a:picLocks noGrp="1" noChangeAspect="1" noChangeArrowheads="1"/>
          </p:cNvPicPr>
          <p:nvPr>
            <p:ph type="body" idx="1"/>
          </p:nvPr>
        </p:nvPicPr>
        <p:blipFill>
          <a:blip r:embed="rId2" cstate="print"/>
          <a:srcRect/>
          <a:stretch>
            <a:fillRect/>
          </a:stretch>
        </p:blipFill>
        <p:spPr>
          <a:xfrm>
            <a:off x="3476625" y="2626217"/>
            <a:ext cx="5238750" cy="3295650"/>
          </a:xfrm>
          <a:noFill/>
        </p:spPr>
      </p:pic>
    </p:spTree>
    <p:extLst>
      <p:ext uri="{BB962C8B-B14F-4D97-AF65-F5344CB8AC3E}">
        <p14:creationId xmlns:p14="http://schemas.microsoft.com/office/powerpoint/2010/main" val="127419401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728212" y="800100"/>
            <a:ext cx="9179852" cy="1189038"/>
          </a:xfrm>
        </p:spPr>
        <p:txBody>
          <a:bodyPr/>
          <a:lstStyle/>
          <a:p>
            <a:pPr eaLnBrk="1" hangingPunct="1"/>
            <a:r>
              <a:rPr lang="th-TH" sz="2800" dirty="0">
                <a:cs typeface="Angsana New" pitchFamily="18" charset="-34"/>
              </a:rPr>
              <a:t>ถ้าเป็นมากๆ เล็บมักจะเปลี่ยนรูปร่างบิดเบี้ยว ไม่ได้รูปทรงเดิม เล็บโค้งงอ มีรอยหยักเป็นลูกคลื่น</a:t>
            </a:r>
            <a:r>
              <a:rPr lang="th-TH" dirty="0" smtClean="0"/>
              <a:t> </a:t>
            </a:r>
          </a:p>
        </p:txBody>
      </p:sp>
      <p:pic>
        <p:nvPicPr>
          <p:cNvPr id="25603" name="Picture 4" descr="d12toeugly2"/>
          <p:cNvPicPr>
            <a:picLocks noGrp="1" noChangeAspect="1" noChangeArrowheads="1"/>
          </p:cNvPicPr>
          <p:nvPr>
            <p:ph type="body" idx="1"/>
          </p:nvPr>
        </p:nvPicPr>
        <p:blipFill>
          <a:blip r:embed="rId2" cstate="print"/>
          <a:srcRect/>
          <a:stretch>
            <a:fillRect/>
          </a:stretch>
        </p:blipFill>
        <p:spPr>
          <a:xfrm>
            <a:off x="3432176" y="2636839"/>
            <a:ext cx="2409825" cy="2466975"/>
          </a:xfrm>
          <a:noFill/>
        </p:spPr>
      </p:pic>
      <p:pic>
        <p:nvPicPr>
          <p:cNvPr id="25604" name="Picture 5" descr="006b"/>
          <p:cNvPicPr>
            <a:picLocks noChangeAspect="1" noChangeArrowheads="1"/>
          </p:cNvPicPr>
          <p:nvPr/>
        </p:nvPicPr>
        <p:blipFill>
          <a:blip r:embed="rId3" cstate="print"/>
          <a:srcRect/>
          <a:stretch>
            <a:fillRect/>
          </a:stretch>
        </p:blipFill>
        <p:spPr bwMode="auto">
          <a:xfrm>
            <a:off x="6262109" y="2644931"/>
            <a:ext cx="2407171" cy="3469796"/>
          </a:xfrm>
          <a:prstGeom prst="rect">
            <a:avLst/>
          </a:prstGeom>
          <a:noFill/>
          <a:ln w="9525">
            <a:noFill/>
            <a:miter lim="800000"/>
            <a:headEnd/>
            <a:tailEnd/>
          </a:ln>
        </p:spPr>
      </p:pic>
    </p:spTree>
    <p:extLst>
      <p:ext uri="{BB962C8B-B14F-4D97-AF65-F5344CB8AC3E}">
        <p14:creationId xmlns:p14="http://schemas.microsoft.com/office/powerpoint/2010/main" val="229173027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th-TH" sz="2800">
                <a:cs typeface="Angsana New" pitchFamily="18" charset="-34"/>
              </a:rPr>
              <a:t>ส่วนสีชมพูของเล็บปกติเมื่อติดเชื้อจะเปลี่ยนสีไป มีสีคล้ำ น้ำตาล หรือเขียวคล้ำ</a:t>
            </a:r>
            <a:r>
              <a:rPr lang="th-TH" smtClean="0"/>
              <a:t> </a:t>
            </a:r>
          </a:p>
        </p:txBody>
      </p:sp>
      <p:pic>
        <p:nvPicPr>
          <p:cNvPr id="26627" name="Picture 4" descr="CDF2817&amp;SessionID=31C3D7YQQVGOUHIX"/>
          <p:cNvPicPr>
            <a:picLocks noGrp="1" noChangeAspect="1" noChangeArrowheads="1"/>
          </p:cNvPicPr>
          <p:nvPr>
            <p:ph type="body" idx="1"/>
          </p:nvPr>
        </p:nvPicPr>
        <p:blipFill>
          <a:blip r:embed="rId2" cstate="print"/>
          <a:srcRect/>
          <a:stretch>
            <a:fillRect/>
          </a:stretch>
        </p:blipFill>
        <p:spPr>
          <a:xfrm>
            <a:off x="5032375" y="2632076"/>
            <a:ext cx="1847850" cy="2733675"/>
          </a:xfrm>
          <a:noFill/>
        </p:spPr>
      </p:pic>
    </p:spTree>
    <p:extLst>
      <p:ext uri="{BB962C8B-B14F-4D97-AF65-F5344CB8AC3E}">
        <p14:creationId xmlns:p14="http://schemas.microsoft.com/office/powerpoint/2010/main" val="2310462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th-TH" smtClean="0">
                <a:cs typeface="Angsana New" pitchFamily="18" charset="-34"/>
              </a:rPr>
              <a:t>เล็บเป็นเชื้อรา</a:t>
            </a:r>
          </a:p>
        </p:txBody>
      </p:sp>
      <p:sp>
        <p:nvSpPr>
          <p:cNvPr id="27651" name="Rectangle 3"/>
          <p:cNvSpPr>
            <a:spLocks noGrp="1" noChangeArrowheads="1"/>
          </p:cNvSpPr>
          <p:nvPr>
            <p:ph type="body" idx="1"/>
          </p:nvPr>
        </p:nvSpPr>
        <p:spPr/>
        <p:txBody>
          <a:bodyPr/>
          <a:lstStyle/>
          <a:p>
            <a:pPr lvl="1" eaLnBrk="1" hangingPunct="1"/>
            <a:r>
              <a:rPr lang="th-TH" b="1" i="1" u="sng" smtClean="0">
                <a:cs typeface="Angsana New" pitchFamily="18" charset="-34"/>
              </a:rPr>
              <a:t>อาการ</a:t>
            </a:r>
            <a:r>
              <a:rPr lang="th-TH" smtClean="0">
                <a:cs typeface="Angsana New" pitchFamily="18" charset="-34"/>
              </a:rPr>
              <a:t> </a:t>
            </a:r>
          </a:p>
          <a:p>
            <a:pPr lvl="2" eaLnBrk="1" hangingPunct="1"/>
            <a:r>
              <a:rPr lang="th-TH" smtClean="0">
                <a:cs typeface="Angsana New" pitchFamily="18" charset="-34"/>
              </a:rPr>
              <a:t>ส่วนใหญ่ไม่ค่อยมีอาการใด </a:t>
            </a:r>
          </a:p>
          <a:p>
            <a:pPr lvl="2" eaLnBrk="1" hangingPunct="1"/>
            <a:r>
              <a:rPr lang="th-TH" smtClean="0">
                <a:cs typeface="Angsana New" pitchFamily="18" charset="-34"/>
              </a:rPr>
              <a:t>อาจมีเจ็บ คันบ้าง แต่น้อยมาก </a:t>
            </a:r>
          </a:p>
          <a:p>
            <a:pPr lvl="2" eaLnBrk="1" hangingPunct="1"/>
            <a:r>
              <a:rPr lang="th-TH" smtClean="0">
                <a:cs typeface="Angsana New" pitchFamily="18" charset="-34"/>
              </a:rPr>
              <a:t>ส่วนใหญ่อาการทางใจมากกว่า เพราะมักกังวลใจว่าเล็บของเราไม่สวย น่าเกลียด กลัวผู้อื่นรังเกียจ</a:t>
            </a:r>
            <a:endParaRPr lang="en-US" smtClean="0">
              <a:cs typeface="Angsana New" pitchFamily="18" charset="-34"/>
            </a:endParaRPr>
          </a:p>
          <a:p>
            <a:pPr eaLnBrk="1" hangingPunct="1"/>
            <a:endParaRPr lang="th-TH" smtClean="0"/>
          </a:p>
        </p:txBody>
      </p:sp>
      <p:pic>
        <p:nvPicPr>
          <p:cNvPr id="27652" name="Picture 5" descr="1261.jpg"/>
          <p:cNvPicPr>
            <a:picLocks noChangeAspect="1" noChangeArrowheads="1"/>
          </p:cNvPicPr>
          <p:nvPr/>
        </p:nvPicPr>
        <p:blipFill>
          <a:blip r:embed="rId2" cstate="print"/>
          <a:srcRect/>
          <a:stretch>
            <a:fillRect/>
          </a:stretch>
        </p:blipFill>
        <p:spPr bwMode="auto">
          <a:xfrm>
            <a:off x="8787950" y="4378798"/>
            <a:ext cx="1893719" cy="1416842"/>
          </a:xfrm>
          <a:prstGeom prst="rect">
            <a:avLst/>
          </a:prstGeom>
          <a:noFill/>
          <a:ln w="9525">
            <a:noFill/>
            <a:miter lim="800000"/>
            <a:headEnd/>
            <a:tailEnd/>
          </a:ln>
        </p:spPr>
      </p:pic>
    </p:spTree>
    <p:extLst>
      <p:ext uri="{BB962C8B-B14F-4D97-AF65-F5344CB8AC3E}">
        <p14:creationId xmlns:p14="http://schemas.microsoft.com/office/powerpoint/2010/main" val="421121806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th-TH" b="1" smtClean="0">
                <a:cs typeface="Angsana New" pitchFamily="18" charset="-34"/>
              </a:rPr>
              <a:t>การวินิจฉัยโรคเชื้อราที่เล็บ</a:t>
            </a:r>
            <a:r>
              <a:rPr lang="th-TH" smtClean="0"/>
              <a:t> </a:t>
            </a:r>
          </a:p>
        </p:txBody>
      </p:sp>
      <p:sp>
        <p:nvSpPr>
          <p:cNvPr id="28675" name="Rectangle 3"/>
          <p:cNvSpPr>
            <a:spLocks noGrp="1" noChangeArrowheads="1"/>
          </p:cNvSpPr>
          <p:nvPr>
            <p:ph type="body" idx="1"/>
          </p:nvPr>
        </p:nvSpPr>
        <p:spPr/>
        <p:txBody>
          <a:bodyPr/>
          <a:lstStyle/>
          <a:p>
            <a:pPr lvl="1" eaLnBrk="1" hangingPunct="1"/>
            <a:r>
              <a:rPr lang="th-TH" smtClean="0">
                <a:cs typeface="Angsana New" pitchFamily="18" charset="-34"/>
              </a:rPr>
              <a:t>เนื่องจากมองดูด้วยตาเปล่า บางครั้งแยกไม่ได้ชัดเจน และแยกเชื้อไม่ได้ จึงต้องอาศัยการตรวจพิเศษทางห้องปฏิบัติการ คือ </a:t>
            </a:r>
            <a:endParaRPr lang="en-US" smtClean="0">
              <a:cs typeface="Angsana New" pitchFamily="18" charset="-34"/>
            </a:endParaRPr>
          </a:p>
          <a:p>
            <a:pPr lvl="2" eaLnBrk="1" hangingPunct="1"/>
            <a:r>
              <a:rPr lang="th-TH" smtClean="0">
                <a:cs typeface="Angsana New" pitchFamily="18" charset="-34"/>
              </a:rPr>
              <a:t>ย้อมด้วยโปแตสเซียมไฮดรอกไซด์ ความเข้มข้น </a:t>
            </a:r>
            <a:r>
              <a:rPr lang="en-US" smtClean="0">
                <a:cs typeface="Angsana New" pitchFamily="18" charset="-34"/>
              </a:rPr>
              <a:t>10</a:t>
            </a:r>
            <a:r>
              <a:rPr lang="th-TH" smtClean="0">
                <a:cs typeface="Angsana New" pitchFamily="18" charset="-34"/>
              </a:rPr>
              <a:t> เปอร์เซ็นต์ ขูดเชื้อมาส่องกล้องจุลทรรศน์ จะเห็นสายเชื้อราได้ </a:t>
            </a:r>
            <a:endParaRPr lang="en-US" smtClean="0">
              <a:cs typeface="Angsana New" pitchFamily="18" charset="-34"/>
            </a:endParaRPr>
          </a:p>
          <a:p>
            <a:pPr lvl="2" eaLnBrk="1" hangingPunct="1"/>
            <a:r>
              <a:rPr lang="th-TH" smtClean="0">
                <a:cs typeface="Angsana New" pitchFamily="18" charset="-34"/>
              </a:rPr>
              <a:t>เพาะเชื้อ (</a:t>
            </a:r>
            <a:r>
              <a:rPr lang="en-US" smtClean="0">
                <a:cs typeface="Angsana New" pitchFamily="18" charset="-34"/>
              </a:rPr>
              <a:t>culture</a:t>
            </a:r>
            <a:r>
              <a:rPr lang="th-TH" smtClean="0">
                <a:cs typeface="Angsana New" pitchFamily="18" charset="-34"/>
              </a:rPr>
              <a:t>) เพื่อแยกประเภทของเชื้อรา เพาะในจาน เลี้ยงเชื้อต่าง ๆ </a:t>
            </a:r>
            <a:endParaRPr lang="en-US" smtClean="0">
              <a:cs typeface="Angsana New" pitchFamily="18" charset="-34"/>
            </a:endParaRPr>
          </a:p>
          <a:p>
            <a:pPr lvl="2" eaLnBrk="1" hangingPunct="1"/>
            <a:r>
              <a:rPr lang="th-TH" smtClean="0">
                <a:cs typeface="Angsana New" pitchFamily="18" charset="-34"/>
              </a:rPr>
              <a:t>ตัดชิ้นส่วนเล็บมาตรวจ (</a:t>
            </a:r>
            <a:r>
              <a:rPr lang="en-US" smtClean="0">
                <a:cs typeface="Angsana New" pitchFamily="18" charset="-34"/>
              </a:rPr>
              <a:t>nail biopsy</a:t>
            </a:r>
            <a:r>
              <a:rPr lang="th-TH" smtClean="0">
                <a:cs typeface="Angsana New" pitchFamily="18" charset="-34"/>
              </a:rPr>
              <a:t>) ตรวจดูโดยกล้องจุลทรรศน์</a:t>
            </a:r>
            <a:r>
              <a:rPr lang="th-TH" sz="2800"/>
              <a:t> </a:t>
            </a:r>
          </a:p>
        </p:txBody>
      </p:sp>
    </p:spTree>
    <p:extLst>
      <p:ext uri="{BB962C8B-B14F-4D97-AF65-F5344CB8AC3E}">
        <p14:creationId xmlns:p14="http://schemas.microsoft.com/office/powerpoint/2010/main" val="209084130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th-TH" smtClean="0">
                <a:cs typeface="Angsana New" pitchFamily="18" charset="-34"/>
              </a:rPr>
              <a:t>การรักษา</a:t>
            </a:r>
          </a:p>
        </p:txBody>
      </p:sp>
      <p:sp>
        <p:nvSpPr>
          <p:cNvPr id="29699" name="Rectangle 3"/>
          <p:cNvSpPr>
            <a:spLocks noGrp="1" noChangeArrowheads="1"/>
          </p:cNvSpPr>
          <p:nvPr>
            <p:ph type="body" idx="1"/>
          </p:nvPr>
        </p:nvSpPr>
        <p:spPr/>
        <p:txBody>
          <a:bodyPr/>
          <a:lstStyle/>
          <a:p>
            <a:pPr eaLnBrk="1" hangingPunct="1"/>
            <a:r>
              <a:rPr lang="th-TH" smtClean="0">
                <a:cs typeface="Angsana New" pitchFamily="18" charset="-34"/>
              </a:rPr>
              <a:t>รับประทานและทายาเชื้อรา</a:t>
            </a:r>
          </a:p>
          <a:p>
            <a:pPr eaLnBrk="1" hangingPunct="1"/>
            <a:r>
              <a:rPr lang="th-TH" smtClean="0">
                <a:cs typeface="Angsana New" pitchFamily="18" charset="-34"/>
              </a:rPr>
              <a:t>ใช้เวลาการรักษานานหลายเดือน</a:t>
            </a:r>
          </a:p>
          <a:p>
            <a:pPr eaLnBrk="1" hangingPunct="1"/>
            <a:r>
              <a:rPr lang="th-TH" smtClean="0">
                <a:cs typeface="Angsana New" pitchFamily="18" charset="-34"/>
              </a:rPr>
              <a:t>เชื้อราที่เล็บมือจะหายเร็วกว่าเชื้อราที่เล็บเท้า</a:t>
            </a:r>
          </a:p>
        </p:txBody>
      </p:sp>
      <p:pic>
        <p:nvPicPr>
          <p:cNvPr id="29700" name="Picture 5" descr="mldon"/>
          <p:cNvPicPr>
            <a:picLocks noChangeAspect="1" noChangeArrowheads="1"/>
          </p:cNvPicPr>
          <p:nvPr/>
        </p:nvPicPr>
        <p:blipFill>
          <a:blip r:embed="rId2" cstate="print"/>
          <a:srcRect/>
          <a:stretch>
            <a:fillRect/>
          </a:stretch>
        </p:blipFill>
        <p:spPr bwMode="auto">
          <a:xfrm>
            <a:off x="7751763" y="3789364"/>
            <a:ext cx="2373312" cy="2136775"/>
          </a:xfrm>
          <a:prstGeom prst="rect">
            <a:avLst/>
          </a:prstGeom>
          <a:noFill/>
          <a:ln w="9525">
            <a:noFill/>
            <a:miter lim="800000"/>
            <a:headEnd/>
            <a:tailEnd/>
          </a:ln>
        </p:spPr>
      </p:pic>
    </p:spTree>
    <p:extLst>
      <p:ext uri="{BB962C8B-B14F-4D97-AF65-F5344CB8AC3E}">
        <p14:creationId xmlns:p14="http://schemas.microsoft.com/office/powerpoint/2010/main" val="336026257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gn="ctr" eaLnBrk="1" hangingPunct="1"/>
            <a:r>
              <a:rPr lang="th-TH" sz="5400" b="1">
                <a:latin typeface="Book Antiqua" pitchFamily="18" charset="0"/>
                <a:cs typeface="Angsana New" pitchFamily="18" charset="-34"/>
              </a:rPr>
              <a:t>เชื้อราที่เล็บ</a:t>
            </a:r>
            <a:endParaRPr lang="en-US" sz="5400" b="1">
              <a:latin typeface="Book Antiqua" pitchFamily="18" charset="0"/>
              <a:cs typeface="Angsana New" pitchFamily="18" charset="-34"/>
            </a:endParaRPr>
          </a:p>
        </p:txBody>
      </p:sp>
      <p:pic>
        <p:nvPicPr>
          <p:cNvPr id="30723" name="Picture 5" descr="CDF2814&amp;SessionID=31C3D7YQQVGOUHIX"/>
          <p:cNvPicPr>
            <a:picLocks noChangeAspect="1" noChangeArrowheads="1"/>
          </p:cNvPicPr>
          <p:nvPr/>
        </p:nvPicPr>
        <p:blipFill>
          <a:blip r:embed="rId2" cstate="print"/>
          <a:srcRect/>
          <a:stretch>
            <a:fillRect/>
          </a:stretch>
        </p:blipFill>
        <p:spPr bwMode="auto">
          <a:xfrm>
            <a:off x="1942089" y="2782922"/>
            <a:ext cx="4764734" cy="2890605"/>
          </a:xfrm>
          <a:prstGeom prst="rect">
            <a:avLst/>
          </a:prstGeom>
          <a:noFill/>
          <a:ln w="9525">
            <a:noFill/>
            <a:miter lim="800000"/>
            <a:headEnd/>
            <a:tailEnd/>
          </a:ln>
        </p:spPr>
      </p:pic>
      <p:sp>
        <p:nvSpPr>
          <p:cNvPr id="30724" name="Text Box 8"/>
          <p:cNvSpPr txBox="1">
            <a:spLocks noChangeArrowheads="1"/>
          </p:cNvSpPr>
          <p:nvPr/>
        </p:nvSpPr>
        <p:spPr bwMode="auto">
          <a:xfrm>
            <a:off x="6808437" y="3705004"/>
            <a:ext cx="3456395" cy="523220"/>
          </a:xfrm>
          <a:prstGeom prst="rect">
            <a:avLst/>
          </a:prstGeom>
          <a:noFill/>
          <a:ln w="9525">
            <a:noFill/>
            <a:miter lim="800000"/>
            <a:headEnd/>
            <a:tailEnd/>
          </a:ln>
        </p:spPr>
        <p:txBody>
          <a:bodyPr wrap="none">
            <a:spAutoFit/>
          </a:bodyPr>
          <a:lstStyle/>
          <a:p>
            <a:r>
              <a:rPr lang="th-TH" sz="2800" dirty="0">
                <a:cs typeface="Angsana New" pitchFamily="18" charset="-34"/>
              </a:rPr>
              <a:t>รักษาได้ค่อนข้างหายช้าและเรื้อรัง</a:t>
            </a:r>
            <a:r>
              <a:rPr lang="th-TH" sz="2800" dirty="0"/>
              <a:t> </a:t>
            </a:r>
          </a:p>
        </p:txBody>
      </p:sp>
    </p:spTree>
    <p:extLst>
      <p:ext uri="{BB962C8B-B14F-4D97-AF65-F5344CB8AC3E}">
        <p14:creationId xmlns:p14="http://schemas.microsoft.com/office/powerpoint/2010/main" val="260245406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th-TH" smtClean="0">
                <a:cs typeface="Angsana New" pitchFamily="18" charset="-34"/>
              </a:rPr>
              <a:t>การป้องกัน</a:t>
            </a:r>
          </a:p>
        </p:txBody>
      </p:sp>
      <p:sp>
        <p:nvSpPr>
          <p:cNvPr id="31747" name="Rectangle 3"/>
          <p:cNvSpPr>
            <a:spLocks noGrp="1" noChangeArrowheads="1"/>
          </p:cNvSpPr>
          <p:nvPr>
            <p:ph type="body" idx="1"/>
          </p:nvPr>
        </p:nvSpPr>
        <p:spPr/>
        <p:txBody>
          <a:bodyPr/>
          <a:lstStyle/>
          <a:p>
            <a:pPr eaLnBrk="1" hangingPunct="1"/>
            <a:r>
              <a:rPr lang="th-TH" smtClean="0">
                <a:cs typeface="Angsana New" pitchFamily="18" charset="-34"/>
              </a:rPr>
              <a:t>พยายามอย่าให้มือเปียกน้ำ</a:t>
            </a:r>
          </a:p>
          <a:p>
            <a:pPr eaLnBrk="1" hangingPunct="1"/>
            <a:r>
              <a:rPr lang="th-TH" smtClean="0">
                <a:cs typeface="Angsana New" pitchFamily="18" charset="-34"/>
              </a:rPr>
              <a:t>รีบเช็ดมือและเท้าให้แห้งหลังทำความสะอาดทันที</a:t>
            </a:r>
          </a:p>
          <a:p>
            <a:pPr eaLnBrk="1" hangingPunct="1"/>
            <a:r>
              <a:rPr lang="th-TH" smtClean="0">
                <a:cs typeface="Angsana New" pitchFamily="18" charset="-34"/>
              </a:rPr>
              <a:t>ไว้เล็บสั้นและรักษาความสะอาดของมือและเท้า</a:t>
            </a:r>
          </a:p>
          <a:p>
            <a:pPr eaLnBrk="1" hangingPunct="1"/>
            <a:r>
              <a:rPr lang="th-TH" smtClean="0">
                <a:cs typeface="Angsana New" pitchFamily="18" charset="-34"/>
              </a:rPr>
              <a:t>อย่าใส่รองเท้าคับเกินไป</a:t>
            </a:r>
          </a:p>
          <a:p>
            <a:pPr eaLnBrk="1" hangingPunct="1"/>
            <a:r>
              <a:rPr lang="th-TH" smtClean="0">
                <a:cs typeface="Angsana New" pitchFamily="18" charset="-34"/>
              </a:rPr>
              <a:t>เปลี่ยนถุงเท้าเมื่อถุงเท้าชื้น</a:t>
            </a:r>
          </a:p>
          <a:p>
            <a:pPr eaLnBrk="1" hangingPunct="1"/>
            <a:r>
              <a:rPr lang="th-TH" smtClean="0">
                <a:cs typeface="Angsana New" pitchFamily="18" charset="-34"/>
              </a:rPr>
              <a:t>ใส่ถุงมือขณะทำงานเปียกน้ำ</a:t>
            </a:r>
          </a:p>
        </p:txBody>
      </p:sp>
    </p:spTree>
    <p:extLst>
      <p:ext uri="{BB962C8B-B14F-4D97-AF65-F5344CB8AC3E}">
        <p14:creationId xmlns:p14="http://schemas.microsoft.com/office/powerpoint/2010/main" val="383649513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p:txBody>
          <a:bodyPr/>
          <a:lstStyle/>
          <a:p>
            <a:pPr eaLnBrk="1" hangingPunct="1"/>
            <a:r>
              <a:rPr lang="th-TH" dirty="0" smtClean="0">
                <a:cs typeface="Angsana New" pitchFamily="18" charset="-34"/>
              </a:rPr>
              <a:t>จมูกเล็บอักเสบ</a:t>
            </a:r>
          </a:p>
        </p:txBody>
      </p:sp>
      <p:sp>
        <p:nvSpPr>
          <p:cNvPr id="32771" name="Rectangle 5"/>
          <p:cNvSpPr>
            <a:spLocks noGrp="1" noChangeArrowheads="1"/>
          </p:cNvSpPr>
          <p:nvPr>
            <p:ph type="body" idx="1"/>
          </p:nvPr>
        </p:nvSpPr>
        <p:spPr/>
        <p:txBody>
          <a:bodyPr/>
          <a:lstStyle/>
          <a:p>
            <a:pPr eaLnBrk="1" hangingPunct="1"/>
            <a:r>
              <a:rPr lang="th-TH" dirty="0" smtClean="0">
                <a:cs typeface="Angsana New" pitchFamily="18" charset="-34"/>
              </a:rPr>
              <a:t>(</a:t>
            </a:r>
            <a:r>
              <a:rPr lang="en-US" dirty="0" smtClean="0">
                <a:cs typeface="Angsana New" pitchFamily="18" charset="-34"/>
              </a:rPr>
              <a:t> Paronychia</a:t>
            </a:r>
            <a:r>
              <a:rPr lang="th-TH" dirty="0" smtClean="0">
                <a:cs typeface="Angsana New" pitchFamily="18" charset="-34"/>
              </a:rPr>
              <a:t> )</a:t>
            </a:r>
          </a:p>
        </p:txBody>
      </p:sp>
    </p:spTree>
    <p:extLst>
      <p:ext uri="{BB962C8B-B14F-4D97-AF65-F5344CB8AC3E}">
        <p14:creationId xmlns:p14="http://schemas.microsoft.com/office/powerpoint/2010/main" val="42757442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th-TH" dirty="0" smtClean="0"/>
              <a:t>โรคจากการทำงาน</a:t>
            </a:r>
            <a:endParaRPr lang="en-US" dirty="0" smtClean="0"/>
          </a:p>
        </p:txBody>
      </p:sp>
      <p:sp>
        <p:nvSpPr>
          <p:cNvPr id="10243" name="Content Placeholder 2"/>
          <p:cNvSpPr>
            <a:spLocks noGrp="1"/>
          </p:cNvSpPr>
          <p:nvPr>
            <p:ph idx="1"/>
          </p:nvPr>
        </p:nvSpPr>
        <p:spPr/>
        <p:txBody>
          <a:bodyPr/>
          <a:lstStyle/>
          <a:p>
            <a:pPr eaLnBrk="1" hangingPunct="1"/>
            <a:r>
              <a:rPr lang="th-TH" dirty="0" smtClean="0"/>
              <a:t>โรคปอดฝุ่นหิน</a:t>
            </a:r>
            <a:endParaRPr lang="en-US" dirty="0" smtClean="0"/>
          </a:p>
          <a:p>
            <a:pPr eaLnBrk="1" hangingPunct="1"/>
            <a:r>
              <a:rPr lang="th-TH" dirty="0" smtClean="0"/>
              <a:t>ประสาทหูเสื่อมจากเสียงดัง</a:t>
            </a:r>
            <a:endParaRPr lang="en-US" dirty="0" smtClean="0"/>
          </a:p>
          <a:p>
            <a:pPr eaLnBrk="1" hangingPunct="1"/>
            <a:r>
              <a:rPr lang="th-TH" dirty="0" smtClean="0"/>
              <a:t>ผื่นแพ้จากการสัมผัสสารเคมี</a:t>
            </a:r>
            <a:endParaRPr lang="en-US" dirty="0" smtClean="0"/>
          </a:p>
        </p:txBody>
      </p:sp>
    </p:spTree>
    <p:extLst>
      <p:ext uri="{BB962C8B-B14F-4D97-AF65-F5344CB8AC3E}">
        <p14:creationId xmlns:p14="http://schemas.microsoft.com/office/powerpoint/2010/main" val="406673419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ชื่อเรื่อง 1"/>
          <p:cNvSpPr>
            <a:spLocks noGrp="1"/>
          </p:cNvSpPr>
          <p:nvPr>
            <p:ph type="title"/>
          </p:nvPr>
        </p:nvSpPr>
        <p:spPr/>
        <p:txBody>
          <a:bodyPr/>
          <a:lstStyle/>
          <a:p>
            <a:r>
              <a:rPr lang="th-TH" smtClean="0"/>
              <a:t>จมูกเล็บอักเสบ</a:t>
            </a:r>
          </a:p>
        </p:txBody>
      </p:sp>
      <p:sp>
        <p:nvSpPr>
          <p:cNvPr id="33795" name="ตัวยึดเนื้อหา 2"/>
          <p:cNvSpPr>
            <a:spLocks noGrp="1"/>
          </p:cNvSpPr>
          <p:nvPr>
            <p:ph idx="1"/>
          </p:nvPr>
        </p:nvSpPr>
        <p:spPr/>
        <p:txBody>
          <a:bodyPr/>
          <a:lstStyle/>
          <a:p>
            <a:r>
              <a:rPr lang="th-TH" smtClean="0"/>
              <a:t>เนื้อเยื่อบริเวณรอบ ๆ เล็บอักเสบ</a:t>
            </a:r>
          </a:p>
          <a:p>
            <a:r>
              <a:rPr lang="th-TH" smtClean="0"/>
              <a:t>มักจะค่อย ๆ เป็น อาจเริ่มจาก </a:t>
            </a:r>
            <a:r>
              <a:rPr lang="en-US" smtClean="0"/>
              <a:t>1 </a:t>
            </a:r>
            <a:r>
              <a:rPr lang="th-TH" smtClean="0"/>
              <a:t>เล็บ แล้วเป็นหลายเล็บ</a:t>
            </a:r>
          </a:p>
        </p:txBody>
      </p:sp>
      <p:pic>
        <p:nvPicPr>
          <p:cNvPr id="33796" name="Picture 2" descr="Paronychia">
            <a:hlinkClick r:id="rId2"/>
          </p:cNvPr>
          <p:cNvPicPr>
            <a:picLocks noChangeAspect="1" noChangeArrowheads="1"/>
          </p:cNvPicPr>
          <p:nvPr/>
        </p:nvPicPr>
        <p:blipFill>
          <a:blip r:embed="rId3" cstate="print"/>
          <a:srcRect/>
          <a:stretch>
            <a:fillRect/>
          </a:stretch>
        </p:blipFill>
        <p:spPr bwMode="auto">
          <a:xfrm>
            <a:off x="6886826" y="3010238"/>
            <a:ext cx="3044967" cy="2283725"/>
          </a:xfrm>
          <a:prstGeom prst="rect">
            <a:avLst/>
          </a:prstGeom>
          <a:noFill/>
          <a:ln w="9525">
            <a:noFill/>
            <a:miter lim="800000"/>
            <a:headEnd/>
            <a:tailEnd/>
          </a:ln>
        </p:spPr>
      </p:pic>
    </p:spTree>
    <p:extLst>
      <p:ext uri="{BB962C8B-B14F-4D97-AF65-F5344CB8AC3E}">
        <p14:creationId xmlns:p14="http://schemas.microsoft.com/office/powerpoint/2010/main" val="177312816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ชื่อเรื่อง 1"/>
          <p:cNvSpPr>
            <a:spLocks noGrp="1"/>
          </p:cNvSpPr>
          <p:nvPr>
            <p:ph type="title"/>
          </p:nvPr>
        </p:nvSpPr>
        <p:spPr/>
        <p:txBody>
          <a:bodyPr/>
          <a:lstStyle/>
          <a:p>
            <a:r>
              <a:rPr lang="th-TH" smtClean="0"/>
              <a:t>อาการ</a:t>
            </a:r>
          </a:p>
        </p:txBody>
      </p:sp>
      <p:sp>
        <p:nvSpPr>
          <p:cNvPr id="34819" name="ตัวยึดเนื้อหา 2"/>
          <p:cNvSpPr>
            <a:spLocks noGrp="1"/>
          </p:cNvSpPr>
          <p:nvPr>
            <p:ph idx="1"/>
          </p:nvPr>
        </p:nvSpPr>
        <p:spPr/>
        <p:txBody>
          <a:bodyPr/>
          <a:lstStyle/>
          <a:p>
            <a:r>
              <a:rPr lang="th-TH" smtClean="0"/>
              <a:t>ผิวหนังรอบเล็บนิ่ม บวม แดง</a:t>
            </a:r>
          </a:p>
          <a:p>
            <a:r>
              <a:rPr lang="th-TH" smtClean="0"/>
              <a:t>รูปร่างเล็บผิดปกติ</a:t>
            </a:r>
          </a:p>
        </p:txBody>
      </p:sp>
      <p:pic>
        <p:nvPicPr>
          <p:cNvPr id="34820" name="Picture 2" descr="http://www.aafp.org/afp/2001/0315/afp20010315p1113-f4.jpg"/>
          <p:cNvPicPr>
            <a:picLocks noChangeAspect="1" noChangeArrowheads="1"/>
          </p:cNvPicPr>
          <p:nvPr/>
        </p:nvPicPr>
        <p:blipFill>
          <a:blip r:embed="rId2" cstate="print"/>
          <a:srcRect/>
          <a:stretch>
            <a:fillRect/>
          </a:stretch>
        </p:blipFill>
        <p:spPr bwMode="auto">
          <a:xfrm>
            <a:off x="5953125" y="2857500"/>
            <a:ext cx="3500438" cy="1905000"/>
          </a:xfrm>
          <a:prstGeom prst="rect">
            <a:avLst/>
          </a:prstGeom>
          <a:noFill/>
          <a:ln w="9525">
            <a:noFill/>
            <a:miter lim="800000"/>
            <a:headEnd/>
            <a:tailEnd/>
          </a:ln>
        </p:spPr>
      </p:pic>
      <p:sp>
        <p:nvSpPr>
          <p:cNvPr id="34821" name="สี่เหลี่ยมผืนผ้า 5"/>
          <p:cNvSpPr>
            <a:spLocks noChangeArrowheads="1"/>
          </p:cNvSpPr>
          <p:nvPr/>
        </p:nvSpPr>
        <p:spPr bwMode="auto">
          <a:xfrm>
            <a:off x="5810251" y="4857750"/>
            <a:ext cx="3012363" cy="369332"/>
          </a:xfrm>
          <a:prstGeom prst="rect">
            <a:avLst/>
          </a:prstGeom>
          <a:noFill/>
          <a:ln w="9525">
            <a:noFill/>
            <a:miter lim="800000"/>
            <a:headEnd/>
            <a:tailEnd/>
          </a:ln>
        </p:spPr>
        <p:txBody>
          <a:bodyPr wrap="none">
            <a:spAutoFit/>
          </a:bodyPr>
          <a:lstStyle/>
          <a:p>
            <a:r>
              <a:rPr lang="th-TH">
                <a:cs typeface="Angsana New" pitchFamily="18" charset="-34"/>
              </a:rPr>
              <a:t>ส่วนใหญ่มักจะเข้าใจว่าตนเองเป็นเชื้อราที่เล็บ </a:t>
            </a:r>
            <a:endParaRPr lang="th-TH"/>
          </a:p>
        </p:txBody>
      </p:sp>
    </p:spTree>
    <p:extLst>
      <p:ext uri="{BB962C8B-B14F-4D97-AF65-F5344CB8AC3E}">
        <p14:creationId xmlns:p14="http://schemas.microsoft.com/office/powerpoint/2010/main" val="10255511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th-TH" smtClean="0">
                <a:cs typeface="Angsana New" pitchFamily="18" charset="-34"/>
              </a:rPr>
              <a:t>จมูกเล็บอักเสบ</a:t>
            </a:r>
          </a:p>
        </p:txBody>
      </p:sp>
      <p:sp>
        <p:nvSpPr>
          <p:cNvPr id="35843" name="Rectangle 3"/>
          <p:cNvSpPr>
            <a:spLocks noGrp="1" noChangeArrowheads="1"/>
          </p:cNvSpPr>
          <p:nvPr>
            <p:ph type="body" idx="1"/>
          </p:nvPr>
        </p:nvSpPr>
        <p:spPr/>
        <p:txBody>
          <a:bodyPr/>
          <a:lstStyle/>
          <a:p>
            <a:pPr eaLnBrk="1" hangingPunct="1">
              <a:lnSpc>
                <a:spcPct val="90000"/>
              </a:lnSpc>
            </a:pPr>
            <a:r>
              <a:rPr lang="th-TH" dirty="0">
                <a:cs typeface="Angsana New" pitchFamily="18" charset="-34"/>
              </a:rPr>
              <a:t>มักพบได้บ่อยที่สุด </a:t>
            </a:r>
          </a:p>
          <a:p>
            <a:pPr lvl="1" eaLnBrk="1" hangingPunct="1">
              <a:lnSpc>
                <a:spcPct val="90000"/>
              </a:lnSpc>
            </a:pPr>
            <a:r>
              <a:rPr lang="th-TH" dirty="0">
                <a:cs typeface="Angsana New" pitchFamily="18" charset="-34"/>
              </a:rPr>
              <a:t>โดยพบใน</a:t>
            </a:r>
          </a:p>
          <a:p>
            <a:pPr lvl="2" eaLnBrk="1" hangingPunct="1">
              <a:lnSpc>
                <a:spcPct val="90000"/>
              </a:lnSpc>
            </a:pPr>
            <a:r>
              <a:rPr lang="th-TH" sz="1600" dirty="0">
                <a:cs typeface="Angsana New" pitchFamily="18" charset="-34"/>
              </a:rPr>
              <a:t>กลุ่มผู้หญิงแม่บ้านที่มือเปียกน้ำบ่อยๆ </a:t>
            </a:r>
          </a:p>
          <a:p>
            <a:pPr lvl="2" eaLnBrk="1" hangingPunct="1">
              <a:lnSpc>
                <a:spcPct val="90000"/>
              </a:lnSpc>
            </a:pPr>
            <a:r>
              <a:rPr lang="th-TH" sz="1600" dirty="0">
                <a:cs typeface="Angsana New" pitchFamily="18" charset="-34"/>
              </a:rPr>
              <a:t>กลุ่มที่ชอบทำเล็บตามร้านเสริมสวย มีการตัดเล็มจมูกเล็บทำให้เกิดช่องว่างในซอกเล็บ แล้วน้ำเข้าไปเซาะขังอยู่ ทำให้เกิดการอักเสบภายหลัง </a:t>
            </a:r>
          </a:p>
          <a:p>
            <a:pPr lvl="2" eaLnBrk="1" hangingPunct="1">
              <a:lnSpc>
                <a:spcPct val="90000"/>
              </a:lnSpc>
            </a:pPr>
            <a:r>
              <a:rPr lang="th-TH" sz="1600" dirty="0">
                <a:cs typeface="Angsana New" pitchFamily="18" charset="-34"/>
              </a:rPr>
              <a:t>พวกที่รักความสะอาดเป็นพิเศษ คือพวกที่ชอบล้างมือบ่อยๆ</a:t>
            </a:r>
            <a:r>
              <a:rPr lang="th-TH" sz="1600" dirty="0"/>
              <a:t> </a:t>
            </a:r>
            <a:endParaRPr lang="th-TH" sz="1600" dirty="0" smtClean="0"/>
          </a:p>
          <a:p>
            <a:pPr lvl="1">
              <a:lnSpc>
                <a:spcPct val="90000"/>
              </a:lnSpc>
            </a:pPr>
            <a:endParaRPr lang="th-TH" dirty="0">
              <a:cs typeface="Angsana New" pitchFamily="18" charset="-34"/>
            </a:endParaRPr>
          </a:p>
          <a:p>
            <a:pPr>
              <a:lnSpc>
                <a:spcPct val="90000"/>
              </a:lnSpc>
            </a:pPr>
            <a:r>
              <a:rPr lang="th-TH" dirty="0" smtClean="0">
                <a:cs typeface="Angsana New" pitchFamily="18" charset="-34"/>
              </a:rPr>
              <a:t>พบในผู้หญิงมากกว่าผู้ชาย</a:t>
            </a:r>
            <a:r>
              <a:rPr lang="th-TH" dirty="0">
                <a:cs typeface="Angsana New" pitchFamily="18" charset="-34"/>
              </a:rPr>
              <a:t/>
            </a:r>
            <a:br>
              <a:rPr lang="th-TH" dirty="0">
                <a:cs typeface="Angsana New" pitchFamily="18" charset="-34"/>
              </a:rPr>
            </a:br>
            <a:endParaRPr lang="th-TH" dirty="0">
              <a:cs typeface="Angsana New" pitchFamily="18" charset="-34"/>
            </a:endParaRPr>
          </a:p>
        </p:txBody>
      </p:sp>
    </p:spTree>
    <p:extLst>
      <p:ext uri="{BB962C8B-B14F-4D97-AF65-F5344CB8AC3E}">
        <p14:creationId xmlns:p14="http://schemas.microsoft.com/office/powerpoint/2010/main" val="189318279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ชื่อเรื่อง 1"/>
          <p:cNvSpPr>
            <a:spLocks noGrp="1"/>
          </p:cNvSpPr>
          <p:nvPr>
            <p:ph type="title"/>
          </p:nvPr>
        </p:nvSpPr>
        <p:spPr/>
        <p:txBody>
          <a:bodyPr/>
          <a:lstStyle/>
          <a:p>
            <a:r>
              <a:rPr lang="th-TH" smtClean="0"/>
              <a:t>จมูกเล็บอักเสบ</a:t>
            </a:r>
          </a:p>
        </p:txBody>
      </p:sp>
      <p:sp>
        <p:nvSpPr>
          <p:cNvPr id="36867" name="ตัวยึดเนื้อหา 2"/>
          <p:cNvSpPr>
            <a:spLocks noGrp="1"/>
          </p:cNvSpPr>
          <p:nvPr>
            <p:ph idx="1"/>
          </p:nvPr>
        </p:nvSpPr>
        <p:spPr/>
        <p:txBody>
          <a:bodyPr/>
          <a:lstStyle/>
          <a:p>
            <a:r>
              <a:rPr lang="th-TH" smtClean="0"/>
              <a:t>แบบเฉียบพลัน</a:t>
            </a:r>
          </a:p>
          <a:p>
            <a:pPr lvl="2"/>
            <a:r>
              <a:rPr lang="th-TH" smtClean="0"/>
              <a:t>เกิดจากการได้รับบาดเจ็บบริเวณปลายนิ้ว</a:t>
            </a:r>
          </a:p>
          <a:p>
            <a:r>
              <a:rPr lang="th-TH" smtClean="0"/>
              <a:t>แบบเรื้อรัง</a:t>
            </a:r>
          </a:p>
          <a:p>
            <a:pPr lvl="2"/>
            <a:r>
              <a:rPr lang="th-TH" smtClean="0"/>
              <a:t>มีการอักเสบ ปวด บวม เป็น ๆ หาย ๆ มักเป็นหลังจากทำงานสัมผัสน้ำ</a:t>
            </a:r>
          </a:p>
          <a:p>
            <a:pPr lvl="2"/>
            <a:r>
              <a:rPr lang="th-TH" smtClean="0"/>
              <a:t>มีอาการตั้งแต่ </a:t>
            </a:r>
            <a:r>
              <a:rPr lang="en-US" smtClean="0"/>
              <a:t>6 </a:t>
            </a:r>
            <a:r>
              <a:rPr lang="th-TH" smtClean="0"/>
              <a:t>สัปดาห์</a:t>
            </a:r>
          </a:p>
        </p:txBody>
      </p:sp>
      <p:pic>
        <p:nvPicPr>
          <p:cNvPr id="36868" name="Picture 2" descr="http://www.aafp.org/afp/2001/0315/afp20010315p1113-f4.jpg"/>
          <p:cNvPicPr>
            <a:picLocks noChangeAspect="1" noChangeArrowheads="1"/>
          </p:cNvPicPr>
          <p:nvPr/>
        </p:nvPicPr>
        <p:blipFill>
          <a:blip r:embed="rId2" cstate="print"/>
          <a:srcRect/>
          <a:stretch>
            <a:fillRect/>
          </a:stretch>
        </p:blipFill>
        <p:spPr bwMode="auto">
          <a:xfrm>
            <a:off x="7457738" y="4161368"/>
            <a:ext cx="3151188" cy="1714500"/>
          </a:xfrm>
          <a:prstGeom prst="rect">
            <a:avLst/>
          </a:prstGeom>
          <a:noFill/>
          <a:ln w="9525">
            <a:noFill/>
            <a:miter lim="800000"/>
            <a:headEnd/>
            <a:tailEnd/>
          </a:ln>
        </p:spPr>
      </p:pic>
    </p:spTree>
    <p:extLst>
      <p:ext uri="{BB962C8B-B14F-4D97-AF65-F5344CB8AC3E}">
        <p14:creationId xmlns:p14="http://schemas.microsoft.com/office/powerpoint/2010/main" val="210579165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ชื่อเรื่อง 1"/>
          <p:cNvSpPr>
            <a:spLocks noGrp="1"/>
          </p:cNvSpPr>
          <p:nvPr>
            <p:ph type="title"/>
          </p:nvPr>
        </p:nvSpPr>
        <p:spPr/>
        <p:txBody>
          <a:bodyPr/>
          <a:lstStyle/>
          <a:p>
            <a:r>
              <a:rPr lang="th-TH" smtClean="0"/>
              <a:t>สาเหตุ</a:t>
            </a:r>
          </a:p>
        </p:txBody>
      </p:sp>
      <p:sp>
        <p:nvSpPr>
          <p:cNvPr id="37891" name="ตัวยึดเนื้อหา 2"/>
          <p:cNvSpPr>
            <a:spLocks noGrp="1"/>
          </p:cNvSpPr>
          <p:nvPr>
            <p:ph idx="1"/>
          </p:nvPr>
        </p:nvSpPr>
        <p:spPr/>
        <p:txBody>
          <a:bodyPr/>
          <a:lstStyle/>
          <a:p>
            <a:r>
              <a:rPr lang="th-TH" dirty="0" smtClean="0"/>
              <a:t>มือ เท้า เปียกน้ำ</a:t>
            </a:r>
          </a:p>
          <a:p>
            <a:r>
              <a:rPr lang="th-TH" dirty="0" smtClean="0"/>
              <a:t>สารก่อการระคายเคือง</a:t>
            </a:r>
          </a:p>
        </p:txBody>
      </p:sp>
      <p:pic>
        <p:nvPicPr>
          <p:cNvPr id="37892" name="Picture 4" descr="Paronychia"/>
          <p:cNvPicPr>
            <a:picLocks noChangeAspect="1" noChangeArrowheads="1"/>
          </p:cNvPicPr>
          <p:nvPr/>
        </p:nvPicPr>
        <p:blipFill>
          <a:blip r:embed="rId2" cstate="print"/>
          <a:srcRect/>
          <a:stretch>
            <a:fillRect/>
          </a:stretch>
        </p:blipFill>
        <p:spPr bwMode="auto">
          <a:xfrm>
            <a:off x="5393638" y="2783787"/>
            <a:ext cx="4224337" cy="3168650"/>
          </a:xfrm>
          <a:prstGeom prst="rect">
            <a:avLst/>
          </a:prstGeom>
          <a:noFill/>
          <a:ln w="9525">
            <a:noFill/>
            <a:miter lim="800000"/>
            <a:headEnd/>
            <a:tailEnd/>
          </a:ln>
        </p:spPr>
      </p:pic>
    </p:spTree>
    <p:extLst>
      <p:ext uri="{BB962C8B-B14F-4D97-AF65-F5344CB8AC3E}">
        <p14:creationId xmlns:p14="http://schemas.microsoft.com/office/powerpoint/2010/main" val="346705127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ชื่อเรื่อง 1"/>
          <p:cNvSpPr>
            <a:spLocks noGrp="1"/>
          </p:cNvSpPr>
          <p:nvPr>
            <p:ph type="title"/>
          </p:nvPr>
        </p:nvSpPr>
        <p:spPr/>
        <p:txBody>
          <a:bodyPr/>
          <a:lstStyle/>
          <a:p>
            <a:r>
              <a:rPr lang="th-TH" smtClean="0"/>
              <a:t>จมูกเล็บอักเสบ</a:t>
            </a:r>
          </a:p>
        </p:txBody>
      </p:sp>
      <p:sp>
        <p:nvSpPr>
          <p:cNvPr id="39939" name="ตัวยึดเนื้อหา 2"/>
          <p:cNvSpPr>
            <a:spLocks noGrp="1"/>
          </p:cNvSpPr>
          <p:nvPr>
            <p:ph idx="1"/>
          </p:nvPr>
        </p:nvSpPr>
        <p:spPr/>
        <p:txBody>
          <a:bodyPr/>
          <a:lstStyle/>
          <a:p>
            <a:r>
              <a:rPr lang="th-TH" smtClean="0"/>
              <a:t>การรักษา</a:t>
            </a:r>
          </a:p>
          <a:p>
            <a:pPr lvl="1"/>
            <a:r>
              <a:rPr lang="th-TH" smtClean="0"/>
              <a:t>ทายา</a:t>
            </a:r>
          </a:p>
          <a:p>
            <a:pPr lvl="1"/>
            <a:r>
              <a:rPr lang="th-TH" smtClean="0"/>
              <a:t>รับประทานยาแก้อักเสบ หากมีการอักเสบ</a:t>
            </a:r>
          </a:p>
          <a:p>
            <a:pPr lvl="1"/>
            <a:r>
              <a:rPr lang="th-TH" smtClean="0"/>
              <a:t>หากมีหนอง ควรเจาะออก</a:t>
            </a:r>
          </a:p>
        </p:txBody>
      </p:sp>
    </p:spTree>
    <p:extLst>
      <p:ext uri="{BB962C8B-B14F-4D97-AF65-F5344CB8AC3E}">
        <p14:creationId xmlns:p14="http://schemas.microsoft.com/office/powerpoint/2010/main" val="147826576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ชื่อเรื่อง 1"/>
          <p:cNvSpPr>
            <a:spLocks noGrp="1"/>
          </p:cNvSpPr>
          <p:nvPr>
            <p:ph type="title"/>
          </p:nvPr>
        </p:nvSpPr>
        <p:spPr/>
        <p:txBody>
          <a:bodyPr/>
          <a:lstStyle/>
          <a:p>
            <a:r>
              <a:rPr lang="th-TH" smtClean="0"/>
              <a:t>จมูกเล็บอักเสบ</a:t>
            </a:r>
          </a:p>
        </p:txBody>
      </p:sp>
      <p:sp>
        <p:nvSpPr>
          <p:cNvPr id="40963" name="ตัวยึดเนื้อหา 2"/>
          <p:cNvSpPr>
            <a:spLocks noGrp="1"/>
          </p:cNvSpPr>
          <p:nvPr>
            <p:ph idx="1"/>
          </p:nvPr>
        </p:nvSpPr>
        <p:spPr/>
        <p:txBody>
          <a:bodyPr/>
          <a:lstStyle/>
          <a:p>
            <a:r>
              <a:rPr lang="th-TH" smtClean="0"/>
              <a:t>การป้องกัน</a:t>
            </a:r>
          </a:p>
          <a:p>
            <a:pPr lvl="1"/>
            <a:r>
              <a:rPr lang="th-TH" smtClean="0"/>
              <a:t>อย่าให้มือและเท้าเปียกน้ำติดต่อกันเป็นเวลานาน</a:t>
            </a:r>
          </a:p>
          <a:p>
            <a:pPr lvl="1"/>
            <a:r>
              <a:rPr lang="th-TH" smtClean="0"/>
              <a:t>หลีกเลี่ยงการสัมผัสสารก่อการระคายเคือง เช่น ผงซักฟอก น้ำยาทำความสะอาด</a:t>
            </a:r>
          </a:p>
        </p:txBody>
      </p:sp>
    </p:spTree>
    <p:extLst>
      <p:ext uri="{BB962C8B-B14F-4D97-AF65-F5344CB8AC3E}">
        <p14:creationId xmlns:p14="http://schemas.microsoft.com/office/powerpoint/2010/main" val="169955053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ชื่อเรื่อง 4"/>
          <p:cNvSpPr>
            <a:spLocks noGrp="1"/>
          </p:cNvSpPr>
          <p:nvPr>
            <p:ph type="ctrTitle"/>
          </p:nvPr>
        </p:nvSpPr>
        <p:spPr>
          <a:xfrm>
            <a:off x="2238375" y="928689"/>
            <a:ext cx="7772400" cy="3286125"/>
          </a:xfrm>
        </p:spPr>
        <p:txBody>
          <a:bodyPr/>
          <a:lstStyle/>
          <a:p>
            <a:pPr>
              <a:lnSpc>
                <a:spcPct val="117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h-TH" b="1" dirty="0" smtClean="0">
                <a:latin typeface="Comic Sans MS" panose="030F0702030302020204" pitchFamily="66" charset="0"/>
              </a:rPr>
              <a:t>โรคกระดูกและกล้ามเนื้อ</a:t>
            </a:r>
            <a:br>
              <a:rPr lang="th-TH" b="1" dirty="0" smtClean="0">
                <a:latin typeface="Comic Sans MS" panose="030F0702030302020204" pitchFamily="66" charset="0"/>
              </a:rPr>
            </a:br>
            <a:r>
              <a:rPr lang="th-TH" b="1" dirty="0" smtClean="0">
                <a:latin typeface="Comic Sans MS" panose="030F0702030302020204" pitchFamily="66" charset="0"/>
              </a:rPr>
              <a:t>เกี่ยวเนื่องกับการทำงาน</a:t>
            </a:r>
            <a:r>
              <a:rPr lang="en-US" b="1" dirty="0" smtClean="0">
                <a:latin typeface="Comic Sans MS" panose="030F0702030302020204" pitchFamily="66" charset="0"/>
              </a:rPr>
              <a:t/>
            </a:r>
            <a:br>
              <a:rPr lang="en-US" b="1" dirty="0" smtClean="0">
                <a:latin typeface="Comic Sans MS" panose="030F0702030302020204" pitchFamily="66" charset="0"/>
              </a:rPr>
            </a:br>
            <a:r>
              <a:rPr lang="en-US" sz="3600" b="1" dirty="0">
                <a:latin typeface="Angsana New" panose="02020603050405020304" pitchFamily="18" charset="-34"/>
                <a:cs typeface="Angsana New" panose="02020603050405020304" pitchFamily="18" charset="-34"/>
              </a:rPr>
              <a:t>(Work-Related Musculoskeletal </a:t>
            </a:r>
            <a:r>
              <a:rPr lang="en-US" sz="3600" b="1" dirty="0" smtClean="0">
                <a:latin typeface="Angsana New" panose="02020603050405020304" pitchFamily="18" charset="-34"/>
                <a:cs typeface="Angsana New" panose="02020603050405020304" pitchFamily="18" charset="-34"/>
              </a:rPr>
              <a:t>Disorders) </a:t>
            </a:r>
            <a:endParaRPr lang="th-TH" sz="3600" dirty="0">
              <a:latin typeface="Angsana New" panose="02020603050405020304" pitchFamily="18" charset="-34"/>
            </a:endParaRPr>
          </a:p>
        </p:txBody>
      </p:sp>
    </p:spTree>
    <p:extLst>
      <p:ext uri="{BB962C8B-B14F-4D97-AF65-F5344CB8AC3E}">
        <p14:creationId xmlns:p14="http://schemas.microsoft.com/office/powerpoint/2010/main" val="31696681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th-TH" dirty="0" smtClean="0">
                <a:solidFill>
                  <a:schemeClr val="tx2">
                    <a:satMod val="130000"/>
                  </a:schemeClr>
                </a:solidFill>
              </a:rPr>
              <a:t>ส่วนของร่างกายที่ได้รับการบาดเจ็บมากสุด</a:t>
            </a:r>
            <a:endParaRPr lang="en-US" dirty="0">
              <a:solidFill>
                <a:schemeClr val="tx2">
                  <a:satMod val="130000"/>
                </a:schemeClr>
              </a:solidFill>
            </a:endParaRPr>
          </a:p>
        </p:txBody>
      </p:sp>
      <p:sp>
        <p:nvSpPr>
          <p:cNvPr id="43011" name="Content Placeholder 2"/>
          <p:cNvSpPr>
            <a:spLocks noGrp="1"/>
          </p:cNvSpPr>
          <p:nvPr>
            <p:ph idx="1"/>
          </p:nvPr>
        </p:nvSpPr>
        <p:spPr/>
        <p:txBody>
          <a:bodyPr/>
          <a:lstStyle/>
          <a:p>
            <a:pPr eaLnBrk="1" hangingPunct="1"/>
            <a:r>
              <a:rPr lang="th-TH" smtClean="0"/>
              <a:t>หลังส่วนล่าง</a:t>
            </a:r>
            <a:endParaRPr lang="en-US" smtClean="0"/>
          </a:p>
          <a:p>
            <a:pPr eaLnBrk="1" hangingPunct="1"/>
            <a:r>
              <a:rPr lang="th-TH" smtClean="0"/>
              <a:t>คอ</a:t>
            </a:r>
            <a:endParaRPr lang="en-US" smtClean="0"/>
          </a:p>
          <a:p>
            <a:pPr eaLnBrk="1" hangingPunct="1"/>
            <a:r>
              <a:rPr lang="th-TH" smtClean="0"/>
              <a:t>แขน</a:t>
            </a:r>
            <a:endParaRPr lang="en-US" smtClean="0"/>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5963" y="2866479"/>
            <a:ext cx="2262187"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26409647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
          <p:cNvSpPr txBox="1">
            <a:spLocks noChangeArrowheads="1"/>
          </p:cNvSpPr>
          <p:nvPr/>
        </p:nvSpPr>
        <p:spPr bwMode="auto">
          <a:xfrm>
            <a:off x="2809876" y="357189"/>
            <a:ext cx="7643813"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65125" indent="-276225" eaLnBrk="0" hangingPunct="0">
              <a:tabLst>
                <a:tab pos="365125" algn="l"/>
                <a:tab pos="812800" algn="l"/>
                <a:tab pos="1262063" algn="l"/>
                <a:tab pos="1711325" algn="l"/>
                <a:tab pos="2160588" algn="l"/>
                <a:tab pos="2609850" algn="l"/>
                <a:tab pos="3059113" algn="l"/>
                <a:tab pos="3508375" algn="l"/>
                <a:tab pos="3957638" algn="l"/>
                <a:tab pos="4406900" algn="l"/>
                <a:tab pos="4856163" algn="l"/>
                <a:tab pos="5305425" algn="l"/>
                <a:tab pos="5754688" algn="l"/>
                <a:tab pos="6203950" algn="l"/>
                <a:tab pos="6653213" algn="l"/>
                <a:tab pos="7102475" algn="l"/>
                <a:tab pos="7551738" algn="l"/>
                <a:tab pos="8001000" algn="l"/>
                <a:tab pos="8450263" algn="l"/>
                <a:tab pos="8899525" algn="l"/>
                <a:tab pos="9348788" algn="l"/>
              </a:tabLst>
              <a:defRPr sz="2800">
                <a:solidFill>
                  <a:schemeClr val="bg1"/>
                </a:solidFill>
                <a:latin typeface="Arial" panose="020B0604020202020204" pitchFamily="34" charset="0"/>
                <a:cs typeface="Angsana New" panose="02020603050405020304" pitchFamily="18" charset="-34"/>
              </a:defRPr>
            </a:lvl1pPr>
            <a:lvl2pPr eaLnBrk="0" hangingPunct="0">
              <a:tabLst>
                <a:tab pos="365125" algn="l"/>
                <a:tab pos="812800" algn="l"/>
                <a:tab pos="1262063" algn="l"/>
                <a:tab pos="1711325" algn="l"/>
                <a:tab pos="2160588" algn="l"/>
                <a:tab pos="2609850" algn="l"/>
                <a:tab pos="3059113" algn="l"/>
                <a:tab pos="3508375" algn="l"/>
                <a:tab pos="3957638" algn="l"/>
                <a:tab pos="4406900" algn="l"/>
                <a:tab pos="4856163" algn="l"/>
                <a:tab pos="5305425" algn="l"/>
                <a:tab pos="5754688" algn="l"/>
                <a:tab pos="6203950" algn="l"/>
                <a:tab pos="6653213" algn="l"/>
                <a:tab pos="7102475" algn="l"/>
                <a:tab pos="7551738" algn="l"/>
                <a:tab pos="8001000" algn="l"/>
                <a:tab pos="8450263" algn="l"/>
                <a:tab pos="8899525" algn="l"/>
                <a:tab pos="9348788" algn="l"/>
              </a:tabLst>
              <a:defRPr sz="2800">
                <a:solidFill>
                  <a:schemeClr val="bg1"/>
                </a:solidFill>
                <a:latin typeface="Arial" panose="020B0604020202020204" pitchFamily="34" charset="0"/>
                <a:cs typeface="Angsana New" panose="02020603050405020304" pitchFamily="18" charset="-34"/>
              </a:defRPr>
            </a:lvl2pPr>
            <a:lvl3pPr eaLnBrk="0" hangingPunct="0">
              <a:tabLst>
                <a:tab pos="365125" algn="l"/>
                <a:tab pos="812800" algn="l"/>
                <a:tab pos="1262063" algn="l"/>
                <a:tab pos="1711325" algn="l"/>
                <a:tab pos="2160588" algn="l"/>
                <a:tab pos="2609850" algn="l"/>
                <a:tab pos="3059113" algn="l"/>
                <a:tab pos="3508375" algn="l"/>
                <a:tab pos="3957638" algn="l"/>
                <a:tab pos="4406900" algn="l"/>
                <a:tab pos="4856163" algn="l"/>
                <a:tab pos="5305425" algn="l"/>
                <a:tab pos="5754688" algn="l"/>
                <a:tab pos="6203950" algn="l"/>
                <a:tab pos="6653213" algn="l"/>
                <a:tab pos="7102475" algn="l"/>
                <a:tab pos="7551738" algn="l"/>
                <a:tab pos="8001000" algn="l"/>
                <a:tab pos="8450263" algn="l"/>
                <a:tab pos="8899525" algn="l"/>
                <a:tab pos="9348788" algn="l"/>
              </a:tabLst>
              <a:defRPr sz="2800">
                <a:solidFill>
                  <a:schemeClr val="bg1"/>
                </a:solidFill>
                <a:latin typeface="Arial" panose="020B0604020202020204" pitchFamily="34" charset="0"/>
                <a:cs typeface="Angsana New" panose="02020603050405020304" pitchFamily="18" charset="-34"/>
              </a:defRPr>
            </a:lvl3pPr>
            <a:lvl4pPr eaLnBrk="0" hangingPunct="0">
              <a:tabLst>
                <a:tab pos="365125" algn="l"/>
                <a:tab pos="812800" algn="l"/>
                <a:tab pos="1262063" algn="l"/>
                <a:tab pos="1711325" algn="l"/>
                <a:tab pos="2160588" algn="l"/>
                <a:tab pos="2609850" algn="l"/>
                <a:tab pos="3059113" algn="l"/>
                <a:tab pos="3508375" algn="l"/>
                <a:tab pos="3957638" algn="l"/>
                <a:tab pos="4406900" algn="l"/>
                <a:tab pos="4856163" algn="l"/>
                <a:tab pos="5305425" algn="l"/>
                <a:tab pos="5754688" algn="l"/>
                <a:tab pos="6203950" algn="l"/>
                <a:tab pos="6653213" algn="l"/>
                <a:tab pos="7102475" algn="l"/>
                <a:tab pos="7551738" algn="l"/>
                <a:tab pos="8001000" algn="l"/>
                <a:tab pos="8450263" algn="l"/>
                <a:tab pos="8899525" algn="l"/>
                <a:tab pos="9348788" algn="l"/>
              </a:tabLst>
              <a:defRPr sz="2800">
                <a:solidFill>
                  <a:schemeClr val="bg1"/>
                </a:solidFill>
                <a:latin typeface="Arial" panose="020B0604020202020204" pitchFamily="34" charset="0"/>
                <a:cs typeface="Angsana New" panose="02020603050405020304" pitchFamily="18" charset="-34"/>
              </a:defRPr>
            </a:lvl4pPr>
            <a:lvl5pPr eaLnBrk="0" hangingPunct="0">
              <a:tabLst>
                <a:tab pos="365125" algn="l"/>
                <a:tab pos="812800" algn="l"/>
                <a:tab pos="1262063" algn="l"/>
                <a:tab pos="1711325" algn="l"/>
                <a:tab pos="2160588" algn="l"/>
                <a:tab pos="2609850" algn="l"/>
                <a:tab pos="3059113" algn="l"/>
                <a:tab pos="3508375" algn="l"/>
                <a:tab pos="3957638" algn="l"/>
                <a:tab pos="4406900" algn="l"/>
                <a:tab pos="4856163" algn="l"/>
                <a:tab pos="5305425" algn="l"/>
                <a:tab pos="5754688" algn="l"/>
                <a:tab pos="6203950" algn="l"/>
                <a:tab pos="6653213" algn="l"/>
                <a:tab pos="7102475" algn="l"/>
                <a:tab pos="7551738" algn="l"/>
                <a:tab pos="8001000" algn="l"/>
                <a:tab pos="8450263" algn="l"/>
                <a:tab pos="8899525" algn="l"/>
                <a:tab pos="9348788" algn="l"/>
              </a:tabLst>
              <a:defRPr sz="2800">
                <a:solidFill>
                  <a:schemeClr val="bg1"/>
                </a:solidFill>
                <a:latin typeface="Arial" panose="020B0604020202020204" pitchFamily="34" charset="0"/>
                <a:cs typeface="Angsana New" panose="02020603050405020304" pitchFamily="18" charset="-34"/>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65125" algn="l"/>
                <a:tab pos="812800" algn="l"/>
                <a:tab pos="1262063" algn="l"/>
                <a:tab pos="1711325" algn="l"/>
                <a:tab pos="2160588" algn="l"/>
                <a:tab pos="2609850" algn="l"/>
                <a:tab pos="3059113" algn="l"/>
                <a:tab pos="3508375" algn="l"/>
                <a:tab pos="3957638" algn="l"/>
                <a:tab pos="4406900" algn="l"/>
                <a:tab pos="4856163" algn="l"/>
                <a:tab pos="5305425" algn="l"/>
                <a:tab pos="5754688" algn="l"/>
                <a:tab pos="6203950" algn="l"/>
                <a:tab pos="6653213" algn="l"/>
                <a:tab pos="7102475" algn="l"/>
                <a:tab pos="7551738" algn="l"/>
                <a:tab pos="8001000" algn="l"/>
                <a:tab pos="8450263" algn="l"/>
                <a:tab pos="8899525" algn="l"/>
                <a:tab pos="9348788" algn="l"/>
              </a:tabLst>
              <a:defRPr sz="2800">
                <a:solidFill>
                  <a:schemeClr val="bg1"/>
                </a:solidFill>
                <a:latin typeface="Arial" panose="020B0604020202020204" pitchFamily="34" charset="0"/>
                <a:cs typeface="Angsana New" panose="02020603050405020304" pitchFamily="18" charset="-34"/>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65125" algn="l"/>
                <a:tab pos="812800" algn="l"/>
                <a:tab pos="1262063" algn="l"/>
                <a:tab pos="1711325" algn="l"/>
                <a:tab pos="2160588" algn="l"/>
                <a:tab pos="2609850" algn="l"/>
                <a:tab pos="3059113" algn="l"/>
                <a:tab pos="3508375" algn="l"/>
                <a:tab pos="3957638" algn="l"/>
                <a:tab pos="4406900" algn="l"/>
                <a:tab pos="4856163" algn="l"/>
                <a:tab pos="5305425" algn="l"/>
                <a:tab pos="5754688" algn="l"/>
                <a:tab pos="6203950" algn="l"/>
                <a:tab pos="6653213" algn="l"/>
                <a:tab pos="7102475" algn="l"/>
                <a:tab pos="7551738" algn="l"/>
                <a:tab pos="8001000" algn="l"/>
                <a:tab pos="8450263" algn="l"/>
                <a:tab pos="8899525" algn="l"/>
                <a:tab pos="9348788" algn="l"/>
              </a:tabLst>
              <a:defRPr sz="2800">
                <a:solidFill>
                  <a:schemeClr val="bg1"/>
                </a:solidFill>
                <a:latin typeface="Arial" panose="020B0604020202020204" pitchFamily="34" charset="0"/>
                <a:cs typeface="Angsana New" panose="02020603050405020304" pitchFamily="18" charset="-34"/>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65125" algn="l"/>
                <a:tab pos="812800" algn="l"/>
                <a:tab pos="1262063" algn="l"/>
                <a:tab pos="1711325" algn="l"/>
                <a:tab pos="2160588" algn="l"/>
                <a:tab pos="2609850" algn="l"/>
                <a:tab pos="3059113" algn="l"/>
                <a:tab pos="3508375" algn="l"/>
                <a:tab pos="3957638" algn="l"/>
                <a:tab pos="4406900" algn="l"/>
                <a:tab pos="4856163" algn="l"/>
                <a:tab pos="5305425" algn="l"/>
                <a:tab pos="5754688" algn="l"/>
                <a:tab pos="6203950" algn="l"/>
                <a:tab pos="6653213" algn="l"/>
                <a:tab pos="7102475" algn="l"/>
                <a:tab pos="7551738" algn="l"/>
                <a:tab pos="8001000" algn="l"/>
                <a:tab pos="8450263" algn="l"/>
                <a:tab pos="8899525" algn="l"/>
                <a:tab pos="9348788" algn="l"/>
              </a:tabLst>
              <a:defRPr sz="2800">
                <a:solidFill>
                  <a:schemeClr val="bg1"/>
                </a:solidFill>
                <a:latin typeface="Arial" panose="020B0604020202020204" pitchFamily="34" charset="0"/>
                <a:cs typeface="Angsana New" panose="02020603050405020304" pitchFamily="18" charset="-34"/>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65125" algn="l"/>
                <a:tab pos="812800" algn="l"/>
                <a:tab pos="1262063" algn="l"/>
                <a:tab pos="1711325" algn="l"/>
                <a:tab pos="2160588" algn="l"/>
                <a:tab pos="2609850" algn="l"/>
                <a:tab pos="3059113" algn="l"/>
                <a:tab pos="3508375" algn="l"/>
                <a:tab pos="3957638" algn="l"/>
                <a:tab pos="4406900" algn="l"/>
                <a:tab pos="4856163" algn="l"/>
                <a:tab pos="5305425" algn="l"/>
                <a:tab pos="5754688" algn="l"/>
                <a:tab pos="6203950" algn="l"/>
                <a:tab pos="6653213" algn="l"/>
                <a:tab pos="7102475" algn="l"/>
                <a:tab pos="7551738" algn="l"/>
                <a:tab pos="8001000" algn="l"/>
                <a:tab pos="8450263" algn="l"/>
                <a:tab pos="8899525" algn="l"/>
                <a:tab pos="9348788" algn="l"/>
              </a:tabLst>
              <a:defRPr sz="2800">
                <a:solidFill>
                  <a:schemeClr val="bg1"/>
                </a:solidFill>
                <a:latin typeface="Arial" panose="020B0604020202020204" pitchFamily="34" charset="0"/>
                <a:cs typeface="Angsana New" panose="02020603050405020304" pitchFamily="18" charset="-34"/>
              </a:defRPr>
            </a:lvl9pPr>
          </a:lstStyle>
          <a:p>
            <a:pPr eaLnBrk="1" hangingPunct="1">
              <a:spcBef>
                <a:spcPts val="600"/>
              </a:spcBef>
              <a:buSzPct val="80000"/>
            </a:pPr>
            <a:endParaRPr lang="th-TH" sz="3200" b="1" dirty="0">
              <a:solidFill>
                <a:srgbClr val="050505"/>
              </a:solidFill>
              <a:latin typeface="Cordia New" panose="020B0304020202020204" pitchFamily="34" charset="-34"/>
            </a:endParaRPr>
          </a:p>
        </p:txBody>
      </p:sp>
      <p:sp>
        <p:nvSpPr>
          <p:cNvPr id="44035" name="Text Box 2"/>
          <p:cNvSpPr txBox="1">
            <a:spLocks noChangeArrowheads="1"/>
          </p:cNvSpPr>
          <p:nvPr/>
        </p:nvSpPr>
        <p:spPr bwMode="auto">
          <a:xfrm>
            <a:off x="4648200" y="6356351"/>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th-TH"/>
          </a:p>
        </p:txBody>
      </p:sp>
      <p:pic>
        <p:nvPicPr>
          <p:cNvPr id="440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3014" y="2639381"/>
            <a:ext cx="3929062"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4037" name="Picture 6" descr="http://www.ftiinc.org/wp-content/uploads/2015/06/awkward-pos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822" y="3672871"/>
            <a:ext cx="3360738"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8" descr="ผลการค้นหารูปภาพสำหรับ awkward pos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4985" y="3429162"/>
            <a:ext cx="1471613"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ชื่อเรื่อง 1"/>
          <p:cNvSpPr>
            <a:spLocks noGrp="1"/>
          </p:cNvSpPr>
          <p:nvPr>
            <p:ph type="title"/>
          </p:nvPr>
        </p:nvSpPr>
        <p:spPr/>
        <p:txBody>
          <a:bodyPr>
            <a:normAutofit/>
          </a:bodyPr>
          <a:lstStyle/>
          <a:p>
            <a:r>
              <a:rPr lang="th-TH" dirty="0"/>
              <a:t>การใช้กล้ามเนื้อในท่าทางที่ไม่</a:t>
            </a:r>
            <a:r>
              <a:rPr lang="th-TH" dirty="0" smtClean="0"/>
              <a:t>เหมาะสม</a:t>
            </a:r>
            <a:endParaRPr lang="th-TH" dirty="0"/>
          </a:p>
        </p:txBody>
      </p:sp>
    </p:spTree>
    <p:extLst>
      <p:ext uri="{BB962C8B-B14F-4D97-AF65-F5344CB8AC3E}">
        <p14:creationId xmlns:p14="http://schemas.microsoft.com/office/powerpoint/2010/main" val="396573764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ชีวภาพ">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2.xml><?xml version="1.0" encoding="utf-8"?>
<a:theme xmlns:a="http://schemas.openxmlformats.org/drawingml/2006/main" name="ธีมของ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312</TotalTime>
  <Words>3731</Words>
  <Application>Microsoft Office PowerPoint</Application>
  <PresentationFormat>กำหนดเอง</PresentationFormat>
  <Paragraphs>614</Paragraphs>
  <Slides>155</Slides>
  <Notes>25</Notes>
  <HiddenSlides>1</HiddenSlides>
  <MMClips>0</MMClips>
  <ScaleCrop>false</ScaleCrop>
  <HeadingPairs>
    <vt:vector size="6" baseType="variant">
      <vt:variant>
        <vt:lpstr>ชุดรูปแบบ</vt:lpstr>
      </vt:variant>
      <vt:variant>
        <vt:i4>1</vt:i4>
      </vt:variant>
      <vt:variant>
        <vt:lpstr>เซิร์ฟเวอร์ OLE ฝังตัว</vt:lpstr>
      </vt:variant>
      <vt:variant>
        <vt:i4>1</vt:i4>
      </vt:variant>
      <vt:variant>
        <vt:lpstr>ชื่อเรื่องภาพนิ่ง</vt:lpstr>
      </vt:variant>
      <vt:variant>
        <vt:i4>155</vt:i4>
      </vt:variant>
    </vt:vector>
  </HeadingPairs>
  <TitlesOfParts>
    <vt:vector size="157" baseType="lpstr">
      <vt:lpstr>ชีวภาพ</vt:lpstr>
      <vt:lpstr>Graphique CorelDRAW!</vt:lpstr>
      <vt:lpstr>ความสำคัญของงานอาชีวอนามัยและความปลอดภัย</vt:lpstr>
      <vt:lpstr>อาชีวอนามัย ( Occupational Health )</vt:lpstr>
      <vt:lpstr>เป้าหมายของงานอาชีวอนามัย</vt:lpstr>
      <vt:lpstr>ข้อมูลประชากร พ.ศ. 2560</vt:lpstr>
      <vt:lpstr>ข้อมูลโรคจากการทำงาน กระทรวงสาธารณสุข พ.ศ. 2560</vt:lpstr>
      <vt:lpstr>ข้อมูลโรคจากการทำงาน กองทุนเงินทดแทน พ.ศ. 2560</vt:lpstr>
      <vt:lpstr>โรคที่เกิดกับคนงาน</vt:lpstr>
      <vt:lpstr>โรคจากการทำงาน (Occupational Disease)</vt:lpstr>
      <vt:lpstr>โรคจากการทำงาน</vt:lpstr>
      <vt:lpstr>โรคเกี่ยวเนื่องจากการทำงาน</vt:lpstr>
      <vt:lpstr>ทำไมจึงต้องวินิจฉัย โรคจากการทำงาน</vt:lpstr>
      <vt:lpstr>ประโยชน์จากการวินิจฉัยโรคจากการทำงาน</vt:lpstr>
      <vt:lpstr>งานนำเสนอ PowerPoint</vt:lpstr>
      <vt:lpstr>ประโยชน์จากการวินิจฉัยโรคจากการทำงาน</vt:lpstr>
      <vt:lpstr>การวินิจฉัยอาศัยข้อมูลจาก</vt:lpstr>
      <vt:lpstr>การวินิจฉัยโรคจากการทำงาน มีขั้นตอนดังนี้</vt:lpstr>
      <vt:lpstr>1. การวินิจฉัยโรค</vt:lpstr>
      <vt:lpstr>2. การบรรยายลักษณะการทำงานโดยละเอียด </vt:lpstr>
      <vt:lpstr>3.การทบทวนพิษวิทยาของสิ่งคุกคามต่อสุขภาพที่พบในที่ทำงาน</vt:lpstr>
      <vt:lpstr>4. การพิจารณาความสัมพันธ์ระหว่างขนาดของสิ่งคุกคามต่อสุขภาพกับอาการที่เกิดขึ้น </vt:lpstr>
      <vt:lpstr>5. การพิจารณาถึงสาเหตุอื่นที่ทำให้เกิดโรคนอกเหนือจากการทำงาน </vt:lpstr>
      <vt:lpstr>6. การรวบรวมข้อมูลเพื่อสรุปผลการวินิจฉัย</vt:lpstr>
      <vt:lpstr>โรคผิวหนังจากการทำงาน</vt:lpstr>
      <vt:lpstr>โรคผิวหนังจากการทำงาน</vt:lpstr>
      <vt:lpstr>การวินิจฉัยโรคผิวหนังจากการทำงาน อาศัย</vt:lpstr>
      <vt:lpstr>คำถาม</vt:lpstr>
      <vt:lpstr>โรคผิวหนังจากการทำงาน </vt:lpstr>
      <vt:lpstr>ผื่นแพ้สัมผัส </vt:lpstr>
      <vt:lpstr>ผื่นแพ้สัมผัส</vt:lpstr>
      <vt:lpstr>งานนำเสนอ PowerPoint</vt:lpstr>
      <vt:lpstr>การสัมผัสสารเคมี</vt:lpstr>
      <vt:lpstr>ผื่นแพ้สัมผัส แบ่งเป็น</vt:lpstr>
      <vt:lpstr>ตัวอย่างสารเคมีในโรงงานที่ทำให้เกิดการระคายเคืองผิวหนัง</vt:lpstr>
      <vt:lpstr>ผื่นแพ้สัมผัสจากสารระคายเคืองแบบเฉียบพลัน</vt:lpstr>
      <vt:lpstr>งานนำเสนอ PowerPoint</vt:lpstr>
      <vt:lpstr>ผื่นแพ้สัมผัสจากสารระคายเคืองแบบเรื้อรัง</vt:lpstr>
      <vt:lpstr>อาชีพเสี่ยง</vt:lpstr>
      <vt:lpstr>งานนำเสนอ PowerPoint</vt:lpstr>
      <vt:lpstr>น้ำยาล้างมือในโรงพยาบาล</vt:lpstr>
      <vt:lpstr>Hibitane </vt:lpstr>
      <vt:lpstr>Hibitane</vt:lpstr>
      <vt:lpstr>Late fissuring in irritant contact dermatitis</vt:lpstr>
      <vt:lpstr>Chronic ICD</vt:lpstr>
      <vt:lpstr>การรักษา </vt:lpstr>
      <vt:lpstr>สารเคมีที่ใช้ในหน่วยงานจ่ายกลาง</vt:lpstr>
      <vt:lpstr>ส่วนประกอบทางเคมีของ ProEZ AW Quad</vt:lpstr>
      <vt:lpstr>ส่วนประกอบทางเคมีของ ProEZ AW Quad</vt:lpstr>
      <vt:lpstr>ปลอกแขนกันสารเคมี</vt:lpstr>
      <vt:lpstr>ผื่นแพ้สัมผัสจากสารก่อภูมิแพ้ </vt:lpstr>
      <vt:lpstr>งานนำเสนอ PowerPoint</vt:lpstr>
      <vt:lpstr>การวินิจฉัย </vt:lpstr>
      <vt:lpstr>Patch test</vt:lpstr>
      <vt:lpstr>ลมพิษจากสารสัมผัสจากการทำงาน</vt:lpstr>
      <vt:lpstr>ลมพิษจากสารสัมผัสจากการทำงาน</vt:lpstr>
      <vt:lpstr>ลมพิษจากสารสัมผัสจากการทำงาน</vt:lpstr>
      <vt:lpstr>ลมพิษจากสารสัมผัสจากการทำงาน</vt:lpstr>
      <vt:lpstr>ถุงมือพลาสติก VS ถุงมือไนไตร</vt:lpstr>
      <vt:lpstr>มะเร็งผิวหนังจากการทำงาน</vt:lpstr>
      <vt:lpstr>มะเร็งผิวหนังจากการทำงาน</vt:lpstr>
      <vt:lpstr>งานนำเสนอ PowerPoint</vt:lpstr>
      <vt:lpstr>สิวจากการทำงาน</vt:lpstr>
      <vt:lpstr>สิวจากการทำงาน</vt:lpstr>
      <vt:lpstr>ผิวหนังติดเชื้อจากการทำงาน </vt:lpstr>
      <vt:lpstr>ผิวหนังติดเชื้อจากการทำงาน </vt:lpstr>
      <vt:lpstr>หิด</vt:lpstr>
      <vt:lpstr>ไฟลามทุ่ง</vt:lpstr>
      <vt:lpstr>งานนำเสนอ PowerPoint</vt:lpstr>
      <vt:lpstr>ปัญหาความผิดปกติของเล็บ</vt:lpstr>
      <vt:lpstr>เล็บกร่อน</vt:lpstr>
      <vt:lpstr>เล็บกร่อน</vt:lpstr>
      <vt:lpstr>เล็บกร่อน</vt:lpstr>
      <vt:lpstr>เล็บกร่อน (Onycholysis)</vt:lpstr>
      <vt:lpstr>เล็บกร่อน</vt:lpstr>
      <vt:lpstr>สาเหตุของการเกิดเล็บกร่อน</vt:lpstr>
      <vt:lpstr>การรักษาเล็บกร่อน</vt:lpstr>
      <vt:lpstr>การป้องกัน</vt:lpstr>
      <vt:lpstr>เล็บเป็นเชื้อรา </vt:lpstr>
      <vt:lpstr>เล็บเป็นเชื้อรา</vt:lpstr>
      <vt:lpstr>เล็บเป็นเชื้อรา</vt:lpstr>
      <vt:lpstr>ลักษณะของเล็บที่เป็นเชื้อรา จากเคยเรียบนวลจะเปลี่ยนไปกลายเป็นเล็บหนาขึ้น </vt:lpstr>
      <vt:lpstr>ผิวเล็บมีรอยขรุขระ ใต้ฐานเล็บหนาขึ้น </vt:lpstr>
      <vt:lpstr>ถ้าเป็นมากๆ เล็บมักจะเปลี่ยนรูปร่างบิดเบี้ยว ไม่ได้รูปทรงเดิม เล็บโค้งงอ มีรอยหยักเป็นลูกคลื่น </vt:lpstr>
      <vt:lpstr>ส่วนสีชมพูของเล็บปกติเมื่อติดเชื้อจะเปลี่ยนสีไป มีสีคล้ำ น้ำตาล หรือเขียวคล้ำ </vt:lpstr>
      <vt:lpstr>เล็บเป็นเชื้อรา</vt:lpstr>
      <vt:lpstr>การวินิจฉัยโรคเชื้อราที่เล็บ </vt:lpstr>
      <vt:lpstr>การรักษา</vt:lpstr>
      <vt:lpstr>เชื้อราที่เล็บ</vt:lpstr>
      <vt:lpstr>การป้องกัน</vt:lpstr>
      <vt:lpstr>จมูกเล็บอักเสบ</vt:lpstr>
      <vt:lpstr>จมูกเล็บอักเสบ</vt:lpstr>
      <vt:lpstr>อาการ</vt:lpstr>
      <vt:lpstr>จมูกเล็บอักเสบ</vt:lpstr>
      <vt:lpstr>จมูกเล็บอักเสบ</vt:lpstr>
      <vt:lpstr>สาเหตุ</vt:lpstr>
      <vt:lpstr>จมูกเล็บอักเสบ</vt:lpstr>
      <vt:lpstr>จมูกเล็บอักเสบ</vt:lpstr>
      <vt:lpstr>โรคกระดูกและกล้ามเนื้อ เกี่ยวเนื่องกับการทำงาน (Work-Related Musculoskeletal Disorders) </vt:lpstr>
      <vt:lpstr>ส่วนของร่างกายที่ได้รับการบาดเจ็บมากสุด</vt:lpstr>
      <vt:lpstr>การใช้กล้ามเนื้อในท่าทางที่ไม่เหมาะสม</vt:lpstr>
      <vt:lpstr>โรคปวดหลังส่วนล่าง (Low Back Pain)</vt:lpstr>
      <vt:lpstr>โรคปวดหลังส่วนล่าง</vt:lpstr>
      <vt:lpstr>สาเหตุการปวดหลังจากการทำงาน</vt:lpstr>
      <vt:lpstr>สาเหตุของการปวดหลัง</vt:lpstr>
      <vt:lpstr>โรคกระดูกและกล้ามเนื้อจากการยกของ</vt:lpstr>
      <vt:lpstr>งานนำเสนอ PowerPoint</vt:lpstr>
      <vt:lpstr>การก้มหยิบของ</vt:lpstr>
      <vt:lpstr>การลาก และ การผลัก</vt:lpstr>
      <vt:lpstr>ปวดหลังจากการทำงานกับคอมพิวเตอร์</vt:lpstr>
      <vt:lpstr>งานนำเสนอ PowerPoint</vt:lpstr>
      <vt:lpstr>Back support/Back belt</vt:lpstr>
      <vt:lpstr>Back support/Back belt</vt:lpstr>
      <vt:lpstr>การรักษา </vt:lpstr>
      <vt:lpstr>การบาดเจ็บบริเวณข้อมือ</vt:lpstr>
      <vt:lpstr>การบาดเจ็บบริเวณข้อมือ</vt:lpstr>
      <vt:lpstr>โรคอุโมงค์ข้อมือ </vt:lpstr>
      <vt:lpstr>ปัจจัยเสี่ยงโรคอุโมงค์ข้อมือ</vt:lpstr>
      <vt:lpstr>อาชีพเสี่ยง ได้แก่ </vt:lpstr>
      <vt:lpstr>การป้องกันโรคอุโมงค์ข้อมือ</vt:lpstr>
      <vt:lpstr>งานนำเสนอ PowerPoint</vt:lpstr>
      <vt:lpstr>Splints</vt:lpstr>
      <vt:lpstr>Ergonomic knives</vt:lpstr>
      <vt:lpstr>โรคปลอกหุ้มเอ็นข้อมืออักเสบ </vt:lpstr>
      <vt:lpstr>การป้องกันโรคปลอกหุ้มเอ็นข้อมืออักเสบ</vt:lpstr>
      <vt:lpstr>Splints </vt:lpstr>
      <vt:lpstr>การบาดเจ็บบริเวณข้อศอก</vt:lpstr>
      <vt:lpstr>การบาดเจ็บบริเวณข้อศอก</vt:lpstr>
      <vt:lpstr>การบาดเจ็บบริเวณข้อศอก</vt:lpstr>
      <vt:lpstr>การบาดเจ็บบริเวณข้อศอก</vt:lpstr>
      <vt:lpstr>การบาดเจ็บบริเวณคอ </vt:lpstr>
      <vt:lpstr>การบาดเจ็บบริเวณคอ </vt:lpstr>
      <vt:lpstr>ปวดต้นคอและปวดไหล่</vt:lpstr>
      <vt:lpstr>แท็บเล็ต ปวดคอ</vt:lpstr>
      <vt:lpstr>ทำอย่างไรไม่ให้ปวด</vt:lpstr>
      <vt:lpstr>การบาดเจ็บบริเวณไหล่</vt:lpstr>
      <vt:lpstr>การบาดเจ็บบริเวณไหล่</vt:lpstr>
      <vt:lpstr>งานนำเสนอ PowerPoint</vt:lpstr>
      <vt:lpstr>โรครองช้ำ (Plantar Fasciitis)</vt:lpstr>
      <vt:lpstr>อาการแสดง </vt:lpstr>
      <vt:lpstr>ปัจจัยเสี่ยง</vt:lpstr>
      <vt:lpstr>การรักษา</vt:lpstr>
      <vt:lpstr>ภาวะประสาทหูเสื่อมจากเสียงดัง</vt:lpstr>
      <vt:lpstr>ภาวะประสาทหูเสื่อมจากเสียงดัง</vt:lpstr>
      <vt:lpstr>เสียงดังในที่ทำงาน</vt:lpstr>
      <vt:lpstr>เสียงดังนอกงาน</vt:lpstr>
      <vt:lpstr>เสียงดังนอกงาน</vt:lpstr>
      <vt:lpstr>โรคประสาทหูเสื่อมจากการทำงาน</vt:lpstr>
      <vt:lpstr>อุปกรณ์คุ้มครองความปลอดภัยส่วนบุคคล</vt:lpstr>
      <vt:lpstr>โรคปอดจากการทำงาน</vt:lpstr>
      <vt:lpstr>โรคปอดจากการทำงาน</vt:lpstr>
      <vt:lpstr>โรคหอบหืดจากการทำงาน</vt:lpstr>
      <vt:lpstr>โรคหอบหืดจากการทำงาน</vt:lpstr>
      <vt:lpstr>การวินิจฉัย</vt:lpstr>
      <vt:lpstr>งานนำเสนอ PowerPoint</vt:lpstr>
      <vt:lpstr>ฝุ่นแป้งขนมปัง</vt:lpstr>
      <vt:lpstr>การป้องกัน</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ความสำคัญของงานอาชีวอนามัยและความปลอดภัย</dc:title>
  <dc:creator>User</dc:creator>
  <cp:lastModifiedBy>Windows User</cp:lastModifiedBy>
  <cp:revision>39</cp:revision>
  <dcterms:created xsi:type="dcterms:W3CDTF">2018-12-14T15:09:26Z</dcterms:created>
  <dcterms:modified xsi:type="dcterms:W3CDTF">2018-12-17T01:27:43Z</dcterms:modified>
</cp:coreProperties>
</file>