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8"/>
  </p:notesMasterIdLst>
  <p:sldIdLst>
    <p:sldId id="305" r:id="rId2"/>
    <p:sldId id="277" r:id="rId3"/>
    <p:sldId id="325" r:id="rId4"/>
    <p:sldId id="319" r:id="rId5"/>
    <p:sldId id="320" r:id="rId6"/>
    <p:sldId id="324" r:id="rId7"/>
    <p:sldId id="326" r:id="rId8"/>
    <p:sldId id="312" r:id="rId9"/>
    <p:sldId id="327" r:id="rId10"/>
    <p:sldId id="338" r:id="rId11"/>
    <p:sldId id="337" r:id="rId12"/>
    <p:sldId id="331" r:id="rId13"/>
    <p:sldId id="332" r:id="rId14"/>
    <p:sldId id="336" r:id="rId15"/>
    <p:sldId id="311" r:id="rId16"/>
    <p:sldId id="314" r:id="rId17"/>
    <p:sldId id="315" r:id="rId18"/>
    <p:sldId id="316" r:id="rId19"/>
    <p:sldId id="317" r:id="rId20"/>
    <p:sldId id="340" r:id="rId21"/>
    <p:sldId id="308" r:id="rId22"/>
    <p:sldId id="265" r:id="rId23"/>
    <p:sldId id="334" r:id="rId24"/>
    <p:sldId id="335" r:id="rId25"/>
    <p:sldId id="341" r:id="rId26"/>
    <p:sldId id="32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3" autoAdjust="0"/>
    <p:restoredTop sz="94660"/>
  </p:normalViewPr>
  <p:slideViewPr>
    <p:cSldViewPr snapToGrid="0">
      <p:cViewPr>
        <p:scale>
          <a:sx n="80" d="100"/>
          <a:sy n="80" d="100"/>
        </p:scale>
        <p:origin x="-122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048E6-9439-4077-92F3-79C51CEF19B6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6345-FC29-4E1D-AA67-4A56ACDA1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44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4617B">
                  <a:shade val="9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4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7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7611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2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904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32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4617B">
                  <a:shade val="9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0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4617B">
                  <a:shade val="9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3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E527D-8D9F-49A6-8C6D-15C40D07FDA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689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4617B">
                  <a:shade val="9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9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4617B">
                  <a:shade val="9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1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4617B">
                  <a:shade val="9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3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4617B">
                  <a:shade val="9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1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4617B">
                  <a:shade val="9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4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4617B">
                  <a:shade val="9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5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4617B">
                  <a:shade val="9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2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04617B">
                  <a:shade val="90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67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438086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C85AD4-6EE3-4118-BC66-E795C12CBA51}" type="slidenum">
              <a:rPr lang="en-US" smtClean="0">
                <a:latin typeface="Arial" pitchFamily="34" charset="0"/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1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163" y="438495"/>
            <a:ext cx="9420884" cy="274409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</a:t>
            </a: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า</a:t>
            </a:r>
            <a:r>
              <a:rPr lang="en-US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</a:t>
            </a: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ซักประวัติโรคจากการทำงาน</a:t>
            </a:r>
            <a:b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และการจัดบริการส่งต่อผู้ป่วยโรคจากการทำงาน</a:t>
            </a:r>
            <a:b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ในสถานประกอบการ/สถานบริการสาธารณสุข</a:t>
            </a:r>
            <a:endParaRPr lang="th-TH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43" y="3930732"/>
            <a:ext cx="10402784" cy="2470068"/>
          </a:xfrm>
        </p:spPr>
        <p:txBody>
          <a:bodyPr>
            <a:noAutofit/>
          </a:bodyPr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</a:t>
            </a:r>
            <a:r>
              <a:rPr lang="th-TH" sz="36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ุจรีย์</a:t>
            </a:r>
            <a:r>
              <a:rPr lang="en-US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ปอประสิทธิ์</a:t>
            </a:r>
            <a:endParaRPr lang="en-US" sz="3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/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กลุ่มศูนย์การแพทย์เฉพาะทางด้านอา</a:t>
            </a:r>
            <a:r>
              <a:rPr lang="th-TH" sz="36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เวชศาสตร์และเวชศาสตร์สิ่งแวดล้อม</a:t>
            </a:r>
            <a:endParaRPr lang="en-US" sz="3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/>
            <a:r>
              <a:rPr lang="en-US" sz="36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โรงพยาบาล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นพรัต</a:t>
            </a:r>
            <a:r>
              <a:rPr lang="th-TH" sz="3600" b="1" dirty="0" err="1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นราช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ธานี</a:t>
            </a:r>
            <a:endParaRPr lang="en-US" sz="3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algn="r">
              <a:buNone/>
            </a:pP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3406127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83" y="242495"/>
            <a:ext cx="6472052" cy="743157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ประวัติอาชีพ(การทำงาน)</a:t>
            </a:r>
            <a:r>
              <a:rPr lang="en-US" alt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alt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18" y="1413164"/>
            <a:ext cx="10105901" cy="526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7570" y="1140031"/>
            <a:ext cx="8205848" cy="5403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งานแรกในอดีต                  งานในปัจจุบัน</a:t>
            </a: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กิจการ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ของสถาน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ประกอบการ</a:t>
            </a:r>
          </a:p>
          <a:p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อายุงาน </a:t>
            </a:r>
            <a:r>
              <a:rPr lang="en-US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ประวัติ</a:t>
            </a:r>
          </a:p>
          <a:p>
            <a:r>
              <a:rPr lang="th-TH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สภาพ/ลักษณะการทำงาน</a:t>
            </a:r>
            <a:endParaRPr lang="en-US" altLang="th-TH" sz="36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สภาพแวดล้อมที่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ทำงาน</a:t>
            </a:r>
          </a:p>
          <a:p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สิ่งคุกคาม</a:t>
            </a:r>
          </a:p>
          <a:p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PPE</a:t>
            </a:r>
          </a:p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งานอดิเรก</a:t>
            </a:r>
          </a:p>
          <a:p>
            <a:pPr marL="0" indent="0">
              <a:buNone/>
            </a:pPr>
            <a:endParaRPr lang="en-US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altLang="th-TH" sz="36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altLang="th-TH" sz="36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altLang="th-TH" sz="4800" dirty="0" smtClean="0">
              <a:latin typeface="Angsana New" charset="0"/>
              <a:cs typeface="Angsana New" charset="0"/>
            </a:endParaRPr>
          </a:p>
          <a:p>
            <a:pPr>
              <a:buFontTx/>
              <a:buNone/>
            </a:pPr>
            <a:endParaRPr lang="th-TH" altLang="th-TH" sz="4800" dirty="0" smtClean="0">
              <a:latin typeface="Angsana New" charset="0"/>
              <a:cs typeface="Angsana New" charset="0"/>
            </a:endParaRPr>
          </a:p>
          <a:p>
            <a:pPr>
              <a:buFontTx/>
              <a:buNone/>
            </a:pPr>
            <a:endParaRPr lang="th-TH" altLang="th-TH" sz="4800" dirty="0">
              <a:latin typeface="Angsana New" charset="0"/>
              <a:cs typeface="Angsana New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657444" y="1213836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96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503" y="242495"/>
            <a:ext cx="4750131" cy="743157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ประวัติ</a:t>
            </a:r>
            <a: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สุขภาพ</a:t>
            </a:r>
            <a:b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18" y="1413164"/>
            <a:ext cx="10105901" cy="526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buNone/>
            </a:pPr>
            <a:endParaRPr lang="th-TH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92582" y="1353786"/>
            <a:ext cx="6989617" cy="4714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sz="3600" dirty="0">
                <a:latin typeface="Cordia New" charset="0"/>
              </a:rPr>
              <a:t> </a:t>
            </a:r>
            <a:r>
              <a:rPr lang="th-TH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อาการสำคัญ  </a:t>
            </a:r>
            <a:r>
              <a:rPr lang="en-US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_____</a:t>
            </a:r>
          </a:p>
          <a:p>
            <a:r>
              <a:rPr lang="th-TH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การเจ็บป่วยปัจจุบัน</a:t>
            </a:r>
            <a:r>
              <a:rPr lang="en-US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_____</a:t>
            </a:r>
          </a:p>
          <a:p>
            <a:r>
              <a:rPr lang="th-TH" alt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โรคประจำตัว  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</a:t>
            </a:r>
            <a:endParaRPr lang="en-US" altLang="th-TH" sz="36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การเจ็บป่วยในอดีต</a:t>
            </a:r>
            <a:r>
              <a:rPr lang="en-US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_____</a:t>
            </a:r>
          </a:p>
          <a:p>
            <a:r>
              <a:rPr lang="en-US" altLang="th-TH" sz="3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ประวัติการเจ็บป่วยของครอบครัว</a:t>
            </a:r>
            <a:endParaRPr lang="en-US" altLang="th-TH" sz="36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ประวัติการแพ้ยา/อาหารทะเล</a:t>
            </a:r>
            <a:r>
              <a:rPr lang="en-US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_______</a:t>
            </a:r>
          </a:p>
          <a:p>
            <a:r>
              <a:rPr lang="th-TH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ประวัติ</a:t>
            </a:r>
            <a:r>
              <a:rPr lang="th-TH" altLang="th-TH" sz="36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มีประจำเดือน(เฉพาะผู้หญิง) </a:t>
            </a:r>
            <a:r>
              <a:rPr lang="en-US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_____</a:t>
            </a:r>
            <a:endParaRPr lang="th-TH" altLang="th-TH" sz="3600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altLang="th-TH" sz="4800" dirty="0" smtClean="0">
              <a:latin typeface="Angsana New" charset="0"/>
              <a:cs typeface="Angsana New" charset="0"/>
            </a:endParaRPr>
          </a:p>
          <a:p>
            <a:pPr>
              <a:buFontTx/>
              <a:buNone/>
            </a:pPr>
            <a:endParaRPr lang="th-TH" altLang="th-TH" sz="4800" dirty="0" smtClean="0">
              <a:latin typeface="Angsana New" charset="0"/>
              <a:cs typeface="Angsana New" charset="0"/>
            </a:endParaRPr>
          </a:p>
          <a:p>
            <a:pPr>
              <a:buFontTx/>
              <a:buNone/>
            </a:pPr>
            <a:endParaRPr lang="th-TH" altLang="th-TH" sz="4800" dirty="0">
              <a:latin typeface="Angsana New" charset="0"/>
              <a:cs typeface="Angsana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48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503" y="242495"/>
            <a:ext cx="4750131" cy="743157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ประวัติสุขภาพ (ต่อ)</a:t>
            </a:r>
            <a: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18" y="1413164"/>
            <a:ext cx="10105901" cy="526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buNone/>
            </a:pPr>
            <a:endParaRPr lang="th-TH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905000" y="1600200"/>
            <a:ext cx="8077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sz="4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ประวัติ</a:t>
            </a:r>
            <a:r>
              <a:rPr lang="th-TH" altLang="th-TH" sz="4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altLang="th-TH" sz="4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การผ่าตัด</a:t>
            </a:r>
            <a:r>
              <a:rPr lang="en-US" altLang="th-TH" sz="4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altLang="th-TH" sz="4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___</a:t>
            </a:r>
            <a:endParaRPr lang="th-TH" altLang="th-TH" sz="4000" dirty="0" smtClean="0">
              <a:latin typeface="TH SarabunPSK" charset="0"/>
            </a:endParaRPr>
          </a:p>
          <a:p>
            <a:r>
              <a:rPr lang="th-TH" altLang="th-TH" sz="4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ประวัติการได้รับอุบัติเหตุ</a:t>
            </a:r>
            <a:r>
              <a:rPr lang="en-US" altLang="th-TH" sz="40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_________</a:t>
            </a:r>
            <a:endParaRPr lang="th-TH" altLang="th-TH" sz="4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alt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การสูบบุหรี่/ดื่มสุรา  </a:t>
            </a:r>
            <a:r>
              <a:rPr lang="en-US" alt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______</a:t>
            </a:r>
          </a:p>
          <a:p>
            <a:r>
              <a:rPr lang="th-TH" alt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ประวัติการให้ภูมิคุ้มกัน /การตรวจหาภูมิคุ้มกัน</a:t>
            </a:r>
            <a:r>
              <a:rPr lang="en-US" alt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______</a:t>
            </a:r>
          </a:p>
          <a:p>
            <a:r>
              <a:rPr lang="th-TH" alt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การออกกำลังกาย </a:t>
            </a:r>
            <a:r>
              <a:rPr lang="en-US" alt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______</a:t>
            </a:r>
          </a:p>
          <a:p>
            <a:pPr marL="0" lvl="1">
              <a:buClr>
                <a:srgbClr val="C32D2E"/>
              </a:buClr>
              <a:buSzPct val="95000"/>
              <a:buFont typeface="Wingdings 3" charset="2"/>
              <a:buNone/>
            </a:pPr>
            <a:r>
              <a:rPr lang="th-TH" alt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endParaRPr lang="th-TH" altLang="th-TH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Tx/>
              <a:buNone/>
            </a:pPr>
            <a:endParaRPr lang="th-TH" altLang="th-TH" sz="5400" dirty="0" smtClean="0">
              <a:latin typeface="Angsana New" charset="0"/>
              <a:cs typeface="Angsana New" charset="0"/>
            </a:endParaRPr>
          </a:p>
          <a:p>
            <a:pPr>
              <a:buFontTx/>
              <a:buNone/>
            </a:pPr>
            <a:endParaRPr lang="th-TH" altLang="th-TH" sz="5400" dirty="0" smtClean="0">
              <a:latin typeface="Angsana New" charset="0"/>
              <a:cs typeface="Angsana New" charset="0"/>
            </a:endParaRPr>
          </a:p>
          <a:p>
            <a:pPr>
              <a:buFontTx/>
              <a:buNone/>
            </a:pPr>
            <a:endParaRPr lang="th-TH" altLang="th-TH" sz="5400" dirty="0">
              <a:latin typeface="Angsana New" charset="0"/>
              <a:cs typeface="Angsana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503" y="242495"/>
            <a:ext cx="4750131" cy="743157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ประวัติสุขภาพ (ต่อ)</a:t>
            </a:r>
            <a: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18" y="1413164"/>
            <a:ext cx="10105901" cy="526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buNone/>
            </a:pPr>
            <a:endParaRPr lang="th-TH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54431" y="1496291"/>
            <a:ext cx="9132125" cy="4752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altLang="th-TH" sz="4000" dirty="0" smtClean="0">
                <a:latin typeface="Angsana New" pitchFamily="18" charset="-34"/>
                <a:cs typeface="Angsana New" panose="02020603050405020304" pitchFamily="18" charset="-34"/>
              </a:rPr>
              <a:t>อาการดีขึ้นหรือไม่เมื่อหยุดงาน </a:t>
            </a:r>
            <a:r>
              <a:rPr lang="en-US" alt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_______</a:t>
            </a:r>
            <a:endParaRPr lang="th-TH" altLang="th-TH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alt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จำนวนเพื่อนร่วมงานมีอาการป่วยเช่นเดียวกัน</a:t>
            </a:r>
            <a:r>
              <a:rPr lang="en-US" alt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_______</a:t>
            </a:r>
          </a:p>
          <a:p>
            <a:pPr>
              <a:defRPr/>
            </a:pPr>
            <a:r>
              <a:rPr lang="th-TH" alt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ท่านคิดว่าการเจ็บป่วยนี้เกิดจากการทำงานหรือไม่</a:t>
            </a:r>
            <a:r>
              <a:rPr lang="en-US" alt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</a:t>
            </a:r>
          </a:p>
          <a:p>
            <a:pPr>
              <a:defRPr/>
            </a:pPr>
            <a:r>
              <a:rPr lang="th-TH" alt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เพราะอะไรจึงคิดว่า การเจ็บป่วยนี้เกิดจากการทำงาน</a:t>
            </a:r>
            <a:r>
              <a:rPr lang="en-US" alt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</a:t>
            </a:r>
          </a:p>
          <a:p>
            <a:pPr marL="0" indent="0">
              <a:buFont typeface="Wingdings 3" charset="2"/>
              <a:buNone/>
              <a:defRPr/>
            </a:pPr>
            <a:endParaRPr lang="en-US" altLang="th-TH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>
              <a:defRPr/>
            </a:pPr>
            <a:r>
              <a:rPr lang="th-TH" altLang="th-TH" sz="40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ลงชื่อผู้ให้ข้อมูล  </a:t>
            </a:r>
            <a:r>
              <a:rPr lang="en-US" altLang="th-TH" sz="40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___</a:t>
            </a:r>
          </a:p>
          <a:p>
            <a:pPr algn="r">
              <a:defRPr/>
            </a:pPr>
            <a:endParaRPr lang="en-US" altLang="th-TH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buFontTx/>
              <a:buNone/>
              <a:defRPr/>
            </a:pPr>
            <a:endParaRPr lang="th-TH" altLang="th-TH" sz="5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  <a:defRPr/>
            </a:pPr>
            <a:endParaRPr lang="th-TH" altLang="th-TH" sz="5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  <a:defRPr/>
            </a:pPr>
            <a:endParaRPr lang="th-TH" altLang="th-TH" sz="54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None/>
              <a:defRPr/>
            </a:pPr>
            <a:endParaRPr lang="th-TH" altLang="th-TH" sz="5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44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3257" y="178131"/>
            <a:ext cx="4619501" cy="77189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คำถามคัดกรอง</a:t>
            </a:r>
            <a:endParaRPr 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4" descr="E:\DCIM\101MSDCF\DSC061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861" y="1246909"/>
            <a:ext cx="6139543" cy="489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25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8836" y="178131"/>
            <a:ext cx="7730837" cy="62939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โรคระบบทางเดินหายใจจากการทำงาน</a:t>
            </a:r>
            <a:endParaRPr 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6" descr="?saduie=AG9B_P_cfk1eknW3SCeCniqc3Ewg&amp;attid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56" y="843148"/>
            <a:ext cx="8989621" cy="56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2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0722" y="178131"/>
            <a:ext cx="7647709" cy="72439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โรคกระดูกและกล้ามเนื้อ</a:t>
            </a: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จากการทำงาน</a:t>
            </a:r>
            <a:endParaRPr 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6" descr="?saduie=AG9B_P_cfk1eknW3SCeCniqc3Ewg&amp;attid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1" y="878774"/>
            <a:ext cx="9334005" cy="579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2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4473" y="178131"/>
            <a:ext cx="7303324" cy="62939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โรคปัญหาทางตา</a:t>
            </a: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จากการทำงาน</a:t>
            </a:r>
            <a:endParaRPr 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6" descr="?saduie=AG9B_P_cfk1eknW3SCeCniqc3Ewg&amp;attid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553" y="902525"/>
            <a:ext cx="9737766" cy="570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9501" y="178131"/>
            <a:ext cx="4500747" cy="62939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โรคผิวหนังจากการทำงาน</a:t>
            </a:r>
            <a:endParaRPr 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6" descr="?saduie=AG9B_P_cfk1eknW3SCeCniqc3Ewg&amp;attid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12" y="855023"/>
            <a:ext cx="9132123" cy="565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92582" y="178131"/>
            <a:ext cx="7362701" cy="62939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โรคประสาทหูเสื่อมจากการทำงาน</a:t>
            </a:r>
            <a:endParaRPr 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6" descr="?saduie=AG9B_P_cfk1eknW3SCeCniqc3Ewg&amp;attid=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831273"/>
            <a:ext cx="9250879" cy="541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223" y="242496"/>
            <a:ext cx="6388925" cy="80253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</a:t>
            </a:r>
            <a: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า</a:t>
            </a:r>
            <a:r>
              <a:rPr lang="en-US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</a:t>
            </a:r>
            <a: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ซักประวัติโรคจากการ</a:t>
            </a:r>
            <a:r>
              <a:rPr lang="th-TH" sz="4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ทำงาน</a:t>
            </a:r>
            <a:endParaRPr 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1938" y="1246908"/>
            <a:ext cx="8467106" cy="4839377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จุดประสงค์</a:t>
            </a:r>
            <a:endParaRPr lang="en-US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: 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ค้นหา คัดกรอง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รักษา ฟื้นฟู 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ส่งเสริม ป้องกัน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ประโยชน์ </a:t>
            </a:r>
            <a:endParaRPr lang="en-US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: 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สุขภาพของคนทำงาน </a:t>
            </a:r>
          </a:p>
          <a:p>
            <a:pPr marL="0" indent="0">
              <a:buNone/>
            </a:pP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เศรษฐกิจ (คนทำงาน/</a:t>
            </a:r>
            <a:r>
              <a:rPr lang="th-TH" sz="4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ร.พ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./ประเทศ</a:t>
            </a: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98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2660074" y="260350"/>
            <a:ext cx="7552706" cy="9413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IPD</a:t>
            </a:r>
            <a:endParaRPr lang="th-TH" alt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175657" y="1425575"/>
            <a:ext cx="10652165" cy="5153355"/>
          </a:xfrm>
        </p:spPr>
        <p:txBody>
          <a:bodyPr>
            <a:noAutofit/>
          </a:bodyPr>
          <a:lstStyle/>
          <a:p>
            <a:r>
              <a:rPr lang="th-TH" altLang="th-TH" sz="36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โทรแจ้ง    </a:t>
            </a:r>
          </a:p>
          <a:p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แบบฟอร์มส่งปรึกษา</a:t>
            </a:r>
            <a:endParaRPr lang="en-US" alt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โปรแกรมส่งปรึกษา                                                 </a:t>
            </a:r>
            <a:endParaRPr lang="en-US" alt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ส่งผู้ป่วยมาที่งานคลินิกโรคจากการทำงาน/</a:t>
            </a:r>
          </a:p>
          <a:p>
            <a:pPr marL="0" indent="0">
              <a:buNone/>
            </a:pPr>
            <a:r>
              <a:rPr lang="th-TH" alt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อา</a:t>
            </a:r>
            <a:r>
              <a:rPr lang="th-TH" altLang="th-TH" sz="36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ชีว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เวชกรรม</a:t>
            </a:r>
            <a:endParaRPr lang="en-US" alt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เข้าไปวินิจฉัยที่ 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IPD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alt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Content Placeholder 4" descr="D:\back-up-d\รูปแม่\แบบม่งปรึกษา 16 ต.ค.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3324" y="3253592"/>
            <a:ext cx="4313632" cy="26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792539" y="1"/>
            <a:ext cx="4967287" cy="4619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b="1" dirty="0">
                <a:latin typeface="Angsana New" panose="02020603050405020304" pitchFamily="18" charset="-34"/>
              </a:rPr>
              <a:t>แนวทางการคัดกรองผู้ป่วยโรคจากการทำงาน</a:t>
            </a:r>
          </a:p>
        </p:txBody>
      </p:sp>
      <p:sp>
        <p:nvSpPr>
          <p:cNvPr id="10243" name="Oval 5"/>
          <p:cNvSpPr>
            <a:spLocks noChangeArrowheads="1"/>
          </p:cNvSpPr>
          <p:nvPr/>
        </p:nvSpPr>
        <p:spPr bwMode="auto">
          <a:xfrm>
            <a:off x="1990725" y="620713"/>
            <a:ext cx="1512888" cy="5762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OPD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4008439" y="620713"/>
            <a:ext cx="4751387" cy="431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ซักประวัติคัดกรองโรคจากการทำงาน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5303839" y="1268414"/>
            <a:ext cx="1296987" cy="5048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พบแพทย์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2351088" y="3860801"/>
            <a:ext cx="3744912" cy="576263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 b="1">
                <a:cs typeface="AngsanaUPC" pitchFamily="18" charset="-34"/>
              </a:rPr>
              <a:t>พยาบาลอาชีวอนามัยซักประวัติโรคจากการทำงาน</a:t>
            </a: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2279650" y="4725989"/>
            <a:ext cx="3816350" cy="35877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 b="1">
                <a:cs typeface="AngsanaUPC" pitchFamily="18" charset="-34"/>
              </a:rPr>
              <a:t>แพทย์อาชีวเวชศาสตร์ตรวจวินิจฉัยโรคจากการทำงาน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4331493" y="5300665"/>
            <a:ext cx="4213225" cy="50637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 dirty="0">
                <a:cs typeface="AngsanaUPC" pitchFamily="18" charset="-34"/>
              </a:rPr>
              <a:t>เป็นโรคจากการทำงาน/เกี่ยวเนื่องจากการทำงาน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7481455" y="6201569"/>
            <a:ext cx="2286433" cy="44837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ICD 10/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506/2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2351088" y="2925763"/>
            <a:ext cx="3744912" cy="6477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 b="1">
                <a:latin typeface="Browallia New" pitchFamily="34" charset="-34"/>
                <a:cs typeface="Browallia New" pitchFamily="34" charset="-34"/>
              </a:rPr>
              <a:t>กรณีแพทย์วินิจฉัย / สงสัยโรคจากการทำงาน</a:t>
            </a:r>
          </a:p>
          <a:p>
            <a:pPr algn="ctr"/>
            <a:r>
              <a:rPr lang="th-TH" sz="2000" b="1">
                <a:latin typeface="Browallia New" pitchFamily="34" charset="-34"/>
                <a:cs typeface="Browallia New" pitchFamily="34" charset="-34"/>
              </a:rPr>
              <a:t>ประสานพยาบาลอาชีวอนามัย</a:t>
            </a:r>
          </a:p>
        </p:txBody>
      </p:sp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7608889" y="3860801"/>
            <a:ext cx="1871661" cy="576263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รักษาตามระบบปกติ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7608889" y="2852738"/>
            <a:ext cx="2232025" cy="46166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b="1" dirty="0">
                <a:latin typeface="Angsana New" panose="02020603050405020304" pitchFamily="18" charset="-34"/>
              </a:rPr>
              <a:t>ไม่ใช่โรคจากการทำงาน</a:t>
            </a:r>
          </a:p>
        </p:txBody>
      </p:sp>
      <p:sp>
        <p:nvSpPr>
          <p:cNvPr id="10255" name="AutoShape 20"/>
          <p:cNvSpPr>
            <a:spLocks noChangeArrowheads="1"/>
          </p:cNvSpPr>
          <p:nvPr/>
        </p:nvSpPr>
        <p:spPr bwMode="auto">
          <a:xfrm>
            <a:off x="3575051" y="765175"/>
            <a:ext cx="360363" cy="217488"/>
          </a:xfrm>
          <a:prstGeom prst="notchedRightArrow">
            <a:avLst>
              <a:gd name="adj1" fmla="val 50000"/>
              <a:gd name="adj2" fmla="val 41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6" name="AutoShape 22"/>
          <p:cNvSpPr>
            <a:spLocks noChangeArrowheads="1"/>
          </p:cNvSpPr>
          <p:nvPr/>
        </p:nvSpPr>
        <p:spPr bwMode="auto">
          <a:xfrm>
            <a:off x="5808664" y="1123951"/>
            <a:ext cx="287337" cy="1444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7" name="AutoShape 23"/>
          <p:cNvSpPr>
            <a:spLocks noChangeArrowheads="1"/>
          </p:cNvSpPr>
          <p:nvPr/>
        </p:nvSpPr>
        <p:spPr bwMode="auto">
          <a:xfrm>
            <a:off x="5808664" y="1773238"/>
            <a:ext cx="287337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58" name="Line 24"/>
          <p:cNvSpPr>
            <a:spLocks noChangeShapeType="1"/>
          </p:cNvSpPr>
          <p:nvPr/>
        </p:nvSpPr>
        <p:spPr bwMode="auto">
          <a:xfrm>
            <a:off x="4087680" y="2033198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60" name="Line 29"/>
          <p:cNvSpPr>
            <a:spLocks noChangeShapeType="1"/>
          </p:cNvSpPr>
          <p:nvPr/>
        </p:nvSpPr>
        <p:spPr bwMode="auto">
          <a:xfrm>
            <a:off x="4042569" y="2033198"/>
            <a:ext cx="0" cy="8925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61" name="Line 30"/>
          <p:cNvSpPr>
            <a:spLocks noChangeShapeType="1"/>
          </p:cNvSpPr>
          <p:nvPr/>
        </p:nvSpPr>
        <p:spPr bwMode="auto">
          <a:xfrm flipH="1">
            <a:off x="8842334" y="2059423"/>
            <a:ext cx="0" cy="7933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65" name="AutoShape 34"/>
          <p:cNvSpPr>
            <a:spLocks noChangeArrowheads="1"/>
          </p:cNvSpPr>
          <p:nvPr/>
        </p:nvSpPr>
        <p:spPr bwMode="auto">
          <a:xfrm>
            <a:off x="3792539" y="3644901"/>
            <a:ext cx="287337" cy="1444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66" name="AutoShape 35"/>
          <p:cNvSpPr>
            <a:spLocks noChangeArrowheads="1"/>
          </p:cNvSpPr>
          <p:nvPr/>
        </p:nvSpPr>
        <p:spPr bwMode="auto">
          <a:xfrm>
            <a:off x="3792539" y="4508501"/>
            <a:ext cx="287337" cy="1444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67" name="AutoShape 36"/>
          <p:cNvSpPr>
            <a:spLocks noChangeArrowheads="1"/>
          </p:cNvSpPr>
          <p:nvPr/>
        </p:nvSpPr>
        <p:spPr bwMode="auto">
          <a:xfrm>
            <a:off x="4554489" y="5807035"/>
            <a:ext cx="287337" cy="35881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68" name="Line 37"/>
          <p:cNvSpPr>
            <a:spLocks noChangeShapeType="1"/>
          </p:cNvSpPr>
          <p:nvPr/>
        </p:nvSpPr>
        <p:spPr bwMode="auto">
          <a:xfrm>
            <a:off x="6096000" y="49418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69" name="Line 38"/>
          <p:cNvSpPr>
            <a:spLocks noChangeShapeType="1"/>
          </p:cNvSpPr>
          <p:nvPr/>
        </p:nvSpPr>
        <p:spPr bwMode="auto">
          <a:xfrm>
            <a:off x="6383338" y="4941889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70" name="Line 40"/>
          <p:cNvSpPr>
            <a:spLocks noChangeShapeType="1"/>
          </p:cNvSpPr>
          <p:nvPr/>
        </p:nvSpPr>
        <p:spPr bwMode="auto">
          <a:xfrm flipH="1">
            <a:off x="9480550" y="4148932"/>
            <a:ext cx="647699" cy="7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71" name="Line 41"/>
          <p:cNvSpPr>
            <a:spLocks noChangeShapeType="1"/>
          </p:cNvSpPr>
          <p:nvPr/>
        </p:nvSpPr>
        <p:spPr bwMode="auto">
          <a:xfrm>
            <a:off x="10128250" y="3068640"/>
            <a:ext cx="0" cy="10810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73" name="Line 43"/>
          <p:cNvSpPr>
            <a:spLocks noChangeShapeType="1"/>
          </p:cNvSpPr>
          <p:nvPr/>
        </p:nvSpPr>
        <p:spPr bwMode="auto">
          <a:xfrm>
            <a:off x="9840914" y="3055938"/>
            <a:ext cx="287336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0274" name="Rectangle 44"/>
          <p:cNvSpPr>
            <a:spLocks noChangeArrowheads="1"/>
          </p:cNvSpPr>
          <p:nvPr/>
        </p:nvSpPr>
        <p:spPr bwMode="auto">
          <a:xfrm>
            <a:off x="3497666" y="6201569"/>
            <a:ext cx="2305050" cy="431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ให้การรักษา/ ติดตามผล</a:t>
            </a:r>
          </a:p>
        </p:txBody>
      </p:sp>
      <p:sp>
        <p:nvSpPr>
          <p:cNvPr id="10275" name="AutoShape 45"/>
          <p:cNvSpPr>
            <a:spLocks noChangeArrowheads="1"/>
          </p:cNvSpPr>
          <p:nvPr/>
        </p:nvSpPr>
        <p:spPr bwMode="auto">
          <a:xfrm>
            <a:off x="6096000" y="6417470"/>
            <a:ext cx="1188244" cy="180180"/>
          </a:xfrm>
          <a:prstGeom prst="rightArrow">
            <a:avLst>
              <a:gd name="adj1" fmla="val 50000"/>
              <a:gd name="adj2" fmla="val 373902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0276" name="Oval 46"/>
          <p:cNvSpPr>
            <a:spLocks noChangeArrowheads="1"/>
          </p:cNvSpPr>
          <p:nvPr/>
        </p:nvSpPr>
        <p:spPr bwMode="auto">
          <a:xfrm>
            <a:off x="2136775" y="1412876"/>
            <a:ext cx="1366838" cy="72072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ผู้ป่วยจาก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IPD</a:t>
            </a:r>
            <a:endParaRPr lang="th-TH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277" name="AutoShape 48"/>
          <p:cNvSpPr>
            <a:spLocks noChangeArrowheads="1"/>
          </p:cNvSpPr>
          <p:nvPr/>
        </p:nvSpPr>
        <p:spPr bwMode="auto">
          <a:xfrm>
            <a:off x="2640013" y="2205038"/>
            <a:ext cx="360362" cy="576262"/>
          </a:xfrm>
          <a:prstGeom prst="downArrow">
            <a:avLst>
              <a:gd name="adj1" fmla="val 50000"/>
              <a:gd name="adj2" fmla="val 39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cxnSp>
        <p:nvCxnSpPr>
          <p:cNvPr id="3" name="Straight Arrow Connector 2"/>
          <p:cNvCxnSpPr>
            <a:stCxn id="10248" idx="3"/>
            <a:endCxn id="10254" idx="1"/>
          </p:cNvCxnSpPr>
          <p:nvPr/>
        </p:nvCxnSpPr>
        <p:spPr>
          <a:xfrm flipV="1">
            <a:off x="6096000" y="3083571"/>
            <a:ext cx="1512889" cy="1821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36"/>
          <p:cNvSpPr>
            <a:spLocks noChangeArrowheads="1"/>
          </p:cNvSpPr>
          <p:nvPr/>
        </p:nvSpPr>
        <p:spPr bwMode="auto">
          <a:xfrm>
            <a:off x="8138858" y="5807035"/>
            <a:ext cx="287337" cy="35881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56795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19"/>
          <p:cNvSpPr>
            <a:spLocks noChangeArrowheads="1"/>
          </p:cNvSpPr>
          <p:nvPr/>
        </p:nvSpPr>
        <p:spPr bwMode="auto">
          <a:xfrm>
            <a:off x="5303839" y="1125539"/>
            <a:ext cx="1584325" cy="790575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endParaRPr lang="en-US" altLang="en-US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915" name="Title 1"/>
          <p:cNvSpPr>
            <a:spLocks noGrp="1"/>
          </p:cNvSpPr>
          <p:nvPr>
            <p:ph type="title" idx="4294967295"/>
          </p:nvPr>
        </p:nvSpPr>
        <p:spPr>
          <a:xfrm>
            <a:off x="3265714" y="158749"/>
            <a:ext cx="7113320" cy="792163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/>
            <a:r>
              <a:rPr lang="th-TH" altLang="en-US" sz="4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การส่งต่อผู้ป่วยโรคจากการทำงาน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5142016" y="1203325"/>
            <a:ext cx="204255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600" b="1" dirty="0">
                <a:latin typeface="Angsana New" panose="02020603050405020304" pitchFamily="18" charset="-34"/>
              </a:rPr>
              <a:t>คัดกรอง</a:t>
            </a:r>
          </a:p>
        </p:txBody>
      </p:sp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4310064" y="3396318"/>
            <a:ext cx="3714750" cy="584775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altLang="en-US" sz="3200" b="1" dirty="0">
                <a:latin typeface="Angsana New" panose="02020603050405020304" pitchFamily="18" charset="-34"/>
              </a:rPr>
              <a:t>คลินิกโรคจากการทำงาน</a:t>
            </a:r>
          </a:p>
        </p:txBody>
      </p:sp>
      <p:sp>
        <p:nvSpPr>
          <p:cNvPr id="11" name="Oval 10"/>
          <p:cNvSpPr/>
          <p:nvPr/>
        </p:nvSpPr>
        <p:spPr>
          <a:xfrm>
            <a:off x="4702629" y="5130141"/>
            <a:ext cx="3322184" cy="13419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วินิจฉัย</a:t>
            </a:r>
          </a:p>
        </p:txBody>
      </p:sp>
      <p:sp>
        <p:nvSpPr>
          <p:cNvPr id="8" name="Down Arrow 7"/>
          <p:cNvSpPr/>
          <p:nvPr/>
        </p:nvSpPr>
        <p:spPr>
          <a:xfrm>
            <a:off x="5969239" y="2323189"/>
            <a:ext cx="357187" cy="754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040677" y="4500563"/>
            <a:ext cx="285750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Snip Same Side Corner Rectangle 17"/>
          <p:cNvSpPr/>
          <p:nvPr/>
        </p:nvSpPr>
        <p:spPr>
          <a:xfrm>
            <a:off x="2838203" y="1330035"/>
            <a:ext cx="2173184" cy="1341913"/>
          </a:xfrm>
          <a:prstGeom prst="snip2SameRect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-ร.</a:t>
            </a:r>
            <a:r>
              <a:rPr lang="th-TH" sz="2800" b="1" dirty="0" err="1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พ.สต</a:t>
            </a:r>
            <a:r>
              <a:rPr lang="th-TH" sz="2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  <a:p>
            <a:pPr>
              <a:defRPr/>
            </a:pPr>
            <a:r>
              <a:rPr lang="th-TH" sz="2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สถานประกอบการ</a:t>
            </a:r>
            <a:endParaRPr lang="th-TH" sz="2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8928" name="TextBox 22"/>
          <p:cNvSpPr txBox="1">
            <a:spLocks noChangeArrowheads="1"/>
          </p:cNvSpPr>
          <p:nvPr/>
        </p:nvSpPr>
        <p:spPr bwMode="auto">
          <a:xfrm>
            <a:off x="2018806" y="3981093"/>
            <a:ext cx="2149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en-US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สรุปข้อมูลกลับ</a:t>
            </a:r>
            <a:endParaRPr lang="th-TH" alt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Curved Up Arrow 23"/>
          <p:cNvSpPr>
            <a:spLocks noChangeArrowheads="1"/>
          </p:cNvSpPr>
          <p:nvPr/>
        </p:nvSpPr>
        <p:spPr bwMode="auto">
          <a:xfrm rot="17286936" flipV="1">
            <a:off x="322293" y="3095417"/>
            <a:ext cx="3091415" cy="1288285"/>
          </a:xfrm>
          <a:prstGeom prst="curvedUpArrow">
            <a:avLst>
              <a:gd name="adj1" fmla="val 24997"/>
              <a:gd name="adj2" fmla="val 49567"/>
              <a:gd name="adj3" fmla="val 47162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9322130" y="2161309"/>
            <a:ext cx="2161309" cy="18197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ป้องกัน</a:t>
            </a:r>
          </a:p>
        </p:txBody>
      </p:sp>
    </p:spTree>
    <p:extLst>
      <p:ext uri="{BB962C8B-B14F-4D97-AF65-F5344CB8AC3E}">
        <p14:creationId xmlns:p14="http://schemas.microsoft.com/office/powerpoint/2010/main" val="412436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2660074" y="260350"/>
            <a:ext cx="7552706" cy="9413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h-TH" altLang="en-US" sz="4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ตัวอย่างการซักประวัติโรคจากการทำงาน</a:t>
            </a:r>
            <a:endParaRPr lang="th-TH" alt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il_fi" descr="http://www.manager.co.th/asp-bin/Image.aspx?ID=11903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784" y="1720954"/>
            <a:ext cx="271884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3527" y="1551568"/>
            <a:ext cx="2899818" cy="182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0053" y="3930732"/>
            <a:ext cx="2707574" cy="251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3" descr="D:\back-up-d\รูปแม่\DSC_33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868" y="1785989"/>
            <a:ext cx="3276600" cy="23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back-up-d\รูปแม่\DSC_33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527" y="4281755"/>
            <a:ext cx="3053066" cy="216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1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2660074" y="260350"/>
            <a:ext cx="7552706" cy="9413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h-TH" altLang="en-US" sz="4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ตัวอย่างการซักประวัติโรคจากการทำงาน</a:t>
            </a:r>
            <a:endParaRPr lang="th-TH" alt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350" y="4114799"/>
            <a:ext cx="2945080" cy="230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2078" y="1597231"/>
            <a:ext cx="294508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6" name="Picture 2" descr="D:\back-up-d\รูปแม่\1544850655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98" y="1597231"/>
            <a:ext cx="3040083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69" y="4393870"/>
            <a:ext cx="2505693" cy="186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13" y="3800104"/>
            <a:ext cx="2757337" cy="276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1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3990109" y="260350"/>
            <a:ext cx="5700155" cy="9413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h-TH" altLang="en-US" sz="4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การซักประวัติโรคจากการทำงาน</a:t>
            </a:r>
            <a:endParaRPr lang="th-TH" alt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040082" y="1876301"/>
            <a:ext cx="5284521" cy="3170712"/>
          </a:xfrm>
        </p:spPr>
        <p:txBody>
          <a:bodyPr>
            <a:noAutofit/>
          </a:bodyPr>
          <a:lstStyle/>
          <a:p>
            <a:r>
              <a:rPr lang="th-TH" altLang="th-TH" sz="4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สิ่งคุกคาม</a:t>
            </a:r>
          </a:p>
          <a:p>
            <a:r>
              <a:rPr lang="th-TH" altLang="th-TH" sz="4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อาการ/โรค</a:t>
            </a:r>
          </a:p>
          <a:p>
            <a:r>
              <a:rPr lang="th-TH" altLang="th-TH" sz="40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การให้ความสำคัญ</a:t>
            </a:r>
            <a:endParaRPr lang="en-US" altLang="th-TH" sz="40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01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4227616" y="260350"/>
            <a:ext cx="5142015" cy="9413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endParaRPr lang="th-TH" altLang="en-US" sz="4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089" y="1662545"/>
            <a:ext cx="5725907" cy="342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7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2" y="242496"/>
            <a:ext cx="7564581" cy="802534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th-TH" altLang="th-TH" sz="48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ขั้นตอนการวินิจฉัยรักษาโรคจากการทำงาน</a:t>
            </a:r>
            <a:endParaRPr lang="en-US" sz="4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6" y="1211283"/>
            <a:ext cx="10272156" cy="48750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579660"/>
              </p:ext>
            </p:extLst>
          </p:nvPr>
        </p:nvGraphicFramePr>
        <p:xfrm>
          <a:off x="2113808" y="1484416"/>
          <a:ext cx="9132123" cy="4169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642"/>
                <a:gridCol w="5575481"/>
              </a:tblGrid>
              <a:tr h="53053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โรคทั่วไป</a:t>
                      </a:r>
                      <a:endParaRPr lang="th-TH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โรคจากการทำงาน</a:t>
                      </a:r>
                      <a:endParaRPr lang="th-TH" sz="3600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05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kumimoji="0" lang="th-TH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ซักประวัติ</a:t>
                      </a:r>
                      <a:endParaRPr lang="th-TH" sz="32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kumimoji="0" lang="th-TH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ซักประวัติ</a:t>
                      </a:r>
                      <a:r>
                        <a:rPr kumimoji="0" lang="th-TH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เฉพาะทาง</a:t>
                      </a:r>
                      <a:endParaRPr lang="th-TH" sz="3200" b="1" u="sng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0530">
                <a:tc>
                  <a:txBody>
                    <a:bodyPr/>
                    <a:lstStyle/>
                    <a:p>
                      <a:r>
                        <a:rPr lang="th-TH" sz="32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ตรวจร่างกาย</a:t>
                      </a:r>
                      <a:endParaRPr lang="th-TH" sz="32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ตรวจร่างกาย</a:t>
                      </a:r>
                      <a:endParaRPr lang="th-TH" sz="32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98467">
                <a:tc>
                  <a:txBody>
                    <a:bodyPr/>
                    <a:lstStyle/>
                    <a:p>
                      <a:r>
                        <a:rPr lang="th-TH" sz="32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kumimoji="0" lang="th-TH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ตรวจทางห้องปฏิบัติการ</a:t>
                      </a:r>
                      <a:endParaRPr lang="th-TH" sz="32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kumimoji="0" lang="th-TH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ตรวจทางห้องปฏิบัติการ</a:t>
                      </a:r>
                      <a:r>
                        <a:rPr kumimoji="0" lang="th-TH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เฉพาะทาง</a:t>
                      </a:r>
                      <a:endParaRPr lang="th-TH" sz="3200" b="1" u="sng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05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kumimoji="0" lang="th-TH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วินิจฉัยว่า</a:t>
                      </a:r>
                      <a:r>
                        <a:rPr kumimoji="0" lang="th-TH" altLang="en-US" sz="3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เป็นโรคอะไร</a:t>
                      </a:r>
                      <a:endParaRPr lang="th-TH" sz="32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32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kumimoji="0" lang="th-TH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วินิจฉัยว่าเป็น</a:t>
                      </a:r>
                      <a:r>
                        <a:rPr kumimoji="0" lang="th-TH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โรคอะไร</a:t>
                      </a:r>
                      <a:r>
                        <a:rPr kumimoji="0" lang="th-TH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และโรคที่เป็นมีสาเหตุจากการทำงานหรือไม่</a:t>
                      </a:r>
                      <a:endParaRPr lang="th-TH" sz="3200" b="0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053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kumimoji="0" lang="th-TH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รักษาตาม</a:t>
                      </a:r>
                      <a:r>
                        <a:rPr kumimoji="0" lang="th-TH" altLang="en-US" sz="3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อาการ/โรค</a:t>
                      </a:r>
                      <a:endParaRPr lang="th-TH" sz="3200" b="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kumimoji="0" lang="th-TH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รักษาตามอาการ/โรค</a:t>
                      </a:r>
                      <a:r>
                        <a:rPr kumimoji="0" lang="th-TH" altLang="en-US" sz="3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และ</a:t>
                      </a:r>
                      <a:r>
                        <a:rPr kumimoji="0" lang="th-TH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แก้ที่สาเหตุด้วย</a:t>
                      </a:r>
                      <a:endParaRPr lang="th-TH" sz="3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6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854" y="242495"/>
            <a:ext cx="6139543" cy="743157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th-TH" altLang="th-TH" sz="4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การวินิจฉัยโรคจากการทำงาน</a:t>
            </a:r>
            <a:endParaRPr 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0042" y="1258784"/>
            <a:ext cx="10379032" cy="4827503"/>
          </a:xfrm>
        </p:spPr>
        <p:txBody>
          <a:bodyPr>
            <a:normAutofit fontScale="85000" lnSpcReduction="10000"/>
          </a:bodyPr>
          <a:lstStyle/>
          <a:p>
            <a:r>
              <a:rPr lang="th-TH" altLang="th-TH" sz="4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มีอาการ/โรคเกิดขึ้นจริง </a:t>
            </a:r>
            <a:endParaRPr lang="en-US" altLang="th-TH" sz="47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4700" dirty="0" smtClean="0">
                <a:latin typeface="Angsana New" pitchFamily="18" charset="-34"/>
                <a:cs typeface="Angsana New" pitchFamily="18" charset="-34"/>
              </a:rPr>
              <a:t>มีสิ่งคุกคาม/กระบวนการที่ทำให้เกิดโรคอยู่ในสถานที่ทำงานของผู้ป่วย</a:t>
            </a:r>
          </a:p>
          <a:p>
            <a:r>
              <a:rPr lang="th-TH" altLang="th-TH" sz="4700" dirty="0" smtClean="0">
                <a:latin typeface="Angsana New" pitchFamily="18" charset="-34"/>
                <a:cs typeface="Angsana New" pitchFamily="18" charset="-34"/>
              </a:rPr>
              <a:t> มีการสัมผัสสิ่งคุกคามนั้น </a:t>
            </a:r>
          </a:p>
          <a:p>
            <a:r>
              <a:rPr lang="th-TH" altLang="th-TH" sz="4700" dirty="0" smtClean="0">
                <a:latin typeface="Angsana New" pitchFamily="18" charset="-34"/>
                <a:cs typeface="Angsana New" pitchFamily="18" charset="-34"/>
              </a:rPr>
              <a:t> มีลำดับก่อนหลังในการเกิดโรค (สัมผัสก่อนจึงจะมีอาการ) </a:t>
            </a:r>
            <a:endParaRPr lang="en-US" sz="47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4700" dirty="0" smtClean="0">
                <a:latin typeface="Angsana New" pitchFamily="18" charset="-34"/>
                <a:cs typeface="Angsana New" pitchFamily="18" charset="-34"/>
              </a:rPr>
              <a:t>การสัมผัสนั้นมีระยะเวลานานพอ /มีความเข้มข้นพอที่จะทำให้เกิดโรค</a:t>
            </a:r>
            <a:r>
              <a:rPr lang="th-TH" sz="4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0" indent="0">
              <a:buNone/>
            </a:pPr>
            <a:endParaRPr lang="en-US" sz="47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4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  <a:p>
            <a:pPr marL="0" indent="0">
              <a:buNone/>
            </a:pPr>
            <a:endParaRPr lang="th-TH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620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974" y="242496"/>
            <a:ext cx="6626431" cy="73128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th-TH" altLang="th-TH" sz="4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การวินิจฉัยโรคจากการทำงาน (ต่อ)</a:t>
            </a:r>
            <a:endParaRPr 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921" y="1306286"/>
            <a:ext cx="10177153" cy="4780001"/>
          </a:xfrm>
        </p:spPr>
        <p:txBody>
          <a:bodyPr>
            <a:normAutofit fontScale="77500" lnSpcReduction="20000"/>
          </a:bodyPr>
          <a:lstStyle/>
          <a:p>
            <a:r>
              <a:rPr lang="th-TH" altLang="th-TH" sz="43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47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altLang="th-TH" sz="4700" dirty="0">
                <a:latin typeface="Angsana New" pitchFamily="18" charset="-34"/>
                <a:cs typeface="Angsana New" pitchFamily="18" charset="-34"/>
              </a:rPr>
              <a:t>ข้อมูลทางวิทยาการระบาดสนับสนุน</a:t>
            </a:r>
            <a:r>
              <a:rPr lang="en-US" altLang="th-TH" sz="47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altLang="th-TH" sz="4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ได้</a:t>
            </a:r>
            <a:r>
              <a:rPr lang="th-TH" altLang="th-TH" sz="4700" dirty="0">
                <a:latin typeface="Angsana New" pitchFamily="18" charset="-34"/>
                <a:cs typeface="Angsana New" pitchFamily="18" charset="-34"/>
              </a:rPr>
              <a:t>ทำการวินิจฉัยแยกสาเหตุของโรคที่เกิดนอกเหนือจากการทำงานแล้ว</a:t>
            </a:r>
            <a:r>
              <a:rPr lang="th-TH" altLang="th-TH" sz="47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altLang="th-TH" sz="47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altLang="th-TH" sz="4700" dirty="0">
                <a:latin typeface="Angsana New" pitchFamily="18" charset="-34"/>
                <a:cs typeface="Angsana New" pitchFamily="18" charset="-34"/>
              </a:rPr>
              <a:t>ได้พิจารณาปัจจัยอื่นๆที่สนับสนุนหรือคัดค้าน เช่น อาการของโรคอาจดี</a:t>
            </a:r>
            <a:r>
              <a:rPr lang="th-TH" altLang="th-TH" sz="4700" dirty="0" smtClean="0">
                <a:latin typeface="Angsana New" pitchFamily="18" charset="-34"/>
                <a:cs typeface="Angsana New" pitchFamily="18" charset="-34"/>
              </a:rPr>
              <a:t>ขึ้น  </a:t>
            </a:r>
          </a:p>
          <a:p>
            <a:pPr marL="0" indent="0">
              <a:buNone/>
            </a:pPr>
            <a:r>
              <a:rPr lang="th-TH" altLang="th-TH" sz="47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4700" dirty="0" smtClean="0">
                <a:latin typeface="Angsana New" pitchFamily="18" charset="-34"/>
                <a:cs typeface="Angsana New" pitchFamily="18" charset="-34"/>
              </a:rPr>
              <a:t>     เมื่อ</a:t>
            </a:r>
            <a:r>
              <a:rPr lang="th-TH" altLang="th-TH" sz="4700" dirty="0">
                <a:latin typeface="Angsana New" pitchFamily="18" charset="-34"/>
                <a:cs typeface="Angsana New" pitchFamily="18" charset="-34"/>
              </a:rPr>
              <a:t>ไม่มีการสัมผัส หรือ เมื่อผู้ป่วยหยุดงาน มีการใช้เครื่องป้องกันอันตราย</a:t>
            </a:r>
            <a:r>
              <a:rPr lang="th-TH" altLang="th-TH" sz="4700" dirty="0" smtClean="0">
                <a:latin typeface="Angsana New" pitchFamily="18" charset="-34"/>
                <a:cs typeface="Angsana New" pitchFamily="18" charset="-34"/>
              </a:rPr>
              <a:t>ส่วน </a:t>
            </a:r>
          </a:p>
          <a:p>
            <a:pPr marL="0" indent="0">
              <a:buNone/>
            </a:pPr>
            <a:r>
              <a:rPr lang="th-TH" altLang="th-TH" sz="47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4700" dirty="0" smtClean="0">
                <a:latin typeface="Angsana New" pitchFamily="18" charset="-34"/>
                <a:cs typeface="Angsana New" pitchFamily="18" charset="-34"/>
              </a:rPr>
              <a:t>      บุคคล</a:t>
            </a:r>
            <a:r>
              <a:rPr lang="th-TH" altLang="th-TH" sz="4700" dirty="0">
                <a:latin typeface="Angsana New" pitchFamily="18" charset="-34"/>
                <a:cs typeface="Angsana New" pitchFamily="18" charset="-34"/>
              </a:rPr>
              <a:t>หรือไม่มีการใช้</a:t>
            </a:r>
            <a:r>
              <a:rPr lang="en-US" altLang="th-TH" sz="47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altLang="th-TH" sz="4700" dirty="0" smtClean="0">
                <a:latin typeface="Angsana New" pitchFamily="18" charset="-34"/>
                <a:cs typeface="Angsana New" pitchFamily="18" charset="-34"/>
              </a:rPr>
              <a:t> นำ</a:t>
            </a:r>
            <a:r>
              <a:rPr lang="th-TH" altLang="th-TH" sz="4700" dirty="0">
                <a:latin typeface="Angsana New" pitchFamily="18" charset="-34"/>
                <a:cs typeface="Angsana New" pitchFamily="18" charset="-34"/>
              </a:rPr>
              <a:t>ปัจจัยทั้งหมดมาพิจารณาเพื่อวินิจฉัย</a:t>
            </a:r>
            <a:r>
              <a:rPr lang="en-US" altLang="th-TH" sz="4700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altLang="th-TH" sz="47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altLang="th-TH" sz="47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47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buNone/>
            </a:pPr>
            <a:endParaRPr lang="th-TH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69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3099460" y="260350"/>
            <a:ext cx="6341423" cy="9413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th-TH" altLang="en-US" sz="4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แหล่งค้นหาโรคจากการทำงาน</a:t>
            </a:r>
            <a:endParaRPr lang="th-TH" alt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4" descr="http://vnnurse.com/pic_web/intro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2491" y="1361920"/>
            <a:ext cx="4350483" cy="242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kledkaew.go.th/images/64HP_Bankongwanpen/hp01.jpg">
            <a:extLst>
              <a:ext uri="{FF2B5EF4-FFF2-40B4-BE49-F238E27FC236}">
                <a16:creationId xmlns="" xmlns:a16="http://schemas.microsoft.com/office/drawing/2014/main" id="{616F02F3-7891-4AC8-B366-8D65A564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938" y="1361920"/>
            <a:ext cx="4453246" cy="2450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001410"/>
              </p:ext>
            </p:extLst>
          </p:nvPr>
        </p:nvGraphicFramePr>
        <p:xfrm>
          <a:off x="7754585" y="2586949"/>
          <a:ext cx="3040085" cy="365760"/>
        </p:xfrm>
        <a:graphic>
          <a:graphicData uri="http://schemas.openxmlformats.org/drawingml/2006/table">
            <a:tbl>
              <a:tblPr/>
              <a:tblGrid>
                <a:gridCol w="3040085"/>
              </a:tblGrid>
              <a:tr h="280761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161" y="4229100"/>
            <a:ext cx="3749145" cy="21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DSCF57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4577" y="4229099"/>
            <a:ext cx="4073236" cy="21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574219"/>
              </p:ext>
            </p:extLst>
          </p:nvPr>
        </p:nvGraphicFramePr>
        <p:xfrm>
          <a:off x="4037610" y="2018805"/>
          <a:ext cx="308759" cy="365760"/>
        </p:xfrm>
        <a:graphic>
          <a:graphicData uri="http://schemas.openxmlformats.org/drawingml/2006/table">
            <a:tbl>
              <a:tblPr/>
              <a:tblGrid>
                <a:gridCol w="308759"/>
              </a:tblGrid>
              <a:tr h="32063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4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075" y="242496"/>
            <a:ext cx="7552707" cy="88566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th-TH" alt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เทคนิคการซักประวัติโรคจากการทำงาน</a:t>
            </a:r>
            <a:r>
              <a:rPr lang="th-TH" altLang="th-TH" sz="5400" dirty="0">
                <a:latin typeface="Cordia New" charset="0"/>
                <a:cs typeface="Cordia New" charset="0"/>
              </a:rPr>
              <a:t/>
            </a:r>
            <a:br>
              <a:rPr lang="th-TH" altLang="th-TH" sz="5400" dirty="0">
                <a:latin typeface="Cordia New" charset="0"/>
                <a:cs typeface="Cordia New" charset="0"/>
              </a:rPr>
            </a:b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325" y="1555668"/>
            <a:ext cx="8847117" cy="4530619"/>
          </a:xfrm>
        </p:spPr>
        <p:txBody>
          <a:bodyPr>
            <a:normAutofit fontScale="47500" lnSpcReduction="20000"/>
          </a:bodyPr>
          <a:lstStyle/>
          <a:p>
            <a:r>
              <a:rPr lang="en-US" sz="7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altLang="th-TH" sz="73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สร้างสัมพันธภาพ </a:t>
            </a:r>
          </a:p>
          <a:p>
            <a:r>
              <a:rPr lang="en-US" sz="73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altLang="th-TH" sz="73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ใช้คำถามปลายเปิด</a:t>
            </a:r>
          </a:p>
          <a:p>
            <a:r>
              <a:rPr lang="th-TH" altLang="th-TH" sz="7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มี</a:t>
            </a:r>
            <a:r>
              <a:rPr lang="th-TH" altLang="th-TH" sz="73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ความยุติธรรม </a:t>
            </a:r>
            <a:r>
              <a:rPr lang="en-US" altLang="th-TH" sz="73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altLang="th-TH" sz="73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ไม่อคติ  ไม่สรุปเอง</a:t>
            </a:r>
          </a:p>
          <a:p>
            <a:r>
              <a:rPr lang="th-TH" altLang="th-TH" sz="7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หลักฐาน</a:t>
            </a:r>
            <a:r>
              <a:rPr lang="th-TH" altLang="th-TH" sz="73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ทางกฎหมาย </a:t>
            </a:r>
            <a:r>
              <a:rPr lang="en-US" altLang="th-TH" sz="73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altLang="th-TH" sz="73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เอกสาร  คำพูด</a:t>
            </a:r>
          </a:p>
          <a:p>
            <a:r>
              <a:rPr lang="th-TH" altLang="th-TH" sz="7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ให้คำแนะนำ </a:t>
            </a:r>
            <a:r>
              <a:rPr lang="en-US" altLang="th-TH" sz="7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altLang="th-TH" sz="73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สุขภาพ งาน</a:t>
            </a:r>
            <a:endParaRPr lang="th-TH" altLang="th-TH" sz="73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73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buNone/>
            </a:pPr>
            <a:endParaRPr lang="th-TH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13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566" y="242495"/>
            <a:ext cx="8355662" cy="921287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th-TH" altLang="th-TH" sz="4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หาความสัมพันธ์</a:t>
            </a:r>
            <a:r>
              <a:rPr lang="th-TH" alt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ของการเจ็บป่วยกับงานที่ทำ</a:t>
            </a:r>
            <a:endParaRPr 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597" y="1626920"/>
            <a:ext cx="6958941" cy="4459368"/>
          </a:xfrm>
        </p:spPr>
        <p:txBody>
          <a:bodyPr>
            <a:normAutofit/>
          </a:bodyPr>
          <a:lstStyle/>
          <a:p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ซักประวัติทั่วไป</a:t>
            </a:r>
          </a:p>
          <a:p>
            <a:r>
              <a:rPr 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ซัก</a:t>
            </a:r>
            <a:r>
              <a:rPr lang="th-TH" sz="4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ประวัติอาชีพ</a:t>
            </a:r>
            <a:r>
              <a:rPr 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(การทำงาน</a:t>
            </a:r>
            <a:r>
              <a:rPr lang="th-TH" sz="4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r>
              <a:rPr lang="th-TH" sz="4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ซัก</a:t>
            </a:r>
            <a:r>
              <a:rPr lang="th-TH" sz="4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ประวัติ</a:t>
            </a:r>
            <a:r>
              <a:rPr lang="th-TH" sz="48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สุขภาพ</a:t>
            </a:r>
            <a:endParaRPr lang="th-TH" sz="48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buNone/>
            </a:pPr>
            <a:endParaRPr lang="th-TH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86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566" y="242495"/>
            <a:ext cx="8355662" cy="921287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ประวัติ</a:t>
            </a:r>
            <a: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ทั่วไป</a:t>
            </a:r>
            <a:br>
              <a:rPr lang="th-TH" sz="4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48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18" y="1413164"/>
            <a:ext cx="9987147" cy="4673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L="0" indent="0">
              <a:buNone/>
            </a:pPr>
            <a:endParaRPr lang="th-TH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4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44436" y="1448790"/>
            <a:ext cx="8930244" cy="479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วันที่ 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______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endParaRPr lang="en-US" alt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ชื่อ  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________ 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เพศ 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   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อายุ 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___ 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ปี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HN ___ 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โทร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____________</a:t>
            </a:r>
          </a:p>
          <a:p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สถานะครอบครัว 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Symbol" charset="2"/>
              </a:rPr>
              <a:t>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โสด 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Symbol" charset="2"/>
              </a:rPr>
              <a:t>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คู่ 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Symbol" charset="2"/>
              </a:rPr>
              <a:t>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ม่าย  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Symbol" charset="2"/>
              </a:rPr>
              <a:t>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มีบุตร 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คน 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  <a:sym typeface="Symbol" charset="2"/>
              </a:rPr>
              <a:t>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ไม่มีบุตร   </a:t>
            </a:r>
          </a:p>
          <a:p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อาชีพคู่สมรส 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_______</a:t>
            </a:r>
          </a:p>
          <a:p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ที่อยู่ปัจจุบัน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 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ภูมิลำเนาเดิมจังหวัด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______</a:t>
            </a:r>
          </a:p>
          <a:p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ระดับการศึกษา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_______</a:t>
            </a:r>
            <a:r>
              <a:rPr lang="th-TH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รายได้</a:t>
            </a:r>
            <a:r>
              <a:rPr lang="en-US" alt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________</a:t>
            </a:r>
          </a:p>
          <a:p>
            <a:pPr marL="0" indent="0">
              <a:buNone/>
            </a:pPr>
            <a:endParaRPr lang="th-TH" altLang="th-TH" sz="4000" dirty="0">
              <a:latin typeface="Cordia New" charset="0"/>
              <a:cs typeface="Cordia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745</Words>
  <Application>Microsoft Office PowerPoint</Application>
  <PresentationFormat>กำหนดเอง</PresentationFormat>
  <Paragraphs>152</Paragraphs>
  <Slides>26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7" baseType="lpstr">
      <vt:lpstr>Wisp</vt:lpstr>
      <vt:lpstr>การซักประวัติโรคจากการทำงาน และการจัดบริการส่งต่อผู้ป่วยโรคจากการทำงาน ในสถานประกอบการ/สถานบริการสาธารณสุข</vt:lpstr>
      <vt:lpstr>การซักประวัติโรคจากการทำงาน</vt:lpstr>
      <vt:lpstr>ขั้นตอนการวินิจฉัยรักษาโรคจากการทำงาน</vt:lpstr>
      <vt:lpstr>การวินิจฉัยโรคจากการทำงาน</vt:lpstr>
      <vt:lpstr>การวินิจฉัยโรคจากการทำงาน (ต่อ)</vt:lpstr>
      <vt:lpstr>แหล่งค้นหาโรคจากการทำงาน</vt:lpstr>
      <vt:lpstr>เทคนิคการซักประวัติโรคจากการทำงาน </vt:lpstr>
      <vt:lpstr>หาความสัมพันธ์ของการเจ็บป่วยกับงานที่ทำ</vt:lpstr>
      <vt:lpstr>ประวัติทั่วไป </vt:lpstr>
      <vt:lpstr>ประวัติอาชีพ(การทำงาน) </vt:lpstr>
      <vt:lpstr>ประวัติสุขภาพ  </vt:lpstr>
      <vt:lpstr>ประวัติสุขภาพ (ต่อ)  </vt:lpstr>
      <vt:lpstr>ประวัติสุขภาพ (ต่อ)  </vt:lpstr>
      <vt:lpstr>คำถามคัดกรอง</vt:lpstr>
      <vt:lpstr>โรคระบบทางเดินหายใจจากการทำงาน</vt:lpstr>
      <vt:lpstr>โรคกระดูกและกล้ามเนื้อจากการทำงาน</vt:lpstr>
      <vt:lpstr>โรคปัญหาทางตาจากการทำงาน</vt:lpstr>
      <vt:lpstr>โรคผิวหนังจากการทำงาน</vt:lpstr>
      <vt:lpstr>โรคประสาทหูเสื่อมจากการทำงาน</vt:lpstr>
      <vt:lpstr>IPD</vt:lpstr>
      <vt:lpstr>งานนำเสนอ PowerPoint</vt:lpstr>
      <vt:lpstr>การส่งต่อผู้ป่วยโรคจากการทำงาน</vt:lpstr>
      <vt:lpstr>ตัวอย่างการซักประวัติโรคจากการทำงาน</vt:lpstr>
      <vt:lpstr>ตัวอย่างการซักประวัติโรคจากการทำงาน</vt:lpstr>
      <vt:lpstr>การซักประวัติโรคจากการทำงาน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sakarinkhul</dc:creator>
  <cp:lastModifiedBy>Windows User</cp:lastModifiedBy>
  <cp:revision>95</cp:revision>
  <dcterms:created xsi:type="dcterms:W3CDTF">2015-05-20T03:33:28Z</dcterms:created>
  <dcterms:modified xsi:type="dcterms:W3CDTF">2018-12-18T02:11:15Z</dcterms:modified>
</cp:coreProperties>
</file>