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DF44-3A95-4626-9DA6-DFB068022DB2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86BD-F2AD-4251-87D8-F554F37612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371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286BD-F2AD-4251-87D8-F554F376126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42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04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5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96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34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98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7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1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227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7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16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9ACA-B744-4EFB-A674-4F0AB16669F7}" type="datetimeFigureOut">
              <a:rPr lang="th-TH" smtClean="0"/>
              <a:t>13/02/62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1A2A-E847-42F5-B4E3-672E071F6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0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3627;&#3617;&#3629;&#3585;&#3588;&#3623;&#3633;&#3609;&#3652;&#3619;&#3657;&#3611;&#3633;&#3597;&#3627;&#3634;&#3648;&#3617;&#3639;&#3656;&#3629;&#3626;&#3623;&#3617;&#3627;&#3609;&#3657;&#3634;&#3585;&#3634;&#3585;&#3611;&#3657;&#3629;&#3591;&#3585;&#3633;&#3609;&#3613;&#3640;&#3656;&#3609;&#3607;&#3637;&#3656;&#3606;&#3641;&#3585;&#3605;&#3657;&#3629;&#3591;%20(&#3605;&#3629;&#3609;&#3607;&#3637;&#3656;%202-%20&#3623;&#3636;&#3608;&#3637;&#3585;&#3634;&#3619;&#3626;&#3623;&#3617;&#3627;&#3609;&#3657;&#3634;&#3585;&#3634;&#3585;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3617;&#3634;&#3607;&#3635;&#3588;&#3623;&#3634;&#3617;&#3619;&#3641;&#3657;&#3592;&#3633;&#3585;&#3585;&#3633;&#3610;&#3613;&#3640;&#3656;&#3609;&#3614;&#3636;&#3625;%20PM2.5%20&#3585;&#3633;&#3609;&#3648;&#3606;&#3629;&#3632;!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13;&#3640;&#3656;&#3609;&#3621;&#3632;&#3629;&#3629;&#3591;%20PM2.5%20&#3626;&#3656;&#3591;&#3612;&#3621;&#3585;&#3619;&#3632;&#3607;&#3610;&#3629;&#3632;&#3652;&#3619;&#3610;&#3657;&#3634;&#3591;&#3605;&#3656;&#3629;&#3619;&#3656;&#3634;&#3591;&#3585;&#3634;&#3618;.mp4" TargetMode="External"/><Relationship Id="rId4" Type="http://schemas.openxmlformats.org/officeDocument/2006/relationships/hyperlink" Target="PM2.5%20&#3648;&#3586;&#3657;&#3634;&#3626;&#3641;&#3656;&#3619;&#3656;&#3634;&#3591;&#3585;&#3634;&#3618;%20&#3593;&#3610;&#3633;&#3610;&#3585;&#3634;&#3619;&#3660;&#3605;&#3641;&#3609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/>
          <p:nvPr/>
        </p:nvPicPr>
        <p:blipFill rotWithShape="1">
          <a:blip r:embed="rId3"/>
          <a:srcRect l="34362" t="18819" r="34825" b="22878"/>
          <a:stretch/>
        </p:blipFill>
        <p:spPr bwMode="auto">
          <a:xfrm>
            <a:off x="683568" y="212617"/>
            <a:ext cx="7848872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829241"/>
            <a:ext cx="460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คลินิกโรคจากการทำงาน</a:t>
            </a:r>
          </a:p>
          <a:p>
            <a:pPr algn="r"/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กลุ่มงานอา</a:t>
            </a:r>
            <a:r>
              <a:rPr lang="th-TH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ชีว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เวชกรรม โรงพยาบาลชัยนาท</a:t>
            </a:r>
            <a:r>
              <a:rPr lang="th-TH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นเรนทร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  <p:pic>
        <p:nvPicPr>
          <p:cNvPr id="1027" name="Picture 3" descr="D:\SYSTEM Windows\Desktop\chain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83731"/>
            <a:ext cx="867924" cy="6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YSTEM Windows\Desktop\ตรากระทรวงสาธารณสุขใหม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45" y="5947719"/>
            <a:ext cx="706703" cy="7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l="31216" t="12915" r="32981" b="62614"/>
          <a:stretch/>
        </p:blipFill>
        <p:spPr bwMode="auto">
          <a:xfrm>
            <a:off x="898975" y="1540970"/>
            <a:ext cx="7524887" cy="210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/>
          <p:cNvPicPr/>
          <p:nvPr/>
        </p:nvPicPr>
        <p:blipFill rotWithShape="1">
          <a:blip r:embed="rId2"/>
          <a:srcRect l="30663" t="35357" r="32980" b="40047"/>
          <a:stretch/>
        </p:blipFill>
        <p:spPr bwMode="auto">
          <a:xfrm>
            <a:off x="917568" y="3825923"/>
            <a:ext cx="7398848" cy="212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การป้องกันฝุ่น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(</a:t>
            </a: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ต่อ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)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60248" r="3763" b="4494"/>
          <a:stretch/>
        </p:blipFill>
        <p:spPr bwMode="auto">
          <a:xfrm>
            <a:off x="827584" y="1556792"/>
            <a:ext cx="74168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4"/>
          <a:srcRect l="31608" t="9594" r="32441" b="66962"/>
          <a:stretch/>
        </p:blipFill>
        <p:spPr bwMode="auto">
          <a:xfrm>
            <a:off x="827584" y="3717032"/>
            <a:ext cx="753822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การป้องกันฝุ่น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(</a:t>
            </a: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ต่อ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)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l="31979" t="31682" r="32760" b="46972"/>
          <a:stretch/>
        </p:blipFill>
        <p:spPr bwMode="auto">
          <a:xfrm>
            <a:off x="827584" y="1322241"/>
            <a:ext cx="7538852" cy="174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2"/>
          <a:srcRect l="31714" t="48104" r="32547" b="27063"/>
          <a:stretch/>
        </p:blipFill>
        <p:spPr bwMode="auto">
          <a:xfrm>
            <a:off x="827584" y="2996952"/>
            <a:ext cx="756562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/>
          <p:cNvPicPr/>
          <p:nvPr/>
        </p:nvPicPr>
        <p:blipFill rotWithShape="1">
          <a:blip r:embed="rId2"/>
          <a:srcRect l="31714" t="71004" r="32016" b="6272"/>
          <a:stretch/>
        </p:blipFill>
        <p:spPr bwMode="auto">
          <a:xfrm>
            <a:off x="827584" y="4833935"/>
            <a:ext cx="7605131" cy="176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การป้องกันฝุ่น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(</a:t>
            </a: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ต่อ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)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23486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คลินิกโรคจากการทำงาน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กลุ่มงานอา</a:t>
            </a:r>
            <a:r>
              <a:rPr lang="th-TH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ชีว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เวชกรรม โรงพยาบาลชัยนาท</a:t>
            </a:r>
            <a:r>
              <a:rPr lang="th-TH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นเรนทร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  <p:pic>
        <p:nvPicPr>
          <p:cNvPr id="5" name="Picture 4" descr="D:\SYSTEM Windows\Desktop\ตรากระทรวงสาธารณสุขใหม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22" y="1043551"/>
            <a:ext cx="2016224" cy="20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SYSTEM Windows\Desktop\chain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46" y="1128372"/>
            <a:ext cx="2612792" cy="18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/>
          <p:nvPr/>
        </p:nvPicPr>
        <p:blipFill rotWithShape="1">
          <a:blip r:embed="rId2"/>
          <a:srcRect l="23247" t="12177" r="24654" b="45018"/>
          <a:stretch/>
        </p:blipFill>
        <p:spPr bwMode="auto">
          <a:xfrm>
            <a:off x="179512" y="404664"/>
            <a:ext cx="8782760" cy="544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ประเภทของฝุ่น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/>
          <a:srcRect l="25531" t="13683" r="25170" b="6809"/>
          <a:stretch/>
        </p:blipFill>
        <p:spPr bwMode="auto">
          <a:xfrm>
            <a:off x="899592" y="1340768"/>
            <a:ext cx="7488832" cy="514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à¸¥à¸à¸²à¸£à¸à¹à¸à¸«à¸²à¸£à¸¹à¸à¸ à¸²à¸à¸ªà¸³à¸«à¸£à¸±à¸ à¸à¸¸à¹à¸ à¹à¸à¸µà¸¢à¸à¸à¸±à¸à¹à¸ªà¹à¸à¸à¸¡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6" y="300683"/>
            <a:ext cx="7848872" cy="56470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26"/>
          <p:cNvSpPr txBox="1"/>
          <p:nvPr/>
        </p:nvSpPr>
        <p:spPr>
          <a:xfrm>
            <a:off x="755576" y="5949280"/>
            <a:ext cx="7992888" cy="128651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en-US" sz="1800" b="1" i="1">
                <a:effectLst/>
                <a:latin typeface="Arundina Sans Mono"/>
                <a:ea typeface="Calibri"/>
                <a:cs typeface="Cordia New"/>
              </a:rPr>
              <a:t>PM2.5 </a:t>
            </a:r>
            <a:r>
              <a:rPr lang="th-TH" sz="1800" b="1" i="1">
                <a:effectLst/>
                <a:latin typeface="Arundina Sans Mono"/>
                <a:ea typeface="Calibri"/>
                <a:cs typeface="Cordia New"/>
              </a:rPr>
              <a:t>คือฝุ่นละอองขนาดไม่เกิน 2.5 ไมครอนเล็กประมาณ 1ใน25ของเส้นผมมนุษย์ ขนจมูกไม่สามารถกรองได้</a:t>
            </a:r>
            <a:endParaRPr lang="en-US" sz="1800">
              <a:effectLst/>
              <a:latin typeface="Calibri"/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19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D:\SYSTEM Windows\Desktop\48395402_2009584705791573_7114241647944138752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34240" r="72303" b="55350"/>
          <a:stretch/>
        </p:blipFill>
        <p:spPr bwMode="auto">
          <a:xfrm>
            <a:off x="899592" y="1180794"/>
            <a:ext cx="2887315" cy="171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0588"/>
          <a:stretch/>
        </p:blipFill>
        <p:spPr bwMode="auto">
          <a:xfrm>
            <a:off x="5220072" y="808524"/>
            <a:ext cx="2382426" cy="1545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 descr="D:\SYSTEM Windows\Desktop\48395402_2009584705791573_7114241647944138752_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32191" r="56450" b="58183"/>
          <a:stretch/>
        </p:blipFill>
        <p:spPr bwMode="auto">
          <a:xfrm>
            <a:off x="929882" y="3865209"/>
            <a:ext cx="1985243" cy="1887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2"/>
          <a:stretch/>
        </p:blipFill>
        <p:spPr bwMode="auto">
          <a:xfrm>
            <a:off x="6203169" y="4005064"/>
            <a:ext cx="2121657" cy="1657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à¸à¸¥à¸à¸²à¸£à¸à¹à¸à¸«à¸²à¸£à¸¹à¸à¸ à¸²à¸à¸ªà¸³à¸«à¸£à¸±à¸ à¹à¸£à¸à¸à¸²à¸à¹à¸à¸à¹à¸²à¸à¸²à¸£à¸à¸¹à¸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21" y="2568273"/>
            <a:ext cx="2053441" cy="1702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9"/>
          <p:cNvSpPr txBox="1"/>
          <p:nvPr/>
        </p:nvSpPr>
        <p:spPr>
          <a:xfrm>
            <a:off x="1403648" y="2366512"/>
            <a:ext cx="1456928" cy="53016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undina Sans Mono"/>
              </a:rPr>
              <a:t>ยานพาหนะ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ordia New"/>
            </a:endParaRPr>
          </a:p>
        </p:txBody>
      </p:sp>
      <p:sp>
        <p:nvSpPr>
          <p:cNvPr id="11" name="Text Box 42"/>
          <p:cNvSpPr txBox="1"/>
          <p:nvPr/>
        </p:nvSpPr>
        <p:spPr>
          <a:xfrm>
            <a:off x="6084168" y="2382977"/>
            <a:ext cx="1179830" cy="28702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undina Sans Mono"/>
              </a:rPr>
              <a:t>ควันบุหรี่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ordia New"/>
            </a:endParaRPr>
          </a:p>
        </p:txBody>
      </p:sp>
      <p:sp>
        <p:nvSpPr>
          <p:cNvPr id="12" name="Text Box 124"/>
          <p:cNvSpPr txBox="1"/>
          <p:nvPr/>
        </p:nvSpPr>
        <p:spPr>
          <a:xfrm>
            <a:off x="3380829" y="4445116"/>
            <a:ext cx="2369931" cy="28702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undina Sans Mono"/>
              </a:rPr>
              <a:t>โรงงานผลิตไฟฟ้า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ordia New"/>
            </a:endParaRPr>
          </a:p>
        </p:txBody>
      </p:sp>
      <p:sp>
        <p:nvSpPr>
          <p:cNvPr id="13" name="Text Box 54"/>
          <p:cNvSpPr txBox="1"/>
          <p:nvPr/>
        </p:nvSpPr>
        <p:spPr>
          <a:xfrm>
            <a:off x="828532" y="5662766"/>
            <a:ext cx="2231300" cy="28702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undina Sans Mono"/>
              </a:rPr>
              <a:t>โรงงานอุตสาหกรรม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ordia New"/>
            </a:endParaRPr>
          </a:p>
        </p:txBody>
      </p:sp>
      <p:sp>
        <p:nvSpPr>
          <p:cNvPr id="14" name="Text Box 55"/>
          <p:cNvSpPr txBox="1"/>
          <p:nvPr/>
        </p:nvSpPr>
        <p:spPr>
          <a:xfrm>
            <a:off x="6156176" y="5661248"/>
            <a:ext cx="2460585" cy="28702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undina Sans Mono"/>
              </a:rPr>
              <a:t>การเผาเศษวัชพืชและขยะ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ordia New"/>
            </a:endParaRPr>
          </a:p>
        </p:txBody>
      </p:sp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21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ฝุ่น 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PM 2.5 </a:t>
            </a: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มาจากไหน 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?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/>
          <a:srcRect l="28441" t="15556" r="29124" b="4814"/>
          <a:stretch/>
        </p:blipFill>
        <p:spPr bwMode="auto">
          <a:xfrm>
            <a:off x="1043608" y="0"/>
            <a:ext cx="7328483" cy="648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70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อาการไอ จาม มีน้ำมูก จนถึงการอักเสบของไซนัส เจ็บคอ หายใจลำบาก ปอดเป็นพังผืดขาวจากการระคายเคืองเรื้อรัง และอาจก่อให้เกิดโรคมะเร็งของระบบทางเดินหายใจ เช่น มะเร็งปอด เป็นต้น</a:t>
            </a:r>
            <a:endParaRPr lang="en-US" sz="3600" dirty="0">
              <a:solidFill>
                <a:srgbClr val="002060"/>
              </a:solidFill>
              <a:latin typeface="Book_BasiS [2006]" pitchFamily="2" charset="0"/>
              <a:cs typeface="Book_BasiS [2006]" pitchFamily="2" charset="0"/>
            </a:endParaRPr>
          </a:p>
          <a:p>
            <a:endParaRPr lang="th-TH" dirty="0"/>
          </a:p>
        </p:txBody>
      </p:sp>
      <p:pic>
        <p:nvPicPr>
          <p:cNvPr id="4" name="รูปภาพ 3" descr="D:\SYSTEM Windows\Desktop\วิธีป้องกันฝุ่นมลพิษ PM 2.5.JPEG">
            <a:hlinkClick r:id="rId2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56548" r="84093" b="34745"/>
          <a:stretch/>
        </p:blipFill>
        <p:spPr bwMode="auto">
          <a:xfrm>
            <a:off x="992681" y="4084191"/>
            <a:ext cx="1044116" cy="102636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 descr="D:\SYSTEM Windows\Desktop\วิธีป้องกันฝุ่นมลพิษ PM 2.5.JPEG">
            <a:hlinkClick r:id="rId4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56542" r="69894" b="34585"/>
          <a:stretch/>
        </p:blipFill>
        <p:spPr bwMode="auto">
          <a:xfrm>
            <a:off x="2771800" y="4084191"/>
            <a:ext cx="1008112" cy="99418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 descr="D:\SYSTEM Windows\Desktop\วิธีป้องกันฝุ่นมลพิษ PM 2.5.JPEG">
            <a:hlinkClick r:id="rId5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2" t="56842" r="54436" b="34587"/>
          <a:stretch/>
        </p:blipFill>
        <p:spPr bwMode="auto">
          <a:xfrm>
            <a:off x="4932040" y="4084190"/>
            <a:ext cx="1008112" cy="98255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 descr="D:\SYSTEM Windows\Desktop\วิธีป้องกันฝุ่นมลพิษ PM 2.5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56839" r="39867" b="34721"/>
          <a:stretch/>
        </p:blipFill>
        <p:spPr bwMode="auto">
          <a:xfrm>
            <a:off x="7368692" y="4089081"/>
            <a:ext cx="1047047" cy="103529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97"/>
          <p:cNvSpPr txBox="1"/>
          <p:nvPr/>
        </p:nvSpPr>
        <p:spPr>
          <a:xfrm>
            <a:off x="874749" y="5291367"/>
            <a:ext cx="1179830" cy="28702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มะเร็งปอด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</p:txBody>
      </p:sp>
      <p:sp>
        <p:nvSpPr>
          <p:cNvPr id="9" name="Text Box 98"/>
          <p:cNvSpPr txBox="1"/>
          <p:nvPr/>
        </p:nvSpPr>
        <p:spPr>
          <a:xfrm>
            <a:off x="2373479" y="5237708"/>
            <a:ext cx="1870204" cy="66929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แสบจมูก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ไอ มีเสมหะ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</p:txBody>
      </p:sp>
      <p:sp>
        <p:nvSpPr>
          <p:cNvPr id="10" name="Text Box 99"/>
          <p:cNvSpPr txBox="1"/>
          <p:nvPr/>
        </p:nvSpPr>
        <p:spPr>
          <a:xfrm>
            <a:off x="4355976" y="5237708"/>
            <a:ext cx="2160240" cy="121158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โรคหลอดเลือดหัวใจ 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หลอดเลือดสมอง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โรคหัวใจ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</p:txBody>
      </p:sp>
      <p:sp>
        <p:nvSpPr>
          <p:cNvPr id="11" name="Text Box 100"/>
          <p:cNvSpPr txBox="1"/>
          <p:nvPr/>
        </p:nvSpPr>
        <p:spPr>
          <a:xfrm>
            <a:off x="7033735" y="5237708"/>
            <a:ext cx="1716960" cy="66929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2060"/>
                </a:solidFill>
                <a:effectLst/>
                <a:latin typeface="Book_BasiS [2006]" pitchFamily="2" charset="0"/>
                <a:ea typeface="Calibri"/>
                <a:cs typeface="Book_BasiS [2006]" pitchFamily="2" charset="0"/>
              </a:rPr>
              <a:t>ทารกแรกเกิดมีน้ำหนักน้อยกว่าปกติ</a:t>
            </a:r>
            <a:endParaRPr lang="en-US" sz="2400" dirty="0">
              <a:solidFill>
                <a:srgbClr val="002060"/>
              </a:solidFill>
              <a:effectLst/>
              <a:latin typeface="Book_BasiS [2006]" pitchFamily="2" charset="0"/>
              <a:ea typeface="Calibri"/>
              <a:cs typeface="Book_BasiS [2006]" pitchFamily="2" charset="0"/>
            </a:endParaRPr>
          </a:p>
        </p:txBody>
      </p:sp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ผลกระทบต่อร่างกาย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เด็ก</a:t>
            </a:r>
            <a:r>
              <a:rPr lang="th-TH" sz="28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เล็ก เนื่องจากเด็กส่วนใหญ่ใช้เวลาทำกิจกรรมอยู่นอกบ้านหรือนอกอาคารมากกว่าผู้ใหญ่และเด็กมีกิจกรรมที่เคลื่อนไหวมากกว่าผู้ใหญ่ เด็กจะหายใจเอาปริมาตรอากาศเข้า  สู่ร่างกายสูงกว่า</a:t>
            </a: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ผู้ใหญ่</a:t>
            </a:r>
          </a:p>
          <a:p>
            <a:pPr>
              <a:buFont typeface="Wingdings" pitchFamily="2" charset="2"/>
              <a:buChar char="q"/>
            </a:pP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ผู้สูงอายุ </a:t>
            </a:r>
            <a:r>
              <a:rPr lang="th-TH" sz="28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เนื่องจากผู้สูงอายุจะมีปัญหาเรื่องประสิทธิภาพของปอดและปัญหาโรคหัวใจทำให้เสี่ยงต่อสุขภาพจากการสัมผัสกับฝุ่นมากกว่าประชาชนกลุ่ม</a:t>
            </a: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อื่นๆ</a:t>
            </a:r>
            <a:endParaRPr lang="th-TH" sz="2800" dirty="0" smtClean="0">
              <a:solidFill>
                <a:srgbClr val="002060"/>
              </a:solidFill>
              <a:latin typeface="Book_BasiS [2006]" pitchFamily="2" charset="0"/>
              <a:cs typeface="Book_BasiS [2006]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หญิง</a:t>
            </a:r>
            <a:r>
              <a:rPr lang="th-TH" sz="28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ตั้งครรภ์ ฝุ่นละอองมีผลต่อน้ำหนักตัวของทารกในครรภ์และอาจทำให้มีการคลอดก่อน</a:t>
            </a: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กำหนด</a:t>
            </a:r>
            <a:endParaRPr lang="th-TH" sz="2800" dirty="0" smtClean="0">
              <a:solidFill>
                <a:srgbClr val="002060"/>
              </a:solidFill>
              <a:latin typeface="Book_BasiS [2006]" pitchFamily="2" charset="0"/>
              <a:cs typeface="Book_BasiS [2006]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ผู้</a:t>
            </a:r>
            <a:r>
              <a:rPr lang="th-TH" sz="28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ที่มีโรค</a:t>
            </a:r>
            <a:r>
              <a:rPr lang="th-TH" sz="2800" b="1" dirty="0" smtClean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ประจำตัว เช่น โรคหัวใจ </a:t>
            </a:r>
            <a:r>
              <a:rPr lang="th-TH" sz="2800" b="1" dirty="0">
                <a:solidFill>
                  <a:srgbClr val="002060"/>
                </a:solidFill>
                <a:latin typeface="Book_BasiS [2006]" pitchFamily="2" charset="0"/>
                <a:cs typeface="Book_BasiS [2006]" pitchFamily="2" charset="0"/>
              </a:rPr>
              <a:t>โรคหลอดเลือดสมอง โรคปอด หอบหืด ภูมิแพ้ เป็นต้น</a:t>
            </a:r>
            <a:endParaRPr lang="en-US" sz="2800" dirty="0">
              <a:solidFill>
                <a:srgbClr val="002060"/>
              </a:solidFill>
              <a:latin typeface="Book_BasiS [2006]" pitchFamily="2" charset="0"/>
              <a:cs typeface="Book_BasiS [2006]" pitchFamily="2" charset="0"/>
            </a:endParaRPr>
          </a:p>
          <a:p>
            <a:endParaRPr lang="th-TH" dirty="0">
              <a:solidFill>
                <a:srgbClr val="002060"/>
              </a:solidFill>
              <a:latin typeface="Book_BasiS [2006]" pitchFamily="2" charset="0"/>
              <a:cs typeface="Book_BasiS [2006]" pitchFamily="2" charset="0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ประชากรกลุ่มเสี่ยง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l="32118" t="23570" r="33803" b="51993"/>
          <a:stretch/>
        </p:blipFill>
        <p:spPr bwMode="auto">
          <a:xfrm>
            <a:off x="899592" y="1700808"/>
            <a:ext cx="7344816" cy="230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BasiS [2006]" pitchFamily="2" charset="0"/>
                <a:cs typeface="Book_BasiS [2006]" pitchFamily="2" charset="0"/>
              </a:rPr>
              <a:t>การป้องกันฝุ่น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BasiS [2006]" pitchFamily="2" charset="0"/>
              <a:cs typeface="Book_BasiS [2006]" pitchFamily="2" charset="0"/>
            </a:endParaRPr>
          </a:p>
        </p:txBody>
      </p:sp>
      <p:pic>
        <p:nvPicPr>
          <p:cNvPr id="6" name="ตัวแทนเนื้อหา 5"/>
          <p:cNvPicPr>
            <a:picLocks noGrp="1"/>
          </p:cNvPicPr>
          <p:nvPr>
            <p:ph idx="1"/>
          </p:nvPr>
        </p:nvPicPr>
        <p:blipFill rotWithShape="1">
          <a:blip r:embed="rId2"/>
          <a:srcRect l="28644" t="47936" r="33955" b="28556"/>
          <a:stretch/>
        </p:blipFill>
        <p:spPr bwMode="auto">
          <a:xfrm>
            <a:off x="899592" y="4149080"/>
            <a:ext cx="7344816" cy="213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6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267</Words>
  <Application>Microsoft Office PowerPoint</Application>
  <PresentationFormat>นำเสนอทางหน้าจอ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งานนำเสนอ PowerPoint</vt:lpstr>
      <vt:lpstr>งานนำเสนอ PowerPoint</vt:lpstr>
      <vt:lpstr>ประเภทของฝุ่น</vt:lpstr>
      <vt:lpstr>งานนำเสนอ PowerPoint</vt:lpstr>
      <vt:lpstr>ฝุ่น PM 2.5 มาจากไหน ?</vt:lpstr>
      <vt:lpstr>งานนำเสนอ PowerPoint</vt:lpstr>
      <vt:lpstr>ผลกระทบต่อร่างกาย</vt:lpstr>
      <vt:lpstr>ประชากรกลุ่มเสี่ยง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36</cp:revision>
  <dcterms:created xsi:type="dcterms:W3CDTF">2019-02-13T01:30:42Z</dcterms:created>
  <dcterms:modified xsi:type="dcterms:W3CDTF">2019-02-13T03:48:45Z</dcterms:modified>
</cp:coreProperties>
</file>