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27"/>
  </p:handout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5" r:id="rId9"/>
    <p:sldId id="267" r:id="rId10"/>
    <p:sldId id="291" r:id="rId11"/>
    <p:sldId id="275" r:id="rId12"/>
    <p:sldId id="269" r:id="rId13"/>
    <p:sldId id="270" r:id="rId14"/>
    <p:sldId id="271" r:id="rId15"/>
    <p:sldId id="280" r:id="rId16"/>
    <p:sldId id="281" r:id="rId17"/>
    <p:sldId id="282" r:id="rId18"/>
    <p:sldId id="283" r:id="rId19"/>
    <p:sldId id="284" r:id="rId20"/>
    <p:sldId id="285" r:id="rId21"/>
    <p:sldId id="289" r:id="rId22"/>
    <p:sldId id="288" r:id="rId23"/>
    <p:sldId id="290" r:id="rId24"/>
    <p:sldId id="292" r:id="rId25"/>
    <p:sldId id="274" r:id="rId26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FF"/>
    <a:srgbClr val="000099"/>
    <a:srgbClr val="0000FF"/>
    <a:srgbClr val="0033CC"/>
    <a:srgbClr val="333300"/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ลักษณะสีปานกลาง 2 - เน้น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308" autoAdjust="0"/>
  </p:normalViewPr>
  <p:slideViewPr>
    <p:cSldViewPr>
      <p:cViewPr varScale="1">
        <p:scale>
          <a:sx n="85" d="100"/>
          <a:sy n="85" d="100"/>
        </p:scale>
        <p:origin x="-152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___Microsoft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___Microsoft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___Microsoft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___Microsoft_Excel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___Microsoft_Excel5.xlsx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___Microsoft_Excel6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h-TH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ปี 2560</c:v>
                </c:pt>
              </c:strCache>
            </c:strRef>
          </c:tx>
          <c:invertIfNegative val="0"/>
          <c:cat>
            <c:strRef>
              <c:f>Sheet1!$A$2:$A$14</c:f>
              <c:strCache>
                <c:ptCount val="13"/>
                <c:pt idx="0">
                  <c:v>เขต 1</c:v>
                </c:pt>
                <c:pt idx="1">
                  <c:v>เขต 2</c:v>
                </c:pt>
                <c:pt idx="2">
                  <c:v>เขต 3</c:v>
                </c:pt>
                <c:pt idx="3">
                  <c:v>เขต 4</c:v>
                </c:pt>
                <c:pt idx="4">
                  <c:v>เขต 5</c:v>
                </c:pt>
                <c:pt idx="5">
                  <c:v>เขต 6</c:v>
                </c:pt>
                <c:pt idx="6">
                  <c:v>เขต 7</c:v>
                </c:pt>
                <c:pt idx="7">
                  <c:v>เขต 8</c:v>
                </c:pt>
                <c:pt idx="8">
                  <c:v>เขต 9</c:v>
                </c:pt>
                <c:pt idx="9">
                  <c:v>เขต 10</c:v>
                </c:pt>
                <c:pt idx="10">
                  <c:v>เขต 11</c:v>
                </c:pt>
                <c:pt idx="11">
                  <c:v>เขต 12</c:v>
                </c:pt>
                <c:pt idx="12">
                  <c:v>ประเทศ</c:v>
                </c:pt>
              </c:strCache>
            </c:strRef>
          </c:cat>
          <c:val>
            <c:numRef>
              <c:f>Sheet1!$B$2:$B$14</c:f>
              <c:numCache>
                <c:formatCode>General</c:formatCode>
                <c:ptCount val="13"/>
                <c:pt idx="0">
                  <c:v>35.89</c:v>
                </c:pt>
                <c:pt idx="1">
                  <c:v>52.22</c:v>
                </c:pt>
                <c:pt idx="2">
                  <c:v>38.869999999999997</c:v>
                </c:pt>
                <c:pt idx="3">
                  <c:v>9.2799999999999994</c:v>
                </c:pt>
                <c:pt idx="4">
                  <c:v>15.06</c:v>
                </c:pt>
                <c:pt idx="5">
                  <c:v>12.99</c:v>
                </c:pt>
                <c:pt idx="6">
                  <c:v>16.32</c:v>
                </c:pt>
                <c:pt idx="7">
                  <c:v>28.71</c:v>
                </c:pt>
                <c:pt idx="8">
                  <c:v>24.45</c:v>
                </c:pt>
                <c:pt idx="9">
                  <c:v>15.6</c:v>
                </c:pt>
                <c:pt idx="10">
                  <c:v>11.65</c:v>
                </c:pt>
                <c:pt idx="11">
                  <c:v>13.97</c:v>
                </c:pt>
                <c:pt idx="12">
                  <c:v>21.52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ปี 2561</c:v>
                </c:pt>
              </c:strCache>
            </c:strRef>
          </c:tx>
          <c:invertIfNegative val="0"/>
          <c:cat>
            <c:strRef>
              <c:f>Sheet1!$A$2:$A$14</c:f>
              <c:strCache>
                <c:ptCount val="13"/>
                <c:pt idx="0">
                  <c:v>เขต 1</c:v>
                </c:pt>
                <c:pt idx="1">
                  <c:v>เขต 2</c:v>
                </c:pt>
                <c:pt idx="2">
                  <c:v>เขต 3</c:v>
                </c:pt>
                <c:pt idx="3">
                  <c:v>เขต 4</c:v>
                </c:pt>
                <c:pt idx="4">
                  <c:v>เขต 5</c:v>
                </c:pt>
                <c:pt idx="5">
                  <c:v>เขต 6</c:v>
                </c:pt>
                <c:pt idx="6">
                  <c:v>เขต 7</c:v>
                </c:pt>
                <c:pt idx="7">
                  <c:v>เขต 8</c:v>
                </c:pt>
                <c:pt idx="8">
                  <c:v>เขต 9</c:v>
                </c:pt>
                <c:pt idx="9">
                  <c:v>เขต 10</c:v>
                </c:pt>
                <c:pt idx="10">
                  <c:v>เขต 11</c:v>
                </c:pt>
                <c:pt idx="11">
                  <c:v>เขต 12</c:v>
                </c:pt>
                <c:pt idx="12">
                  <c:v>ประเทศ</c:v>
                </c:pt>
              </c:strCache>
            </c:strRef>
          </c:cat>
          <c:val>
            <c:numRef>
              <c:f>Sheet1!$C$2:$C$14</c:f>
              <c:numCache>
                <c:formatCode>General</c:formatCode>
                <c:ptCount val="13"/>
                <c:pt idx="0">
                  <c:v>16.47</c:v>
                </c:pt>
                <c:pt idx="1">
                  <c:v>19.28</c:v>
                </c:pt>
                <c:pt idx="2">
                  <c:v>18.02</c:v>
                </c:pt>
                <c:pt idx="3">
                  <c:v>6.14</c:v>
                </c:pt>
                <c:pt idx="4">
                  <c:v>8.35</c:v>
                </c:pt>
                <c:pt idx="5">
                  <c:v>7.57</c:v>
                </c:pt>
                <c:pt idx="6">
                  <c:v>22.03</c:v>
                </c:pt>
                <c:pt idx="7">
                  <c:v>15.94</c:v>
                </c:pt>
                <c:pt idx="8">
                  <c:v>21.24</c:v>
                </c:pt>
                <c:pt idx="9">
                  <c:v>14.59</c:v>
                </c:pt>
                <c:pt idx="10">
                  <c:v>4.6900000000000004</c:v>
                </c:pt>
                <c:pt idx="11">
                  <c:v>4.18</c:v>
                </c:pt>
                <c:pt idx="12">
                  <c:v>12.95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ปี 2562 ณ 7 ตค 62</c:v>
                </c:pt>
              </c:strCache>
            </c:strRef>
          </c:tx>
          <c:invertIfNegative val="0"/>
          <c:cat>
            <c:strRef>
              <c:f>Sheet1!$A$2:$A$14</c:f>
              <c:strCache>
                <c:ptCount val="13"/>
                <c:pt idx="0">
                  <c:v>เขต 1</c:v>
                </c:pt>
                <c:pt idx="1">
                  <c:v>เขต 2</c:v>
                </c:pt>
                <c:pt idx="2">
                  <c:v>เขต 3</c:v>
                </c:pt>
                <c:pt idx="3">
                  <c:v>เขต 4</c:v>
                </c:pt>
                <c:pt idx="4">
                  <c:v>เขต 5</c:v>
                </c:pt>
                <c:pt idx="5">
                  <c:v>เขต 6</c:v>
                </c:pt>
                <c:pt idx="6">
                  <c:v>เขต 7</c:v>
                </c:pt>
                <c:pt idx="7">
                  <c:v>เขต 8</c:v>
                </c:pt>
                <c:pt idx="8">
                  <c:v>เขต 9</c:v>
                </c:pt>
                <c:pt idx="9">
                  <c:v>เขต 10</c:v>
                </c:pt>
                <c:pt idx="10">
                  <c:v>เขต 11</c:v>
                </c:pt>
                <c:pt idx="11">
                  <c:v>เขต 12</c:v>
                </c:pt>
                <c:pt idx="12">
                  <c:v>ประเทศ</c:v>
                </c:pt>
              </c:strCache>
            </c:strRef>
          </c:cat>
          <c:val>
            <c:numRef>
              <c:f>Sheet1!$D$2:$D$14</c:f>
              <c:numCache>
                <c:formatCode>General</c:formatCode>
                <c:ptCount val="13"/>
                <c:pt idx="0">
                  <c:v>13.01</c:v>
                </c:pt>
                <c:pt idx="1">
                  <c:v>15.61</c:v>
                </c:pt>
                <c:pt idx="2">
                  <c:v>12.24</c:v>
                </c:pt>
                <c:pt idx="3">
                  <c:v>5.87</c:v>
                </c:pt>
                <c:pt idx="4">
                  <c:v>11.44</c:v>
                </c:pt>
                <c:pt idx="5">
                  <c:v>6.15</c:v>
                </c:pt>
                <c:pt idx="6">
                  <c:v>10.33</c:v>
                </c:pt>
                <c:pt idx="7">
                  <c:v>27.2</c:v>
                </c:pt>
                <c:pt idx="8">
                  <c:v>19.02</c:v>
                </c:pt>
                <c:pt idx="9">
                  <c:v>5.47</c:v>
                </c:pt>
                <c:pt idx="10">
                  <c:v>4.66</c:v>
                </c:pt>
                <c:pt idx="11">
                  <c:v>5.34</c:v>
                </c:pt>
                <c:pt idx="12">
                  <c:v>11.51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14012544"/>
        <c:axId val="114014080"/>
      </c:barChart>
      <c:catAx>
        <c:axId val="114012544"/>
        <c:scaling>
          <c:orientation val="minMax"/>
        </c:scaling>
        <c:delete val="0"/>
        <c:axPos val="b"/>
        <c:majorTickMark val="none"/>
        <c:minorTickMark val="none"/>
        <c:tickLblPos val="nextTo"/>
        <c:crossAx val="114014080"/>
        <c:crosses val="autoZero"/>
        <c:auto val="1"/>
        <c:lblAlgn val="ctr"/>
        <c:lblOffset val="100"/>
        <c:noMultiLvlLbl val="0"/>
      </c:catAx>
      <c:valAx>
        <c:axId val="114014080"/>
        <c:scaling>
          <c:orientation val="minMax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th-TH" dirty="0" smtClean="0"/>
                  <a:t>อัตราป่วย/</a:t>
                </a:r>
                <a:r>
                  <a:rPr lang="th-TH" dirty="0" err="1" smtClean="0"/>
                  <a:t>ปชก</a:t>
                </a:r>
                <a:r>
                  <a:rPr lang="th-TH" dirty="0" smtClean="0"/>
                  <a:t>.แสนคน.</a:t>
                </a:r>
                <a:endParaRPr lang="th-TH" dirty="0"/>
              </a:p>
            </c:rich>
          </c:tx>
          <c:layout>
            <c:manualLayout>
              <c:xMode val="edge"/>
              <c:yMode val="edge"/>
              <c:x val="9.2222637264458215E-2"/>
              <c:y val="0.12438369469657617"/>
            </c:manualLayout>
          </c:layout>
          <c:overlay val="0"/>
        </c:title>
        <c:numFmt formatCode="General" sourceLinked="1"/>
        <c:majorTickMark val="none"/>
        <c:minorTickMark val="none"/>
        <c:tickLblPos val="nextTo"/>
        <c:crossAx val="114012544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plotVisOnly val="1"/>
    <c:dispBlanksAs val="gap"/>
    <c:showDLblsOverMax val="0"/>
  </c:chart>
  <c:txPr>
    <a:bodyPr/>
    <a:lstStyle/>
    <a:p>
      <a:pPr>
        <a:defRPr sz="1800"/>
      </a:pPr>
      <a:endParaRPr lang="th-TH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h-TH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ปี 2560</c:v>
                </c:pt>
              </c:strCache>
            </c:strRef>
          </c:tx>
          <c:invertIfNegative val="0"/>
          <c:cat>
            <c:strRef>
              <c:f>Sheet1!$A$2:$A$7</c:f>
              <c:strCache>
                <c:ptCount val="6"/>
                <c:pt idx="0">
                  <c:v>ชัยนาท</c:v>
                </c:pt>
                <c:pt idx="1">
                  <c:v>นครสวรรค์</c:v>
                </c:pt>
                <c:pt idx="2">
                  <c:v>อุทัยธานี</c:v>
                </c:pt>
                <c:pt idx="3">
                  <c:v>กำแพงเพชร</c:v>
                </c:pt>
                <c:pt idx="4">
                  <c:v>พิจิตร</c:v>
                </c:pt>
                <c:pt idx="5">
                  <c:v>เขตสุขภาพ 3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26.51</c:v>
                </c:pt>
                <c:pt idx="1">
                  <c:v>21.29</c:v>
                </c:pt>
                <c:pt idx="2">
                  <c:v>24.95</c:v>
                </c:pt>
                <c:pt idx="3">
                  <c:v>65.23</c:v>
                </c:pt>
                <c:pt idx="4">
                  <c:v>51.22</c:v>
                </c:pt>
                <c:pt idx="5">
                  <c:v>38.869999999999997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ปี 2561</c:v>
                </c:pt>
              </c:strCache>
            </c:strRef>
          </c:tx>
          <c:invertIfNegative val="0"/>
          <c:cat>
            <c:strRef>
              <c:f>Sheet1!$A$2:$A$7</c:f>
              <c:strCache>
                <c:ptCount val="6"/>
                <c:pt idx="0">
                  <c:v>ชัยนาท</c:v>
                </c:pt>
                <c:pt idx="1">
                  <c:v>นครสวรรค์</c:v>
                </c:pt>
                <c:pt idx="2">
                  <c:v>อุทัยธานี</c:v>
                </c:pt>
                <c:pt idx="3">
                  <c:v>กำแพงเพชร</c:v>
                </c:pt>
                <c:pt idx="4">
                  <c:v>พิจิตร</c:v>
                </c:pt>
                <c:pt idx="5">
                  <c:v>เขตสุขภาพ 3</c:v>
                </c:pt>
              </c:strCache>
            </c:strRef>
          </c:cat>
          <c:val>
            <c:numRef>
              <c:f>Sheet1!$C$2:$C$7</c:f>
              <c:numCache>
                <c:formatCode>General</c:formatCode>
                <c:ptCount val="6"/>
                <c:pt idx="0">
                  <c:v>26.04</c:v>
                </c:pt>
                <c:pt idx="1">
                  <c:v>14.04</c:v>
                </c:pt>
                <c:pt idx="2">
                  <c:v>12.14</c:v>
                </c:pt>
                <c:pt idx="3">
                  <c:v>13.1</c:v>
                </c:pt>
                <c:pt idx="4">
                  <c:v>32.68</c:v>
                </c:pt>
                <c:pt idx="5">
                  <c:v>18.02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ปี 2562 ณ 7 ตค 62</c:v>
                </c:pt>
              </c:strCache>
            </c:strRef>
          </c:tx>
          <c:invertIfNegative val="0"/>
          <c:cat>
            <c:strRef>
              <c:f>Sheet1!$A$2:$A$7</c:f>
              <c:strCache>
                <c:ptCount val="6"/>
                <c:pt idx="0">
                  <c:v>ชัยนาท</c:v>
                </c:pt>
                <c:pt idx="1">
                  <c:v>นครสวรรค์</c:v>
                </c:pt>
                <c:pt idx="2">
                  <c:v>อุทัยธานี</c:v>
                </c:pt>
                <c:pt idx="3">
                  <c:v>กำแพงเพชร</c:v>
                </c:pt>
                <c:pt idx="4">
                  <c:v>พิจิตร</c:v>
                </c:pt>
                <c:pt idx="5">
                  <c:v>เขตสุขภาพ 3</c:v>
                </c:pt>
              </c:strCache>
            </c:strRef>
          </c:cat>
          <c:val>
            <c:numRef>
              <c:f>Sheet1!$D$2:$D$7</c:f>
              <c:numCache>
                <c:formatCode>General</c:formatCode>
                <c:ptCount val="6"/>
                <c:pt idx="0">
                  <c:v>16.190000000000001</c:v>
                </c:pt>
                <c:pt idx="1">
                  <c:v>10.43</c:v>
                </c:pt>
                <c:pt idx="2">
                  <c:v>12.09</c:v>
                </c:pt>
                <c:pt idx="3">
                  <c:v>12.49</c:v>
                </c:pt>
                <c:pt idx="4">
                  <c:v>12.91</c:v>
                </c:pt>
                <c:pt idx="5">
                  <c:v>12.24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42394880"/>
        <c:axId val="142396416"/>
      </c:barChart>
      <c:catAx>
        <c:axId val="142394880"/>
        <c:scaling>
          <c:orientation val="minMax"/>
        </c:scaling>
        <c:delete val="0"/>
        <c:axPos val="b"/>
        <c:majorTickMark val="none"/>
        <c:minorTickMark val="none"/>
        <c:tickLblPos val="nextTo"/>
        <c:crossAx val="142396416"/>
        <c:crosses val="autoZero"/>
        <c:auto val="1"/>
        <c:lblAlgn val="ctr"/>
        <c:lblOffset val="100"/>
        <c:noMultiLvlLbl val="0"/>
      </c:catAx>
      <c:valAx>
        <c:axId val="142396416"/>
        <c:scaling>
          <c:orientation val="minMax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th-TH" dirty="0" smtClean="0"/>
                  <a:t>อัตราป่วย/</a:t>
                </a:r>
                <a:r>
                  <a:rPr lang="th-TH" dirty="0" err="1" smtClean="0"/>
                  <a:t>ปชก</a:t>
                </a:r>
                <a:r>
                  <a:rPr lang="th-TH" dirty="0" smtClean="0"/>
                  <a:t>.แสนคน</a:t>
                </a:r>
                <a:endParaRPr lang="th-TH" dirty="0"/>
              </a:p>
            </c:rich>
          </c:tx>
          <c:layout>
            <c:manualLayout>
              <c:xMode val="edge"/>
              <c:yMode val="edge"/>
              <c:x val="7.716049382716049E-2"/>
              <c:y val="0.24638292447375287"/>
            </c:manualLayout>
          </c:layout>
          <c:overlay val="0"/>
        </c:title>
        <c:numFmt formatCode="General" sourceLinked="1"/>
        <c:majorTickMark val="none"/>
        <c:minorTickMark val="none"/>
        <c:tickLblPos val="nextTo"/>
        <c:crossAx val="142394880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plotVisOnly val="1"/>
    <c:dispBlanksAs val="gap"/>
    <c:showDLblsOverMax val="0"/>
  </c:chart>
  <c:txPr>
    <a:bodyPr/>
    <a:lstStyle/>
    <a:p>
      <a:pPr>
        <a:defRPr sz="1800"/>
      </a:pPr>
      <a:endParaRPr lang="th-TH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h-TH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ปี 2560</c:v>
                </c:pt>
              </c:strCache>
            </c:strRef>
          </c:tx>
          <c:invertIfNegative val="0"/>
          <c:cat>
            <c:strRef>
              <c:f>Sheet1!$A$2:$A$10</c:f>
              <c:strCache>
                <c:ptCount val="9"/>
                <c:pt idx="0">
                  <c:v>เมืองชัยนาท</c:v>
                </c:pt>
                <c:pt idx="1">
                  <c:v>มโนรมย์</c:v>
                </c:pt>
                <c:pt idx="2">
                  <c:v>วัดสิงห์</c:v>
                </c:pt>
                <c:pt idx="3">
                  <c:v>สรรพยา</c:v>
                </c:pt>
                <c:pt idx="4">
                  <c:v>สรรคบุรี</c:v>
                </c:pt>
                <c:pt idx="5">
                  <c:v>หันคา</c:v>
                </c:pt>
                <c:pt idx="6">
                  <c:v>หนองมะโมง</c:v>
                </c:pt>
                <c:pt idx="7">
                  <c:v>เนินขาม</c:v>
                </c:pt>
                <c:pt idx="8">
                  <c:v>จังหวัด</c:v>
                </c:pt>
              </c:strCache>
            </c:strRef>
          </c:cat>
          <c:val>
            <c:numRef>
              <c:f>Sheet1!$B$2:$B$10</c:f>
              <c:numCache>
                <c:formatCode>General</c:formatCode>
                <c:ptCount val="9"/>
                <c:pt idx="0">
                  <c:v>8.85</c:v>
                </c:pt>
                <c:pt idx="1">
                  <c:v>0</c:v>
                </c:pt>
                <c:pt idx="2">
                  <c:v>13.89</c:v>
                </c:pt>
                <c:pt idx="3">
                  <c:v>15.2</c:v>
                </c:pt>
                <c:pt idx="4">
                  <c:v>25.93</c:v>
                </c:pt>
                <c:pt idx="5">
                  <c:v>30.63</c:v>
                </c:pt>
                <c:pt idx="6">
                  <c:v>110.13</c:v>
                </c:pt>
                <c:pt idx="7">
                  <c:v>93.3</c:v>
                </c:pt>
                <c:pt idx="8">
                  <c:v>26.51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ปี 2561</c:v>
                </c:pt>
              </c:strCache>
            </c:strRef>
          </c:tx>
          <c:invertIfNegative val="0"/>
          <c:cat>
            <c:strRef>
              <c:f>Sheet1!$A$2:$A$10</c:f>
              <c:strCache>
                <c:ptCount val="9"/>
                <c:pt idx="0">
                  <c:v>เมืองชัยนาท</c:v>
                </c:pt>
                <c:pt idx="1">
                  <c:v>มโนรมย์</c:v>
                </c:pt>
                <c:pt idx="2">
                  <c:v>วัดสิงห์</c:v>
                </c:pt>
                <c:pt idx="3">
                  <c:v>สรรพยา</c:v>
                </c:pt>
                <c:pt idx="4">
                  <c:v>สรรคบุรี</c:v>
                </c:pt>
                <c:pt idx="5">
                  <c:v>หันคา</c:v>
                </c:pt>
                <c:pt idx="6">
                  <c:v>หนองมะโมง</c:v>
                </c:pt>
                <c:pt idx="7">
                  <c:v>เนินขาม</c:v>
                </c:pt>
                <c:pt idx="8">
                  <c:v>จังหวัด</c:v>
                </c:pt>
              </c:strCache>
            </c:strRef>
          </c:cat>
          <c:val>
            <c:numRef>
              <c:f>Sheet1!$C$2:$C$10</c:f>
              <c:numCache>
                <c:formatCode>General</c:formatCode>
                <c:ptCount val="9"/>
                <c:pt idx="0">
                  <c:v>5.4</c:v>
                </c:pt>
                <c:pt idx="1">
                  <c:v>7.99</c:v>
                </c:pt>
                <c:pt idx="2">
                  <c:v>14.01</c:v>
                </c:pt>
                <c:pt idx="3">
                  <c:v>23.17</c:v>
                </c:pt>
                <c:pt idx="4">
                  <c:v>24.9</c:v>
                </c:pt>
                <c:pt idx="5">
                  <c:v>39.21</c:v>
                </c:pt>
                <c:pt idx="6">
                  <c:v>116.53</c:v>
                </c:pt>
                <c:pt idx="7">
                  <c:v>31.71</c:v>
                </c:pt>
                <c:pt idx="8">
                  <c:v>26.04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ปี 2562 ณ 7 ตค 62</c:v>
                </c:pt>
              </c:strCache>
            </c:strRef>
          </c:tx>
          <c:invertIfNegative val="0"/>
          <c:cat>
            <c:strRef>
              <c:f>Sheet1!$A$2:$A$10</c:f>
              <c:strCache>
                <c:ptCount val="9"/>
                <c:pt idx="0">
                  <c:v>เมืองชัยนาท</c:v>
                </c:pt>
                <c:pt idx="1">
                  <c:v>มโนรมย์</c:v>
                </c:pt>
                <c:pt idx="2">
                  <c:v>วัดสิงห์</c:v>
                </c:pt>
                <c:pt idx="3">
                  <c:v>สรรพยา</c:v>
                </c:pt>
                <c:pt idx="4">
                  <c:v>สรรคบุรี</c:v>
                </c:pt>
                <c:pt idx="5">
                  <c:v>หันคา</c:v>
                </c:pt>
                <c:pt idx="6">
                  <c:v>หนองมะโมง</c:v>
                </c:pt>
                <c:pt idx="7">
                  <c:v>เนินขาม</c:v>
                </c:pt>
                <c:pt idx="8">
                  <c:v>จังหวัด</c:v>
                </c:pt>
              </c:strCache>
            </c:strRef>
          </c:cat>
          <c:val>
            <c:numRef>
              <c:f>Sheet1!$D$2:$D$10</c:f>
              <c:numCache>
                <c:formatCode>General</c:formatCode>
                <c:ptCount val="9"/>
                <c:pt idx="0">
                  <c:v>9.44</c:v>
                </c:pt>
                <c:pt idx="1">
                  <c:v>12.72</c:v>
                </c:pt>
                <c:pt idx="2">
                  <c:v>9.6</c:v>
                </c:pt>
                <c:pt idx="3">
                  <c:v>16</c:v>
                </c:pt>
                <c:pt idx="4">
                  <c:v>12.61</c:v>
                </c:pt>
                <c:pt idx="5">
                  <c:v>38.14</c:v>
                </c:pt>
                <c:pt idx="6">
                  <c:v>0</c:v>
                </c:pt>
                <c:pt idx="7">
                  <c:v>16.22</c:v>
                </c:pt>
                <c:pt idx="8">
                  <c:v>16.190000000000001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64420224"/>
        <c:axId val="166355328"/>
      </c:barChart>
      <c:catAx>
        <c:axId val="164420224"/>
        <c:scaling>
          <c:orientation val="minMax"/>
        </c:scaling>
        <c:delete val="0"/>
        <c:axPos val="b"/>
        <c:majorTickMark val="none"/>
        <c:minorTickMark val="none"/>
        <c:tickLblPos val="nextTo"/>
        <c:crossAx val="166355328"/>
        <c:crosses val="autoZero"/>
        <c:auto val="1"/>
        <c:lblAlgn val="ctr"/>
        <c:lblOffset val="100"/>
        <c:noMultiLvlLbl val="0"/>
      </c:catAx>
      <c:valAx>
        <c:axId val="166355328"/>
        <c:scaling>
          <c:orientation val="minMax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th-TH" dirty="0" smtClean="0"/>
                  <a:t>อัตราป่วย/</a:t>
                </a:r>
                <a:r>
                  <a:rPr lang="th-TH" dirty="0" err="1" smtClean="0"/>
                  <a:t>ปชก</a:t>
                </a:r>
                <a:r>
                  <a:rPr lang="th-TH" dirty="0" smtClean="0"/>
                  <a:t>.แสนคน</a:t>
                </a:r>
                <a:endParaRPr lang="th-TH" dirty="0"/>
              </a:p>
            </c:rich>
          </c:tx>
          <c:layout>
            <c:manualLayout>
              <c:xMode val="edge"/>
              <c:yMode val="edge"/>
              <c:x val="2.4691358024691357E-2"/>
              <c:y val="0.19059899517517043"/>
            </c:manualLayout>
          </c:layout>
          <c:overlay val="0"/>
        </c:title>
        <c:numFmt formatCode="General" sourceLinked="1"/>
        <c:majorTickMark val="none"/>
        <c:minorTickMark val="none"/>
        <c:tickLblPos val="nextTo"/>
        <c:crossAx val="164420224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plotVisOnly val="1"/>
    <c:dispBlanksAs val="gap"/>
    <c:showDLblsOverMax val="0"/>
  </c:chart>
  <c:txPr>
    <a:bodyPr/>
    <a:lstStyle/>
    <a:p>
      <a:pPr>
        <a:defRPr sz="1800"/>
      </a:pPr>
      <a:endParaRPr lang="th-TH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h-TH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กำจัดแมลง(T60.0/T60.1/T60.2)</c:v>
                </c:pt>
              </c:strCache>
            </c:strRef>
          </c:tx>
          <c:invertIfNegative val="0"/>
          <c:cat>
            <c:strRef>
              <c:f>Sheet1!$A$2:$A$10</c:f>
              <c:strCache>
                <c:ptCount val="9"/>
                <c:pt idx="0">
                  <c:v>เมืองชัยนาท</c:v>
                </c:pt>
                <c:pt idx="1">
                  <c:v>มโนรมย์</c:v>
                </c:pt>
                <c:pt idx="2">
                  <c:v>วัดสิงห์</c:v>
                </c:pt>
                <c:pt idx="3">
                  <c:v>สรรพยา</c:v>
                </c:pt>
                <c:pt idx="4">
                  <c:v>สรรคบุรี</c:v>
                </c:pt>
                <c:pt idx="5">
                  <c:v>หันคา</c:v>
                </c:pt>
                <c:pt idx="6">
                  <c:v>หนองมะโมง</c:v>
                </c:pt>
                <c:pt idx="7">
                  <c:v>เนินขาม</c:v>
                </c:pt>
                <c:pt idx="8">
                  <c:v>จังหวัด</c:v>
                </c:pt>
              </c:strCache>
            </c:strRef>
          </c:cat>
          <c:val>
            <c:numRef>
              <c:f>Sheet1!$B$2:$B$10</c:f>
              <c:numCache>
                <c:formatCode>General</c:formatCode>
                <c:ptCount val="9"/>
                <c:pt idx="0">
                  <c:v>7.56</c:v>
                </c:pt>
                <c:pt idx="1">
                  <c:v>4.24</c:v>
                </c:pt>
                <c:pt idx="2">
                  <c:v>4.8</c:v>
                </c:pt>
                <c:pt idx="3">
                  <c:v>9.6</c:v>
                </c:pt>
                <c:pt idx="4">
                  <c:v>4.2</c:v>
                </c:pt>
                <c:pt idx="5">
                  <c:v>11.22</c:v>
                </c:pt>
                <c:pt idx="6">
                  <c:v>0</c:v>
                </c:pt>
                <c:pt idx="7">
                  <c:v>16.22</c:v>
                </c:pt>
                <c:pt idx="8">
                  <c:v>7.28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กำจัดวัชพืช(T60.3)</c:v>
                </c:pt>
              </c:strCache>
            </c:strRef>
          </c:tx>
          <c:invertIfNegative val="0"/>
          <c:cat>
            <c:strRef>
              <c:f>Sheet1!$A$2:$A$10</c:f>
              <c:strCache>
                <c:ptCount val="9"/>
                <c:pt idx="0">
                  <c:v>เมืองชัยนาท</c:v>
                </c:pt>
                <c:pt idx="1">
                  <c:v>มโนรมย์</c:v>
                </c:pt>
                <c:pt idx="2">
                  <c:v>วัดสิงห์</c:v>
                </c:pt>
                <c:pt idx="3">
                  <c:v>สรรพยา</c:v>
                </c:pt>
                <c:pt idx="4">
                  <c:v>สรรคบุรี</c:v>
                </c:pt>
                <c:pt idx="5">
                  <c:v>หันคา</c:v>
                </c:pt>
                <c:pt idx="6">
                  <c:v>หนองมะโมง</c:v>
                </c:pt>
                <c:pt idx="7">
                  <c:v>เนินขาม</c:v>
                </c:pt>
                <c:pt idx="8">
                  <c:v>จังหวัด</c:v>
                </c:pt>
              </c:strCache>
            </c:strRef>
          </c:cat>
          <c:val>
            <c:numRef>
              <c:f>Sheet1!$C$2:$C$10</c:f>
              <c:numCache>
                <c:formatCode>General</c:formatCode>
                <c:ptCount val="9"/>
                <c:pt idx="0">
                  <c:v>1.89</c:v>
                </c:pt>
                <c:pt idx="1">
                  <c:v>0</c:v>
                </c:pt>
                <c:pt idx="2">
                  <c:v>0</c:v>
                </c:pt>
                <c:pt idx="3">
                  <c:v>6.4</c:v>
                </c:pt>
                <c:pt idx="4">
                  <c:v>4.2</c:v>
                </c:pt>
                <c:pt idx="5">
                  <c:v>20.190000000000001</c:v>
                </c:pt>
                <c:pt idx="6">
                  <c:v>0</c:v>
                </c:pt>
                <c:pt idx="7">
                  <c:v>0</c:v>
                </c:pt>
                <c:pt idx="8">
                  <c:v>5.67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กำจัดศัตรูพืชอื่นๆ(T60.4/T60.8/T60.9)</c:v>
                </c:pt>
              </c:strCache>
            </c:strRef>
          </c:tx>
          <c:invertIfNegative val="0"/>
          <c:cat>
            <c:strRef>
              <c:f>Sheet1!$A$2:$A$10</c:f>
              <c:strCache>
                <c:ptCount val="9"/>
                <c:pt idx="0">
                  <c:v>เมืองชัยนาท</c:v>
                </c:pt>
                <c:pt idx="1">
                  <c:v>มโนรมย์</c:v>
                </c:pt>
                <c:pt idx="2">
                  <c:v>วัดสิงห์</c:v>
                </c:pt>
                <c:pt idx="3">
                  <c:v>สรรพยา</c:v>
                </c:pt>
                <c:pt idx="4">
                  <c:v>สรรคบุรี</c:v>
                </c:pt>
                <c:pt idx="5">
                  <c:v>หันคา</c:v>
                </c:pt>
                <c:pt idx="6">
                  <c:v>หนองมะโมง</c:v>
                </c:pt>
                <c:pt idx="7">
                  <c:v>เนินขาม</c:v>
                </c:pt>
                <c:pt idx="8">
                  <c:v>จังหวัด</c:v>
                </c:pt>
              </c:strCache>
            </c:strRef>
          </c:cat>
          <c:val>
            <c:numRef>
              <c:f>Sheet1!$D$2:$D$10</c:f>
              <c:numCache>
                <c:formatCode>General</c:formatCode>
                <c:ptCount val="9"/>
                <c:pt idx="0">
                  <c:v>0</c:v>
                </c:pt>
                <c:pt idx="1">
                  <c:v>8.48</c:v>
                </c:pt>
                <c:pt idx="2">
                  <c:v>4.8</c:v>
                </c:pt>
                <c:pt idx="3">
                  <c:v>0</c:v>
                </c:pt>
                <c:pt idx="4">
                  <c:v>4.2</c:v>
                </c:pt>
                <c:pt idx="5">
                  <c:v>6.73</c:v>
                </c:pt>
                <c:pt idx="6">
                  <c:v>0</c:v>
                </c:pt>
                <c:pt idx="7">
                  <c:v>0</c:v>
                </c:pt>
                <c:pt idx="8">
                  <c:v>3.24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66883328"/>
        <c:axId val="166884864"/>
      </c:barChart>
      <c:catAx>
        <c:axId val="166883328"/>
        <c:scaling>
          <c:orientation val="minMax"/>
        </c:scaling>
        <c:delete val="0"/>
        <c:axPos val="b"/>
        <c:majorTickMark val="none"/>
        <c:minorTickMark val="none"/>
        <c:tickLblPos val="nextTo"/>
        <c:crossAx val="166884864"/>
        <c:crosses val="autoZero"/>
        <c:auto val="1"/>
        <c:lblAlgn val="ctr"/>
        <c:lblOffset val="100"/>
        <c:noMultiLvlLbl val="0"/>
      </c:catAx>
      <c:valAx>
        <c:axId val="166884864"/>
        <c:scaling>
          <c:orientation val="minMax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th-TH" dirty="0" smtClean="0"/>
                  <a:t>อัตราป่วย/</a:t>
                </a:r>
                <a:r>
                  <a:rPr lang="th-TH" dirty="0" err="1" smtClean="0"/>
                  <a:t>ปชก</a:t>
                </a:r>
                <a:r>
                  <a:rPr lang="th-TH" dirty="0" smtClean="0"/>
                  <a:t>.แสนคน</a:t>
                </a:r>
                <a:endParaRPr lang="th-TH" dirty="0"/>
              </a:p>
            </c:rich>
          </c:tx>
          <c:layout>
            <c:manualLayout>
              <c:xMode val="edge"/>
              <c:yMode val="edge"/>
              <c:x val="7.407407407407407E-2"/>
              <c:y val="0.11546051083493171"/>
            </c:manualLayout>
          </c:layout>
          <c:overlay val="0"/>
        </c:title>
        <c:numFmt formatCode="General" sourceLinked="1"/>
        <c:majorTickMark val="none"/>
        <c:minorTickMark val="none"/>
        <c:tickLblPos val="nextTo"/>
        <c:crossAx val="166883328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plotVisOnly val="1"/>
    <c:dispBlanksAs val="gap"/>
    <c:showDLblsOverMax val="0"/>
  </c:chart>
  <c:txPr>
    <a:bodyPr/>
    <a:lstStyle/>
    <a:p>
      <a:pPr>
        <a:defRPr sz="1800"/>
      </a:pPr>
      <a:endParaRPr lang="th-TH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h-TH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ปกติ/ปลอดภัย</c:v>
                </c:pt>
              </c:strCache>
            </c:strRef>
          </c:tx>
          <c:invertIfNegative val="0"/>
          <c:cat>
            <c:strRef>
              <c:f>Sheet1!$A$2:$A$10</c:f>
              <c:strCache>
                <c:ptCount val="9"/>
                <c:pt idx="0">
                  <c:v>เมืองชัยนาท</c:v>
                </c:pt>
                <c:pt idx="1">
                  <c:v>มโนรมย์</c:v>
                </c:pt>
                <c:pt idx="2">
                  <c:v>วัดสิงห์</c:v>
                </c:pt>
                <c:pt idx="3">
                  <c:v>สรรพยา</c:v>
                </c:pt>
                <c:pt idx="4">
                  <c:v>สรรคบุรี</c:v>
                </c:pt>
                <c:pt idx="5">
                  <c:v>หันคา</c:v>
                </c:pt>
                <c:pt idx="6">
                  <c:v>หนองมะโมง</c:v>
                </c:pt>
                <c:pt idx="7">
                  <c:v>เนินขาม</c:v>
                </c:pt>
                <c:pt idx="8">
                  <c:v>จังหวัด</c:v>
                </c:pt>
              </c:strCache>
            </c:strRef>
          </c:cat>
          <c:val>
            <c:numRef>
              <c:f>Sheet1!$B$2:$B$10</c:f>
              <c:numCache>
                <c:formatCode>General</c:formatCode>
                <c:ptCount val="9"/>
                <c:pt idx="0">
                  <c:v>63.87</c:v>
                </c:pt>
                <c:pt idx="1">
                  <c:v>50.81</c:v>
                </c:pt>
                <c:pt idx="2">
                  <c:v>77.27</c:v>
                </c:pt>
                <c:pt idx="3">
                  <c:v>80.819999999999993</c:v>
                </c:pt>
                <c:pt idx="4">
                  <c:v>78.19</c:v>
                </c:pt>
                <c:pt idx="5">
                  <c:v>70.16</c:v>
                </c:pt>
                <c:pt idx="6">
                  <c:v>67.83</c:v>
                </c:pt>
                <c:pt idx="7">
                  <c:v>87.2</c:v>
                </c:pt>
                <c:pt idx="8">
                  <c:v>72.510000000000005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เสี่ยง/ไม่ปลอดภัย</c:v>
                </c:pt>
              </c:strCache>
            </c:strRef>
          </c:tx>
          <c:invertIfNegative val="0"/>
          <c:cat>
            <c:strRef>
              <c:f>Sheet1!$A$2:$A$10</c:f>
              <c:strCache>
                <c:ptCount val="9"/>
                <c:pt idx="0">
                  <c:v>เมืองชัยนาท</c:v>
                </c:pt>
                <c:pt idx="1">
                  <c:v>มโนรมย์</c:v>
                </c:pt>
                <c:pt idx="2">
                  <c:v>วัดสิงห์</c:v>
                </c:pt>
                <c:pt idx="3">
                  <c:v>สรรพยา</c:v>
                </c:pt>
                <c:pt idx="4">
                  <c:v>สรรคบุรี</c:v>
                </c:pt>
                <c:pt idx="5">
                  <c:v>หันคา</c:v>
                </c:pt>
                <c:pt idx="6">
                  <c:v>หนองมะโมง</c:v>
                </c:pt>
                <c:pt idx="7">
                  <c:v>เนินขาม</c:v>
                </c:pt>
                <c:pt idx="8">
                  <c:v>จังหวัด</c:v>
                </c:pt>
              </c:strCache>
            </c:strRef>
          </c:cat>
          <c:val>
            <c:numRef>
              <c:f>Sheet1!$C$2:$C$10</c:f>
              <c:numCache>
                <c:formatCode>General</c:formatCode>
                <c:ptCount val="9"/>
                <c:pt idx="0">
                  <c:v>36.130000000000003</c:v>
                </c:pt>
                <c:pt idx="1">
                  <c:v>49.19</c:v>
                </c:pt>
                <c:pt idx="2">
                  <c:v>22.73</c:v>
                </c:pt>
                <c:pt idx="3">
                  <c:v>19.18</c:v>
                </c:pt>
                <c:pt idx="4">
                  <c:v>21.81</c:v>
                </c:pt>
                <c:pt idx="5">
                  <c:v>29.84</c:v>
                </c:pt>
                <c:pt idx="6">
                  <c:v>32.17</c:v>
                </c:pt>
                <c:pt idx="7">
                  <c:v>12.8</c:v>
                </c:pt>
                <c:pt idx="8">
                  <c:v>27.49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2366976"/>
        <c:axId val="32368512"/>
      </c:barChart>
      <c:catAx>
        <c:axId val="32366976"/>
        <c:scaling>
          <c:orientation val="minMax"/>
        </c:scaling>
        <c:delete val="0"/>
        <c:axPos val="b"/>
        <c:majorTickMark val="none"/>
        <c:minorTickMark val="none"/>
        <c:tickLblPos val="nextTo"/>
        <c:crossAx val="32368512"/>
        <c:crosses val="autoZero"/>
        <c:auto val="1"/>
        <c:lblAlgn val="ctr"/>
        <c:lblOffset val="100"/>
        <c:noMultiLvlLbl val="0"/>
      </c:catAx>
      <c:valAx>
        <c:axId val="32368512"/>
        <c:scaling>
          <c:orientation val="minMax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th-TH" dirty="0" smtClean="0"/>
                  <a:t>ร้อยละ</a:t>
                </a:r>
                <a:endParaRPr lang="th-TH" dirty="0"/>
              </a:p>
            </c:rich>
          </c:tx>
          <c:layout>
            <c:manualLayout>
              <c:xMode val="edge"/>
              <c:yMode val="edge"/>
              <c:x val="7.5617283950617287E-2"/>
              <c:y val="0.20486049046357649"/>
            </c:manualLayout>
          </c:layout>
          <c:overlay val="0"/>
        </c:title>
        <c:numFmt formatCode="General" sourceLinked="1"/>
        <c:majorTickMark val="none"/>
        <c:minorTickMark val="none"/>
        <c:tickLblPos val="nextTo"/>
        <c:crossAx val="32366976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plotVisOnly val="1"/>
    <c:dispBlanksAs val="gap"/>
    <c:showDLblsOverMax val="0"/>
  </c:chart>
  <c:txPr>
    <a:bodyPr/>
    <a:lstStyle/>
    <a:p>
      <a:pPr>
        <a:defRPr sz="1800"/>
      </a:pPr>
      <a:endParaRPr lang="th-TH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h-TH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ทั้งหมด</c:v>
                </c:pt>
              </c:strCache>
            </c:strRef>
          </c:tx>
          <c:invertIfNegative val="0"/>
          <c:cat>
            <c:strRef>
              <c:f>Sheet1!$A$2:$A$10</c:f>
              <c:strCache>
                <c:ptCount val="9"/>
                <c:pt idx="0">
                  <c:v>เมืองชัยนาท</c:v>
                </c:pt>
                <c:pt idx="1">
                  <c:v>มโนรมย์</c:v>
                </c:pt>
                <c:pt idx="2">
                  <c:v>วัดสิงห์</c:v>
                </c:pt>
                <c:pt idx="3">
                  <c:v>สรรพยา</c:v>
                </c:pt>
                <c:pt idx="4">
                  <c:v>สรรคบุรี</c:v>
                </c:pt>
                <c:pt idx="5">
                  <c:v>หันคา</c:v>
                </c:pt>
                <c:pt idx="6">
                  <c:v>หนองมะโมง</c:v>
                </c:pt>
                <c:pt idx="7">
                  <c:v>เนินขาม</c:v>
                </c:pt>
                <c:pt idx="8">
                  <c:v>จังหวัด</c:v>
                </c:pt>
              </c:strCache>
            </c:strRef>
          </c:cat>
          <c:val>
            <c:numRef>
              <c:f>Sheet1!$B$2:$B$10</c:f>
              <c:numCache>
                <c:formatCode>General</c:formatCode>
                <c:ptCount val="9"/>
                <c:pt idx="0">
                  <c:v>12</c:v>
                </c:pt>
                <c:pt idx="1">
                  <c:v>8</c:v>
                </c:pt>
                <c:pt idx="2">
                  <c:v>6</c:v>
                </c:pt>
                <c:pt idx="3">
                  <c:v>13</c:v>
                </c:pt>
                <c:pt idx="4">
                  <c:v>15</c:v>
                </c:pt>
                <c:pt idx="5">
                  <c:v>11</c:v>
                </c:pt>
                <c:pt idx="6">
                  <c:v>8</c:v>
                </c:pt>
                <c:pt idx="7">
                  <c:v>5</c:v>
                </c:pt>
                <c:pt idx="8">
                  <c:v>78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คัดกรองฯ</c:v>
                </c:pt>
              </c:strCache>
            </c:strRef>
          </c:tx>
          <c:invertIfNegative val="0"/>
          <c:cat>
            <c:strRef>
              <c:f>Sheet1!$A$2:$A$10</c:f>
              <c:strCache>
                <c:ptCount val="9"/>
                <c:pt idx="0">
                  <c:v>เมืองชัยนาท</c:v>
                </c:pt>
                <c:pt idx="1">
                  <c:v>มโนรมย์</c:v>
                </c:pt>
                <c:pt idx="2">
                  <c:v>วัดสิงห์</c:v>
                </c:pt>
                <c:pt idx="3">
                  <c:v>สรรพยา</c:v>
                </c:pt>
                <c:pt idx="4">
                  <c:v>สรรคบุรี</c:v>
                </c:pt>
                <c:pt idx="5">
                  <c:v>หันคา</c:v>
                </c:pt>
                <c:pt idx="6">
                  <c:v>หนองมะโมง</c:v>
                </c:pt>
                <c:pt idx="7">
                  <c:v>เนินขาม</c:v>
                </c:pt>
                <c:pt idx="8">
                  <c:v>จังหวัด</c:v>
                </c:pt>
              </c:strCache>
            </c:strRef>
          </c:cat>
          <c:val>
            <c:numRef>
              <c:f>Sheet1!$C$2:$C$10</c:f>
              <c:numCache>
                <c:formatCode>General</c:formatCode>
                <c:ptCount val="9"/>
                <c:pt idx="0">
                  <c:v>12</c:v>
                </c:pt>
                <c:pt idx="1">
                  <c:v>8</c:v>
                </c:pt>
                <c:pt idx="2">
                  <c:v>4</c:v>
                </c:pt>
                <c:pt idx="3">
                  <c:v>8</c:v>
                </c:pt>
                <c:pt idx="4">
                  <c:v>13</c:v>
                </c:pt>
                <c:pt idx="5">
                  <c:v>10</c:v>
                </c:pt>
                <c:pt idx="6">
                  <c:v>8</c:v>
                </c:pt>
                <c:pt idx="7">
                  <c:v>4</c:v>
                </c:pt>
                <c:pt idx="8">
                  <c:v>67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2391936"/>
        <c:axId val="32393472"/>
      </c:barChart>
      <c:catAx>
        <c:axId val="32391936"/>
        <c:scaling>
          <c:orientation val="minMax"/>
        </c:scaling>
        <c:delete val="0"/>
        <c:axPos val="b"/>
        <c:majorTickMark val="none"/>
        <c:minorTickMark val="none"/>
        <c:tickLblPos val="nextTo"/>
        <c:crossAx val="32393472"/>
        <c:crosses val="autoZero"/>
        <c:auto val="1"/>
        <c:lblAlgn val="ctr"/>
        <c:lblOffset val="100"/>
        <c:noMultiLvlLbl val="0"/>
      </c:catAx>
      <c:valAx>
        <c:axId val="32393472"/>
        <c:scaling>
          <c:orientation val="minMax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th-TH" dirty="0" smtClean="0"/>
                  <a:t>จำนวน</a:t>
                </a:r>
                <a:endParaRPr lang="th-TH" dirty="0"/>
              </a:p>
            </c:rich>
          </c:tx>
          <c:overlay val="0"/>
        </c:title>
        <c:numFmt formatCode="General" sourceLinked="1"/>
        <c:majorTickMark val="none"/>
        <c:minorTickMark val="none"/>
        <c:tickLblPos val="nextTo"/>
        <c:crossAx val="32391936"/>
        <c:crosses val="autoZero"/>
        <c:crossBetween val="between"/>
      </c:valAx>
      <c:dTable>
        <c:showHorzBorder val="1"/>
        <c:showVertBorder val="1"/>
        <c:showOutline val="1"/>
        <c:showKeys val="1"/>
      </c:dTable>
      <c:spPr>
        <a:noFill/>
        <a:ln w="25400">
          <a:noFill/>
        </a:ln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th-TH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0.15</cdr:x>
      <cdr:y>0.51544</cdr:y>
    </cdr:from>
    <cdr:to>
      <cdr:x>0.21125</cdr:x>
      <cdr:y>0.59499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234480" y="2332856"/>
          <a:ext cx="504056" cy="3600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400" b="1" dirty="0" smtClean="0"/>
            <a:t>100%</a:t>
          </a:r>
          <a:endParaRPr lang="th-TH" sz="1400" b="1" dirty="0"/>
        </a:p>
      </cdr:txBody>
    </cdr:sp>
  </cdr:relSizeAnchor>
  <cdr:relSizeAnchor xmlns:cdr="http://schemas.openxmlformats.org/drawingml/2006/chartDrawing">
    <cdr:from>
      <cdr:x>0.24625</cdr:x>
      <cdr:y>0.54257</cdr:y>
    </cdr:from>
    <cdr:to>
      <cdr:x>0.29875</cdr:x>
      <cdr:y>0.62212</cdr:y>
    </cdr:to>
    <cdr:sp macro="" textlink="">
      <cdr:nvSpPr>
        <cdr:cNvPr id="3" name="TextBox 1"/>
        <cdr:cNvSpPr txBox="1"/>
      </cdr:nvSpPr>
      <cdr:spPr>
        <a:xfrm xmlns:a="http://schemas.openxmlformats.org/drawingml/2006/main">
          <a:off x="2026568" y="2455664"/>
          <a:ext cx="432048" cy="3600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400" b="1" dirty="0" smtClean="0"/>
            <a:t>100%</a:t>
          </a:r>
          <a:endParaRPr lang="th-TH" sz="1400" b="1" dirty="0"/>
        </a:p>
      </cdr:txBody>
    </cdr:sp>
  </cdr:relSizeAnchor>
  <cdr:relSizeAnchor xmlns:cdr="http://schemas.openxmlformats.org/drawingml/2006/chartDrawing">
    <cdr:from>
      <cdr:x>0.36</cdr:x>
      <cdr:y>0.59499</cdr:y>
    </cdr:from>
    <cdr:to>
      <cdr:x>0.47111</cdr:x>
      <cdr:y>0.79702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2962672" y="2692896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th-TH" sz="1100" dirty="0"/>
        </a:p>
      </cdr:txBody>
    </cdr:sp>
  </cdr:relSizeAnchor>
  <cdr:relSizeAnchor xmlns:cdr="http://schemas.openxmlformats.org/drawingml/2006/chartDrawing">
    <cdr:from>
      <cdr:x>0.33375</cdr:x>
      <cdr:y>0.5538</cdr:y>
    </cdr:from>
    <cdr:to>
      <cdr:x>0.40375</cdr:x>
      <cdr:y>0.63335</cdr:y>
    </cdr:to>
    <cdr:sp macro="" textlink="">
      <cdr:nvSpPr>
        <cdr:cNvPr id="5" name="TextBox 1"/>
        <cdr:cNvSpPr txBox="1"/>
      </cdr:nvSpPr>
      <cdr:spPr>
        <a:xfrm xmlns:a="http://schemas.openxmlformats.org/drawingml/2006/main">
          <a:off x="2746648" y="2506464"/>
          <a:ext cx="576064" cy="3600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400" b="1" dirty="0" smtClean="0">
              <a:cs typeface="+mj-cs"/>
            </a:rPr>
            <a:t>66.6%</a:t>
          </a:r>
          <a:endParaRPr lang="th-TH" sz="1400" b="1" dirty="0">
            <a:cs typeface="+mj-cs"/>
          </a:endParaRPr>
        </a:p>
      </cdr:txBody>
    </cdr:sp>
  </cdr:relSizeAnchor>
  <cdr:relSizeAnchor xmlns:cdr="http://schemas.openxmlformats.org/drawingml/2006/chartDrawing">
    <cdr:from>
      <cdr:x>0.43</cdr:x>
      <cdr:y>0.51544</cdr:y>
    </cdr:from>
    <cdr:to>
      <cdr:x>0.5</cdr:x>
      <cdr:y>0.59499</cdr:y>
    </cdr:to>
    <cdr:sp macro="" textlink="">
      <cdr:nvSpPr>
        <cdr:cNvPr id="6" name="TextBox 1"/>
        <cdr:cNvSpPr txBox="1"/>
      </cdr:nvSpPr>
      <cdr:spPr>
        <a:xfrm xmlns:a="http://schemas.openxmlformats.org/drawingml/2006/main">
          <a:off x="3538736" y="2332856"/>
          <a:ext cx="576064" cy="3600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400" b="1" dirty="0" smtClean="0">
              <a:cs typeface="+mj-cs"/>
            </a:rPr>
            <a:t>61.5%</a:t>
          </a:r>
          <a:endParaRPr lang="th-TH" sz="1400" b="1" dirty="0">
            <a:cs typeface="+mj-cs"/>
          </a:endParaRPr>
        </a:p>
      </cdr:txBody>
    </cdr:sp>
  </cdr:relSizeAnchor>
  <cdr:relSizeAnchor xmlns:cdr="http://schemas.openxmlformats.org/drawingml/2006/chartDrawing">
    <cdr:from>
      <cdr:x>0.52625</cdr:x>
      <cdr:y>0.49953</cdr:y>
    </cdr:from>
    <cdr:to>
      <cdr:x>0.59625</cdr:x>
      <cdr:y>0.56317</cdr:y>
    </cdr:to>
    <cdr:sp macro="" textlink="">
      <cdr:nvSpPr>
        <cdr:cNvPr id="7" name="TextBox 1"/>
        <cdr:cNvSpPr txBox="1"/>
      </cdr:nvSpPr>
      <cdr:spPr>
        <a:xfrm xmlns:a="http://schemas.openxmlformats.org/drawingml/2006/main">
          <a:off x="4330824" y="2260848"/>
          <a:ext cx="576064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400" b="1" dirty="0" smtClean="0">
              <a:cs typeface="+mj-cs"/>
            </a:rPr>
            <a:t>86.7%</a:t>
          </a:r>
          <a:endParaRPr lang="th-TH" sz="1400" b="1" dirty="0">
            <a:cs typeface="+mj-cs"/>
          </a:endParaRPr>
        </a:p>
      </cdr:txBody>
    </cdr:sp>
  </cdr:relSizeAnchor>
  <cdr:relSizeAnchor xmlns:cdr="http://schemas.openxmlformats.org/drawingml/2006/chartDrawing">
    <cdr:from>
      <cdr:x>0.6225</cdr:x>
      <cdr:y>0.51544</cdr:y>
    </cdr:from>
    <cdr:to>
      <cdr:x>0.6925</cdr:x>
      <cdr:y>0.59499</cdr:y>
    </cdr:to>
    <cdr:sp macro="" textlink="">
      <cdr:nvSpPr>
        <cdr:cNvPr id="8" name="TextBox 1"/>
        <cdr:cNvSpPr txBox="1"/>
      </cdr:nvSpPr>
      <cdr:spPr>
        <a:xfrm xmlns:a="http://schemas.openxmlformats.org/drawingml/2006/main">
          <a:off x="5122912" y="2332856"/>
          <a:ext cx="576064" cy="3600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400" b="1" dirty="0" smtClean="0">
              <a:cs typeface="+mj-cs"/>
            </a:rPr>
            <a:t>90.9%</a:t>
          </a:r>
          <a:endParaRPr lang="th-TH" sz="1400" b="1" dirty="0">
            <a:cs typeface="+mj-cs"/>
          </a:endParaRPr>
        </a:p>
      </cdr:txBody>
    </cdr:sp>
  </cdr:relSizeAnchor>
  <cdr:relSizeAnchor xmlns:cdr="http://schemas.openxmlformats.org/drawingml/2006/chartDrawing">
    <cdr:from>
      <cdr:x>0.71875</cdr:x>
      <cdr:y>0.54726</cdr:y>
    </cdr:from>
    <cdr:to>
      <cdr:x>0.7975</cdr:x>
      <cdr:y>0.60621</cdr:y>
    </cdr:to>
    <cdr:sp macro="" textlink="">
      <cdr:nvSpPr>
        <cdr:cNvPr id="9" name="TextBox 1"/>
        <cdr:cNvSpPr txBox="1"/>
      </cdr:nvSpPr>
      <cdr:spPr>
        <a:xfrm xmlns:a="http://schemas.openxmlformats.org/drawingml/2006/main">
          <a:off x="5915000" y="2476872"/>
          <a:ext cx="648072" cy="26682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400" b="1" dirty="0" smtClean="0">
              <a:cs typeface="+mj-cs"/>
            </a:rPr>
            <a:t>100%</a:t>
          </a:r>
          <a:endParaRPr lang="th-TH" sz="1400" b="1" dirty="0">
            <a:cs typeface="+mj-cs"/>
          </a:endParaRPr>
        </a:p>
      </cdr:txBody>
    </cdr:sp>
  </cdr:relSizeAnchor>
  <cdr:relSizeAnchor xmlns:cdr="http://schemas.openxmlformats.org/drawingml/2006/chartDrawing">
    <cdr:from>
      <cdr:x>0.815</cdr:x>
      <cdr:y>0.56317</cdr:y>
    </cdr:from>
    <cdr:to>
      <cdr:x>0.88499</cdr:x>
      <cdr:y>0.62681</cdr:y>
    </cdr:to>
    <cdr:sp macro="" textlink="">
      <cdr:nvSpPr>
        <cdr:cNvPr id="10" name="TextBox 1"/>
        <cdr:cNvSpPr txBox="1"/>
      </cdr:nvSpPr>
      <cdr:spPr>
        <a:xfrm xmlns:a="http://schemas.openxmlformats.org/drawingml/2006/main">
          <a:off x="6707088" y="2548880"/>
          <a:ext cx="576064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400" b="1" dirty="0" smtClean="0">
              <a:cs typeface="+mj-cs"/>
            </a:rPr>
            <a:t>80%</a:t>
          </a:r>
          <a:endParaRPr lang="th-TH" sz="1400" b="1" dirty="0">
            <a:cs typeface="+mj-cs"/>
          </a:endParaRPr>
        </a:p>
      </cdr:txBody>
    </cdr:sp>
  </cdr:relSizeAnchor>
  <cdr:relSizeAnchor xmlns:cdr="http://schemas.openxmlformats.org/drawingml/2006/chartDrawing">
    <cdr:from>
      <cdr:x>0.92874</cdr:x>
      <cdr:y>0.10178</cdr:y>
    </cdr:from>
    <cdr:to>
      <cdr:x>0.99874</cdr:x>
      <cdr:y>0.18133</cdr:y>
    </cdr:to>
    <cdr:sp macro="" textlink="">
      <cdr:nvSpPr>
        <cdr:cNvPr id="11" name="TextBox 1"/>
        <cdr:cNvSpPr txBox="1"/>
      </cdr:nvSpPr>
      <cdr:spPr>
        <a:xfrm xmlns:a="http://schemas.openxmlformats.org/drawingml/2006/main">
          <a:off x="7643192" y="460648"/>
          <a:ext cx="576064" cy="3600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400" b="1" dirty="0" smtClean="0"/>
            <a:t>85.9%</a:t>
          </a:r>
          <a:endParaRPr lang="th-TH" sz="1400" b="1" dirty="0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หัวกระดาษ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EED76F0-A222-4992-837D-11569FDC4DE1}" type="datetimeFigureOut">
              <a:rPr lang="th-TH" smtClean="0"/>
              <a:t>11/11/62</a:t>
            </a:fld>
            <a:endParaRPr lang="th-TH"/>
          </a:p>
        </p:txBody>
      </p:sp>
      <p:sp>
        <p:nvSpPr>
          <p:cNvPr id="4" name="ตัวแทนท้ายกระดา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5" name="ตัวแทนหมายเลขภาพนิ่ง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72F187-E362-42D2-BA2C-0E2E750A0445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90939476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h-TH" smtClean="0"/>
              <a:t>คลิกเพื่อแก้ไขลักษณะชื่อเรื่องรองต้นแบบ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0D5A12-13F7-404E-A81F-104BB7E51732}" type="datetimeFigureOut">
              <a:rPr lang="th-TH" smtClean="0"/>
              <a:t>11/11/62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68C1B-B431-4F6E-AE2E-093AF96C986E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1327236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0D5A12-13F7-404E-A81F-104BB7E51732}" type="datetimeFigureOut">
              <a:rPr lang="th-TH" smtClean="0"/>
              <a:t>11/11/62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68C1B-B431-4F6E-AE2E-093AF96C986E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9906545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0D5A12-13F7-404E-A81F-104BB7E51732}" type="datetimeFigureOut">
              <a:rPr lang="th-TH" smtClean="0"/>
              <a:t>11/11/62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68C1B-B431-4F6E-AE2E-093AF96C986E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5780400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0D5A12-13F7-404E-A81F-104BB7E51732}" type="datetimeFigureOut">
              <a:rPr lang="th-TH" smtClean="0"/>
              <a:t>11/11/62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68C1B-B431-4F6E-AE2E-093AF96C986E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0135348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0D5A12-13F7-404E-A81F-104BB7E51732}" type="datetimeFigureOut">
              <a:rPr lang="th-TH" smtClean="0"/>
              <a:t>11/11/62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68C1B-B431-4F6E-AE2E-093AF96C986E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0732805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0D5A12-13F7-404E-A81F-104BB7E51732}" type="datetimeFigureOut">
              <a:rPr lang="th-TH" smtClean="0"/>
              <a:t>11/11/62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68C1B-B431-4F6E-AE2E-093AF96C986E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8305018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แทนข้อความ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6" name="ตัวแทนเนื้อหา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7" name="ตัวแทน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0D5A12-13F7-404E-A81F-104BB7E51732}" type="datetimeFigureOut">
              <a:rPr lang="th-TH" smtClean="0"/>
              <a:t>11/11/62</a:t>
            </a:fld>
            <a:endParaRPr lang="th-TH"/>
          </a:p>
        </p:txBody>
      </p:sp>
      <p:sp>
        <p:nvSpPr>
          <p:cNvPr id="8" name="ตัวแทนท้ายกระดา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ตัวแทนหมายเลขภาพนิ่ง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68C1B-B431-4F6E-AE2E-093AF96C986E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5639255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0D5A12-13F7-404E-A81F-104BB7E51732}" type="datetimeFigureOut">
              <a:rPr lang="th-TH" smtClean="0"/>
              <a:t>11/11/62</a:t>
            </a:fld>
            <a:endParaRPr lang="th-TH"/>
          </a:p>
        </p:txBody>
      </p:sp>
      <p:sp>
        <p:nvSpPr>
          <p:cNvPr id="4" name="ตัวแทน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ตัวแทนหมายเลขภาพนิ่ง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68C1B-B431-4F6E-AE2E-093AF96C986E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204243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0D5A12-13F7-404E-A81F-104BB7E51732}" type="datetimeFigureOut">
              <a:rPr lang="th-TH" smtClean="0"/>
              <a:t>11/11/62</a:t>
            </a:fld>
            <a:endParaRPr lang="th-TH"/>
          </a:p>
        </p:txBody>
      </p:sp>
      <p:sp>
        <p:nvSpPr>
          <p:cNvPr id="3" name="ตัวแทน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68C1B-B431-4F6E-AE2E-093AF96C986E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0359208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0D5A12-13F7-404E-A81F-104BB7E51732}" type="datetimeFigureOut">
              <a:rPr lang="th-TH" smtClean="0"/>
              <a:t>11/11/62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68C1B-B431-4F6E-AE2E-093AF96C986E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5915802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รูปภาพ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0D5A12-13F7-404E-A81F-104BB7E51732}" type="datetimeFigureOut">
              <a:rPr lang="th-TH" smtClean="0"/>
              <a:t>11/11/62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68C1B-B431-4F6E-AE2E-093AF96C986E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8433708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ชื่อเรื่อง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0D5A12-13F7-404E-A81F-104BB7E51732}" type="datetimeFigureOut">
              <a:rPr lang="th-TH" smtClean="0"/>
              <a:t>11/11/62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468C1B-B431-4F6E-AE2E-093AF96C986E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7253967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539552" y="764704"/>
            <a:ext cx="7918648" cy="3312368"/>
          </a:xfrm>
        </p:spPr>
        <p:txBody>
          <a:bodyPr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th-TH" sz="6000" b="1" spc="50" dirty="0" smtClean="0">
                <a:ln w="11430"/>
                <a:solidFill>
                  <a:srgbClr val="3333FF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/>
            </a:r>
            <a:br>
              <a:rPr lang="th-TH" sz="6000" b="1" spc="50" dirty="0" smtClean="0">
                <a:ln w="11430"/>
                <a:solidFill>
                  <a:srgbClr val="3333FF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r>
              <a:rPr lang="th-TH" sz="6000" b="1" spc="50" dirty="0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การจัดบริการอาชีวอนามัย</a:t>
            </a:r>
            <a:br>
              <a:rPr lang="th-TH" sz="6000" b="1" spc="50" dirty="0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r>
              <a:rPr lang="th-TH" sz="6000" b="1" spc="50" dirty="0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และเวชกรรมสิ่งแวดล้อม</a:t>
            </a:r>
            <a:br>
              <a:rPr lang="th-TH" sz="6000" b="1" spc="50" dirty="0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r>
              <a:rPr lang="th-TH" sz="4000" b="1" spc="50" dirty="0" smtClean="0">
                <a:ln w="11430"/>
                <a:solidFill>
                  <a:srgbClr val="0000FF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โรงพยาบาลศูนย์/โรงพยาบาลทั่วไป</a:t>
            </a:r>
            <a:br>
              <a:rPr lang="th-TH" sz="4000" b="1" spc="50" dirty="0" smtClean="0">
                <a:ln w="11430"/>
                <a:solidFill>
                  <a:srgbClr val="0000FF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r>
              <a:rPr lang="th-TH" sz="4000" b="1" spc="50" dirty="0" smtClean="0">
                <a:ln w="11430"/>
                <a:solidFill>
                  <a:srgbClr val="0000FF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โรงพยาบาลชุมชน/โรงพยาบาลส่งเสริมสุขภาพตำบล</a:t>
            </a:r>
            <a:br>
              <a:rPr lang="th-TH" sz="4000" b="1" spc="50" dirty="0" smtClean="0">
                <a:ln w="11430"/>
                <a:solidFill>
                  <a:srgbClr val="0000FF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endParaRPr lang="th-TH" sz="4000" b="1" spc="50" dirty="0">
              <a:ln w="11430"/>
              <a:solidFill>
                <a:srgbClr val="0000FF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4323928" y="5445224"/>
            <a:ext cx="4208512" cy="792088"/>
          </a:xfrm>
        </p:spPr>
        <p:txBody>
          <a:bodyPr>
            <a:norm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th-TH" sz="2000" b="1" cap="all" dirty="0" smtClean="0">
                <a:ln w="0"/>
                <a:solidFill>
                  <a:srgbClr val="3333FF"/>
                </a:solidFill>
                <a:effectLst>
                  <a:reflection blurRad="12700" stA="50000" endPos="50000" dist="5000" dir="5400000" sy="-100000" rotWithShape="0"/>
                </a:effectLst>
              </a:rPr>
              <a:t>สำนักงานสาธารณสุขจังหวัดชัยนาท</a:t>
            </a:r>
          </a:p>
          <a:p>
            <a:r>
              <a:rPr lang="th-TH" sz="2000" b="1" cap="all" dirty="0" smtClean="0">
                <a:ln w="0"/>
                <a:solidFill>
                  <a:srgbClr val="3333FF"/>
                </a:solidFill>
                <a:effectLst>
                  <a:reflection blurRad="12700" stA="50000" endPos="50000" dist="5000" dir="5400000" sy="-100000" rotWithShape="0"/>
                </a:effectLst>
              </a:rPr>
              <a:t>กลุ่มงานอนามัยสิ่งแวดล้อมและอาชีวอนามัย</a:t>
            </a:r>
          </a:p>
          <a:p>
            <a:endParaRPr lang="th-TH" sz="2000" b="1" cap="all" dirty="0">
              <a:ln w="0"/>
              <a:solidFill>
                <a:srgbClr val="00B050"/>
              </a:soli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4" name="สี่เหลี่ยมผืนผ้า 3"/>
          <p:cNvSpPr/>
          <p:nvPr/>
        </p:nvSpPr>
        <p:spPr>
          <a:xfrm>
            <a:off x="0" y="6392284"/>
            <a:ext cx="9144000" cy="4931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5182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7544" y="548680"/>
            <a:ext cx="8280920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72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</a:rPr>
              <a:t>ปี 2563</a:t>
            </a:r>
          </a:p>
          <a:p>
            <a:pPr algn="ctr"/>
            <a:endParaRPr lang="th-TH" sz="6600" b="1" dirty="0" smtClean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</a:endParaRPr>
          </a:p>
          <a:p>
            <a:r>
              <a:rPr lang="th-TH" sz="40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ym typeface="Wingdings"/>
              </a:rPr>
              <a:t></a:t>
            </a:r>
            <a:r>
              <a:rPr lang="th-TH" sz="4000" b="1" dirty="0" err="1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</a:rPr>
              <a:t>รพท</a:t>
            </a:r>
            <a:r>
              <a:rPr lang="th-TH" sz="40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</a:rPr>
              <a:t>. /</a:t>
            </a:r>
            <a:r>
              <a:rPr lang="th-TH" sz="4000" b="1" dirty="0" err="1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</a:rPr>
              <a:t>รพช</a:t>
            </a:r>
            <a:r>
              <a:rPr lang="th-TH" sz="40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</a:rPr>
              <a:t>. ยกระดับ</a:t>
            </a:r>
          </a:p>
          <a:p>
            <a:r>
              <a:rPr lang="th-TH" sz="4000" b="1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</a:rPr>
              <a:t> </a:t>
            </a:r>
            <a:endParaRPr lang="th-TH" sz="4000" b="1" dirty="0" smtClean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</a:endParaRPr>
          </a:p>
          <a:p>
            <a:r>
              <a:rPr lang="th-TH" sz="40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ym typeface="Wingdings"/>
              </a:rPr>
              <a:t></a:t>
            </a:r>
            <a:r>
              <a:rPr lang="th-TH" sz="40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</a:rPr>
              <a:t>รพ.สต. ประเมินตนเอง     รับรอง     พัฒนา</a:t>
            </a:r>
          </a:p>
          <a:p>
            <a:r>
              <a:rPr lang="th-TH" b="1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</a:rPr>
              <a:t> </a:t>
            </a:r>
            <a:r>
              <a:rPr lang="th-TH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</a:rPr>
              <a:t>    - ร้อยละ 50 ของจำนวน รพ.สต.ผ่านระดับเริ่มต้นพัฒนาขึ้นไป</a:t>
            </a:r>
          </a:p>
          <a:p>
            <a:r>
              <a:rPr lang="th-TH" b="1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</a:rPr>
              <a:t> </a:t>
            </a:r>
            <a:r>
              <a:rPr lang="th-TH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</a:rPr>
              <a:t>    - ประเมินตนเอง  </a:t>
            </a:r>
            <a:r>
              <a:rPr lang="th-TH" b="1" dirty="0" err="1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</a:rPr>
              <a:t>ธ.ค</a:t>
            </a:r>
            <a:r>
              <a:rPr lang="th-TH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</a:rPr>
              <a:t> 62 – </a:t>
            </a:r>
            <a:r>
              <a:rPr lang="th-TH" b="1" dirty="0" err="1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</a:rPr>
              <a:t>ก.พ</a:t>
            </a:r>
            <a:r>
              <a:rPr lang="th-TH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</a:rPr>
              <a:t> 63</a:t>
            </a:r>
          </a:p>
          <a:p>
            <a:r>
              <a:rPr lang="th-TH" b="1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</a:rPr>
              <a:t> </a:t>
            </a:r>
            <a:r>
              <a:rPr lang="th-TH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</a:rPr>
              <a:t>    - ประเมินรับรอง </a:t>
            </a:r>
            <a:r>
              <a:rPr lang="th-TH" b="1" dirty="0" err="1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</a:rPr>
              <a:t>มี.ค</a:t>
            </a:r>
            <a:r>
              <a:rPr lang="th-TH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</a:rPr>
              <a:t> – </a:t>
            </a:r>
            <a:r>
              <a:rPr lang="th-TH" b="1" dirty="0" err="1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</a:rPr>
              <a:t>พ.ค</a:t>
            </a:r>
            <a:r>
              <a:rPr lang="th-TH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</a:rPr>
              <a:t> 63</a:t>
            </a:r>
          </a:p>
        </p:txBody>
      </p:sp>
      <p:sp>
        <p:nvSpPr>
          <p:cNvPr id="4" name="ลูกศรขวา 3"/>
          <p:cNvSpPr/>
          <p:nvPr/>
        </p:nvSpPr>
        <p:spPr>
          <a:xfrm>
            <a:off x="4499992" y="4221088"/>
            <a:ext cx="432048" cy="1440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6" name="ลูกศรขวา 5"/>
          <p:cNvSpPr/>
          <p:nvPr/>
        </p:nvSpPr>
        <p:spPr>
          <a:xfrm>
            <a:off x="6084168" y="4221088"/>
            <a:ext cx="432048" cy="1440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7" name="สี่เหลี่ยมผืนผ้า 6"/>
          <p:cNvSpPr/>
          <p:nvPr/>
        </p:nvSpPr>
        <p:spPr>
          <a:xfrm>
            <a:off x="0" y="6392284"/>
            <a:ext cx="9144000" cy="4931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8" name="สี่เหลี่ยมผืนผ้า 7"/>
          <p:cNvSpPr/>
          <p:nvPr/>
        </p:nvSpPr>
        <p:spPr>
          <a:xfrm>
            <a:off x="0" y="-16428"/>
            <a:ext cx="9180512" cy="4931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7598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107504" y="476672"/>
            <a:ext cx="8856984" cy="1758057"/>
          </a:xfrm>
        </p:spPr>
        <p:txBody>
          <a:bodyPr>
            <a:noAutofit/>
          </a:bodyPr>
          <a:lstStyle/>
          <a:p>
            <a:r>
              <a:rPr lang="th-TH" sz="4000" b="1" dirty="0" smtClean="0"/>
              <a:t>การจัดการภัยคุกคามความมั่นคงทางสุขภาพ</a:t>
            </a:r>
            <a:br>
              <a:rPr lang="th-TH" sz="4000" b="1" dirty="0" smtClean="0"/>
            </a:br>
            <a:r>
              <a:rPr lang="th-TH" sz="3600" b="1" dirty="0" smtClean="0"/>
              <a:t>“</a:t>
            </a:r>
            <a:r>
              <a:rPr lang="en-US" sz="3600" b="1" dirty="0" smtClean="0"/>
              <a:t> </a:t>
            </a:r>
            <a:r>
              <a:rPr lang="th-TH" sz="3600" b="1" dirty="0"/>
              <a:t>ยุติการใช้สารเคมีทางการเกษตรที่มีอันตรายสูง 3 </a:t>
            </a:r>
            <a:r>
              <a:rPr lang="th-TH" sz="3600" b="1" dirty="0" smtClean="0"/>
              <a:t>ชนิด ภายในปี 2563”</a:t>
            </a:r>
            <a:endParaRPr lang="th-TH" sz="3600" dirty="0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539552" y="2204864"/>
            <a:ext cx="8280920" cy="3672408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th-TH" sz="2600" b="1" dirty="0" smtClean="0">
                <a:solidFill>
                  <a:srgbClr val="FF0000"/>
                </a:solidFill>
                <a:latin typeface="Angsana New" pitchFamily="18" charset="-34"/>
                <a:cs typeface="Angsana New" pitchFamily="18" charset="-34"/>
              </a:rPr>
              <a:t>ตัวชี้วัด</a:t>
            </a:r>
          </a:p>
          <a:p>
            <a:pPr algn="l"/>
            <a:r>
              <a:rPr lang="th-TH" sz="2600" b="1" dirty="0" smtClean="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rPr>
              <a:t>1. ร้อย</a:t>
            </a:r>
            <a:r>
              <a:rPr lang="th-TH" sz="2600" b="1" dirty="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rPr>
              <a:t>ละของจังหวัดมีการขับเคลื่อนมาตรการยุติการใช้สารเคมีทางการเกษตรที่มีอันตราย</a:t>
            </a:r>
            <a:r>
              <a:rPr lang="th-TH" sz="2600" b="1" dirty="0" smtClean="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rPr>
              <a:t>สูง   </a:t>
            </a:r>
          </a:p>
          <a:p>
            <a:pPr algn="l"/>
            <a:r>
              <a:rPr lang="th-TH" sz="2600" b="1" dirty="0" smtClean="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rPr>
              <a:t>    ร่วมกับ</a:t>
            </a:r>
            <a:r>
              <a:rPr lang="th-TH" sz="2600" b="1" dirty="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rPr>
              <a:t>หน่วยงานที่เกี่ยวข้องในระดับส่วนกลางและ</a:t>
            </a:r>
            <a:r>
              <a:rPr lang="th-TH" sz="2600" b="1" dirty="0" smtClean="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rPr>
              <a:t>ภูมิภาค อย่าง</a:t>
            </a:r>
            <a:r>
              <a:rPr lang="th-TH" sz="2600" b="1" dirty="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rPr>
              <a:t>น้อยจังหวัดละ 1 </a:t>
            </a:r>
            <a:r>
              <a:rPr lang="th-TH" sz="2600" b="1" dirty="0" smtClean="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rPr>
              <a:t>เรื่อง</a:t>
            </a:r>
          </a:p>
          <a:p>
            <a:pPr algn="l"/>
            <a:r>
              <a:rPr lang="th-TH" sz="2600" b="1" dirty="0" smtClean="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rPr>
              <a:t>2. </a:t>
            </a:r>
            <a:r>
              <a:rPr lang="th-TH" sz="2600" b="1" dirty="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rPr>
              <a:t>ร้อยละของจังหวัดมีระบบรับแจ้ง</a:t>
            </a:r>
            <a:r>
              <a:rPr lang="th-TH" sz="2600" b="1" dirty="0" smtClean="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rPr>
              <a:t>ข่าวการ</a:t>
            </a:r>
            <a:r>
              <a:rPr lang="th-TH" sz="2600" b="1" dirty="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rPr>
              <a:t>ใช้/ป่วยจากการ</a:t>
            </a:r>
            <a:r>
              <a:rPr lang="th-TH" sz="2600" b="1" dirty="0" smtClean="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rPr>
              <a:t>สัมผัสสารเคมี</a:t>
            </a:r>
            <a:r>
              <a:rPr lang="th-TH" sz="2600" b="1" dirty="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rPr>
              <a:t>ทางการเกษตร </a:t>
            </a:r>
            <a:endParaRPr lang="th-TH" sz="2600" b="1" dirty="0" smtClean="0">
              <a:solidFill>
                <a:schemeClr val="tx1"/>
              </a:solidFill>
              <a:latin typeface="Angsana New" pitchFamily="18" charset="-34"/>
              <a:cs typeface="Angsana New" pitchFamily="18" charset="-34"/>
            </a:endParaRPr>
          </a:p>
          <a:p>
            <a:pPr algn="l"/>
            <a:r>
              <a:rPr lang="th-TH" sz="2600" b="1" dirty="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rPr>
              <a:t> </a:t>
            </a:r>
            <a:r>
              <a:rPr lang="th-TH" sz="2600" b="1" dirty="0" smtClean="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rPr>
              <a:t>    3 </a:t>
            </a:r>
            <a:r>
              <a:rPr lang="th-TH" sz="2600" b="1" dirty="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rPr>
              <a:t>ชนิด (พา</a:t>
            </a:r>
            <a:r>
              <a:rPr lang="th-TH" sz="2600" b="1" dirty="0" err="1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rPr>
              <a:t>ราควอต</a:t>
            </a:r>
            <a:r>
              <a:rPr lang="th-TH" sz="2600" b="1" dirty="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rPr>
              <a:t> </a:t>
            </a:r>
            <a:r>
              <a:rPr lang="th-TH" sz="2600" b="1" dirty="0" err="1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rPr>
              <a:t>คลอร์</a:t>
            </a:r>
            <a:r>
              <a:rPr lang="th-TH" sz="2600" b="1" dirty="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rPr>
              <a:t>ไพริ</a:t>
            </a:r>
            <a:r>
              <a:rPr lang="th-TH" sz="2600" b="1" dirty="0" err="1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rPr>
              <a:t>ฟอส</a:t>
            </a:r>
            <a:r>
              <a:rPr lang="th-TH" sz="2600" b="1" dirty="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rPr>
              <a:t> </a:t>
            </a:r>
            <a:r>
              <a:rPr lang="th-TH" sz="2600" b="1" dirty="0" err="1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rPr>
              <a:t>ไกลโฟเสต</a:t>
            </a:r>
            <a:r>
              <a:rPr lang="th-TH" sz="2600" b="1" dirty="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rPr>
              <a:t>) </a:t>
            </a:r>
            <a:r>
              <a:rPr lang="th-TH" sz="2600" b="1" dirty="0" smtClean="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rPr>
              <a:t>โดย</a:t>
            </a:r>
            <a:r>
              <a:rPr lang="th-TH" sz="2600" b="1" dirty="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rPr>
              <a:t>ประชาชน/</a:t>
            </a:r>
            <a:r>
              <a:rPr lang="th-TH" sz="2600" b="1" dirty="0" err="1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rPr>
              <a:t>อส</a:t>
            </a:r>
            <a:r>
              <a:rPr lang="th-TH" sz="2600" b="1" dirty="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rPr>
              <a:t>ม. </a:t>
            </a:r>
            <a:r>
              <a:rPr lang="th-TH" sz="2600" b="1" dirty="0" smtClean="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rPr>
              <a:t> ผ่าน </a:t>
            </a:r>
            <a:r>
              <a:rPr lang="en-US" sz="2600" b="1" dirty="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rPr>
              <a:t>Mobile </a:t>
            </a:r>
            <a:endParaRPr lang="en-US" sz="2600" b="1" dirty="0" smtClean="0">
              <a:solidFill>
                <a:schemeClr val="tx1"/>
              </a:solidFill>
              <a:latin typeface="Angsana New" pitchFamily="18" charset="-34"/>
              <a:cs typeface="Angsana New" pitchFamily="18" charset="-34"/>
            </a:endParaRPr>
          </a:p>
          <a:p>
            <a:pPr algn="l"/>
            <a:r>
              <a:rPr lang="th-TH" sz="2600" b="1" dirty="0" smtClean="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rPr>
              <a:t>    </a:t>
            </a:r>
            <a:r>
              <a:rPr lang="en-US" sz="2600" b="1" dirty="0" smtClean="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rPr>
              <a:t>Application</a:t>
            </a:r>
            <a:r>
              <a:rPr lang="th-TH" sz="2600" b="1" dirty="0" smtClean="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rPr>
              <a:t>  สู่</a:t>
            </a:r>
            <a:r>
              <a:rPr lang="th-TH" sz="2600" b="1" dirty="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rPr>
              <a:t>หน่วยบริการ (คลินิกสารเคมีเกษตร/คลินิกโรคจากการทำงาน) </a:t>
            </a:r>
          </a:p>
          <a:p>
            <a:pPr algn="l"/>
            <a:r>
              <a:rPr lang="th-TH" sz="2600" b="1" dirty="0" smtClean="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rPr>
              <a:t>3. </a:t>
            </a:r>
            <a:r>
              <a:rPr lang="th-TH" sz="2600" b="1" dirty="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rPr>
              <a:t>ร้อยละของจังหวัดมีการจัดทำ</a:t>
            </a:r>
            <a:r>
              <a:rPr lang="th-TH" sz="2600" b="1" dirty="0" smtClean="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rPr>
              <a:t>ฐานข้อมูลอา</a:t>
            </a:r>
            <a:r>
              <a:rPr lang="th-TH" sz="2600" b="1" dirty="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rPr>
              <a:t>ชีวอนามัยและสิ่งแวดล้อม (</a:t>
            </a:r>
            <a:r>
              <a:rPr lang="en-US" sz="2600" b="1" dirty="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rPr>
              <a:t>Occupational and </a:t>
            </a:r>
            <a:endParaRPr lang="en-US" sz="2600" b="1" dirty="0" smtClean="0">
              <a:solidFill>
                <a:schemeClr val="tx1"/>
              </a:solidFill>
              <a:latin typeface="Angsana New" pitchFamily="18" charset="-34"/>
              <a:cs typeface="Angsana New" pitchFamily="18" charset="-34"/>
            </a:endParaRPr>
          </a:p>
          <a:p>
            <a:pPr algn="l"/>
            <a:r>
              <a:rPr lang="en-US" sz="2600" b="1" dirty="0" smtClean="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rPr>
              <a:t>    Environmental </a:t>
            </a:r>
            <a:r>
              <a:rPr lang="en-US" sz="2600" b="1" dirty="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rPr>
              <a:t>Health Profile : OEHP) </a:t>
            </a:r>
            <a:r>
              <a:rPr lang="th-TH" sz="2600" b="1" dirty="0" smtClean="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rPr>
              <a:t>ด้าน</a:t>
            </a:r>
            <a:r>
              <a:rPr lang="th-TH" sz="2600" b="1" dirty="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rPr>
              <a:t>เกษตรกรรม และมีการรายงานการเจ็บป่วย  </a:t>
            </a:r>
            <a:endParaRPr lang="th-TH" sz="2600" b="1" dirty="0" smtClean="0">
              <a:solidFill>
                <a:schemeClr val="tx1"/>
              </a:solidFill>
              <a:latin typeface="Angsana New" pitchFamily="18" charset="-34"/>
              <a:cs typeface="Angsana New" pitchFamily="18" charset="-34"/>
            </a:endParaRPr>
          </a:p>
          <a:p>
            <a:pPr algn="l"/>
            <a:r>
              <a:rPr lang="th-TH" sz="2600" b="1" dirty="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rPr>
              <a:t> </a:t>
            </a:r>
            <a:r>
              <a:rPr lang="th-TH" sz="2600" b="1" dirty="0" smtClean="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rPr>
              <a:t>   </a:t>
            </a:r>
            <a:r>
              <a:rPr lang="th-TH" sz="2600" b="1" dirty="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rPr>
              <a:t>หรือเสียชีวิตจากสารเคมีทางการเกษตร </a:t>
            </a:r>
            <a:r>
              <a:rPr lang="th-TH" sz="2600" b="1" dirty="0" smtClean="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rPr>
              <a:t>(</a:t>
            </a:r>
            <a:r>
              <a:rPr lang="th-TH" sz="2600" b="1" dirty="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rPr>
              <a:t>รหัสโรค </a:t>
            </a:r>
            <a:r>
              <a:rPr lang="en-US" sz="2600" b="1" dirty="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rPr>
              <a:t>T60)</a:t>
            </a:r>
            <a:endParaRPr lang="th-TH" sz="2600" b="1" dirty="0">
              <a:solidFill>
                <a:schemeClr val="tx1"/>
              </a:solidFill>
              <a:latin typeface="Angsana New" pitchFamily="18" charset="-34"/>
              <a:cs typeface="Angsana New" pitchFamily="18" charset="-34"/>
            </a:endParaRPr>
          </a:p>
          <a:p>
            <a:pPr algn="l"/>
            <a:endParaRPr lang="th-TH" b="1" dirty="0">
              <a:solidFill>
                <a:schemeClr val="tx1"/>
              </a:solidFill>
              <a:latin typeface="Angsana New" pitchFamily="18" charset="-34"/>
              <a:cs typeface="Angsana New" pitchFamily="18" charset="-34"/>
            </a:endParaRPr>
          </a:p>
          <a:p>
            <a:pPr algn="l"/>
            <a:endParaRPr lang="th-TH" dirty="0">
              <a:solidFill>
                <a:schemeClr val="tx1"/>
              </a:solidFill>
            </a:endParaRPr>
          </a:p>
        </p:txBody>
      </p:sp>
      <p:sp>
        <p:nvSpPr>
          <p:cNvPr id="4" name="สี่เหลี่ยมผืนผ้า 3"/>
          <p:cNvSpPr/>
          <p:nvPr/>
        </p:nvSpPr>
        <p:spPr>
          <a:xfrm>
            <a:off x="0" y="-27384"/>
            <a:ext cx="9144000" cy="4931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5" name="สี่เหลี่ยมผืนผ้า 4"/>
          <p:cNvSpPr/>
          <p:nvPr/>
        </p:nvSpPr>
        <p:spPr>
          <a:xfrm>
            <a:off x="0" y="6392284"/>
            <a:ext cx="9144000" cy="4931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98902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h-TH" sz="3600" b="1" dirty="0" smtClean="0"/>
              <a:t>ตัวชี้วัด </a:t>
            </a:r>
            <a:r>
              <a:rPr lang="en-US" sz="3600" b="1" dirty="0" smtClean="0"/>
              <a:t>: </a:t>
            </a:r>
            <a:r>
              <a:rPr lang="th-TH" sz="3600" b="1" dirty="0" smtClean="0"/>
              <a:t>ยุติการใช้สารเคมีทางการเกษตรที่มีอันตรายสูง 3 ชนิด</a:t>
            </a:r>
            <a:endParaRPr lang="th-TH" sz="3600" b="1" dirty="0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2400" b="1" dirty="0" smtClean="0">
                <a:solidFill>
                  <a:srgbClr val="FF0000"/>
                </a:solidFill>
                <a:latin typeface="Angsana New" pitchFamily="18" charset="-34"/>
                <a:cs typeface="Angsana New" pitchFamily="18" charset="-34"/>
                <a:sym typeface="Wingdings"/>
              </a:rPr>
              <a:t></a:t>
            </a:r>
            <a:r>
              <a:rPr lang="en-US" sz="2400" b="1" dirty="0" smtClean="0">
                <a:latin typeface="Angsana New" pitchFamily="18" charset="-34"/>
                <a:cs typeface="Angsana New" pitchFamily="18" charset="-34"/>
              </a:rPr>
              <a:t>KPI </a:t>
            </a:r>
            <a:r>
              <a:rPr lang="th-TH" sz="2400" b="1" dirty="0" smtClean="0">
                <a:latin typeface="Angsana New" pitchFamily="18" charset="-34"/>
                <a:cs typeface="Angsana New" pitchFamily="18" charset="-34"/>
              </a:rPr>
              <a:t>ร้อย</a:t>
            </a:r>
            <a:r>
              <a:rPr lang="th-TH" sz="2400" b="1" dirty="0">
                <a:latin typeface="Angsana New" pitchFamily="18" charset="-34"/>
                <a:cs typeface="Angsana New" pitchFamily="18" charset="-34"/>
              </a:rPr>
              <a:t>ละของจังหวัดมีการขับเคลื่อนมาตรการยุติการใช้สารเคมีทางการเกษตรที่มีอันตรายสูงร่วมกับหน่วยงานที่เกี่ยวข้องในระดับ</a:t>
            </a:r>
            <a:r>
              <a:rPr lang="th-TH" sz="2400" b="1" dirty="0" smtClean="0">
                <a:latin typeface="Angsana New" pitchFamily="18" charset="-34"/>
                <a:cs typeface="Angsana New" pitchFamily="18" charset="-34"/>
              </a:rPr>
              <a:t>ส่วนกลางและ</a:t>
            </a:r>
            <a:r>
              <a:rPr lang="th-TH" sz="2400" b="1" dirty="0">
                <a:latin typeface="Angsana New" pitchFamily="18" charset="-34"/>
                <a:cs typeface="Angsana New" pitchFamily="18" charset="-34"/>
              </a:rPr>
              <a:t>ภูมิภาค อย่างน้อยจังหวัดละ 1 เรื่อง</a:t>
            </a:r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172272" cy="452596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th-TH" sz="2400" b="1" dirty="0" smtClean="0">
                <a:latin typeface="Angsana New" pitchFamily="18" charset="-34"/>
                <a:cs typeface="Angsana New" pitchFamily="18" charset="-34"/>
              </a:rPr>
              <a:t>- </a:t>
            </a:r>
            <a:r>
              <a:rPr lang="th-TH" sz="2400" b="1" dirty="0" err="1" smtClean="0">
                <a:latin typeface="Angsana New" pitchFamily="18" charset="-34"/>
                <a:cs typeface="Angsana New" pitchFamily="18" charset="-34"/>
              </a:rPr>
              <a:t>สสจ</a:t>
            </a:r>
            <a:r>
              <a:rPr lang="th-TH" sz="2400" b="1" dirty="0" smtClean="0">
                <a:latin typeface="Angsana New" pitchFamily="18" charset="-34"/>
                <a:cs typeface="Angsana New" pitchFamily="18" charset="-34"/>
              </a:rPr>
              <a:t>.แต่งตั้งคณะกรรมการควบคุมโรคจากการประกอบอาชีพฯ  </a:t>
            </a:r>
          </a:p>
          <a:p>
            <a:pPr marL="0" indent="0">
              <a:buNone/>
            </a:pPr>
            <a:r>
              <a:rPr lang="th-TH" sz="2400" b="1" dirty="0" smtClean="0">
                <a:latin typeface="Angsana New" pitchFamily="18" charset="-34"/>
                <a:cs typeface="Angsana New" pitchFamily="18" charset="-34"/>
              </a:rPr>
              <a:t>- กำหนดประเด็นปัญหาผลกระทบต่อสุขภาพ           จากการใช้สารเคมีทางการเกษตร</a:t>
            </a:r>
          </a:p>
          <a:p>
            <a:pPr marL="0" indent="0">
              <a:buNone/>
            </a:pPr>
            <a:r>
              <a:rPr lang="th-TH" sz="2400" b="1" dirty="0" smtClean="0">
                <a:latin typeface="Angsana New" pitchFamily="18" charset="-34"/>
                <a:cs typeface="Angsana New" pitchFamily="18" charset="-34"/>
              </a:rPr>
              <a:t>- ประชุมคณะกรรมการ ฯ</a:t>
            </a:r>
          </a:p>
          <a:p>
            <a:pPr marL="0" indent="0">
              <a:buNone/>
            </a:pPr>
            <a:r>
              <a:rPr lang="th-TH" sz="2400" b="1" dirty="0" smtClean="0">
                <a:latin typeface="Angsana New" pitchFamily="18" charset="-34"/>
                <a:cs typeface="Angsana New" pitchFamily="18" charset="-34"/>
              </a:rPr>
              <a:t>- จัดทำข้อมูลสถานการณ์</a:t>
            </a:r>
          </a:p>
          <a:p>
            <a:pPr marL="0" indent="0">
              <a:buNone/>
            </a:pPr>
            <a:r>
              <a:rPr lang="th-TH" sz="2400" b="1" dirty="0" smtClean="0">
                <a:latin typeface="Angsana New" pitchFamily="18" charset="-34"/>
                <a:cs typeface="Angsana New" pitchFamily="18" charset="-34"/>
              </a:rPr>
              <a:t>- ขับเคลื่อนมาตรการการมีส่วนร่วมกับชุมชน</a:t>
            </a:r>
          </a:p>
          <a:p>
            <a:pPr marL="0" indent="0">
              <a:buNone/>
            </a:pPr>
            <a:r>
              <a:rPr lang="th-TH" sz="2400" b="1" dirty="0" smtClean="0">
                <a:latin typeface="Angsana New" pitchFamily="18" charset="-34"/>
                <a:cs typeface="Angsana New" pitchFamily="18" charset="-34"/>
              </a:rPr>
              <a:t>   </a:t>
            </a:r>
            <a:r>
              <a:rPr lang="th-TH" sz="2400" b="1" dirty="0" smtClean="0">
                <a:solidFill>
                  <a:srgbClr val="FF0000"/>
                </a:solidFill>
                <a:latin typeface="Angsana New" pitchFamily="18" charset="-34"/>
                <a:cs typeface="Angsana New" pitchFamily="18" charset="-34"/>
              </a:rPr>
              <a:t>------------------------------------------------------------</a:t>
            </a:r>
          </a:p>
          <a:p>
            <a:pPr marL="0" indent="0">
              <a:buNone/>
            </a:pPr>
            <a:r>
              <a:rPr lang="th-TH" sz="2400" b="1" dirty="0" smtClean="0">
                <a:solidFill>
                  <a:srgbClr val="0000FF"/>
                </a:solidFill>
                <a:latin typeface="Angsana New" pitchFamily="18" charset="-34"/>
                <a:cs typeface="Angsana New" pitchFamily="18" charset="-34"/>
              </a:rPr>
              <a:t>- หน่วยบริการ จัดบริการคลินิกสุขภาพเกษตรกร </a:t>
            </a:r>
          </a:p>
          <a:p>
            <a:pPr marL="0" indent="0">
              <a:buNone/>
            </a:pPr>
            <a:r>
              <a:rPr lang="th-TH" sz="2400" b="1" dirty="0" smtClean="0">
                <a:solidFill>
                  <a:srgbClr val="0000FF"/>
                </a:solidFill>
                <a:latin typeface="Angsana New" pitchFamily="18" charset="-34"/>
                <a:cs typeface="Angsana New" pitchFamily="18" charset="-34"/>
              </a:rPr>
              <a:t>รายงานการเจ็บป่วยจากสารเคมีฯ  ประเมินความเสี่ยง  การตรวจคัดกรอง  สำรวจการใช้สารเคมีฯ  สื่อสารความรู้  ขับเคลื่อนมาตรการร่วมกับหน่วยงาน ชุมชน ในพื้นที่</a:t>
            </a:r>
            <a:endParaRPr lang="th-TH" sz="2400" b="1" dirty="0">
              <a:solidFill>
                <a:srgbClr val="0000FF"/>
              </a:solidFill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5" name="สี่เหลี่ยมผืนผ้า 4"/>
          <p:cNvSpPr/>
          <p:nvPr/>
        </p:nvSpPr>
        <p:spPr>
          <a:xfrm>
            <a:off x="0" y="6392284"/>
            <a:ext cx="9144000" cy="4931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6" name="สี่เหลี่ยมผืนผ้า 5"/>
          <p:cNvSpPr/>
          <p:nvPr/>
        </p:nvSpPr>
        <p:spPr>
          <a:xfrm>
            <a:off x="-36512" y="-27384"/>
            <a:ext cx="9180512" cy="4931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7188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h-TH" sz="3600" b="1" dirty="0" smtClean="0"/>
              <a:t>ตัวชี้วัด </a:t>
            </a:r>
            <a:r>
              <a:rPr lang="en-US" sz="3600" b="1" dirty="0" smtClean="0"/>
              <a:t>: </a:t>
            </a:r>
            <a:r>
              <a:rPr lang="th-TH" sz="3600" b="1" dirty="0" smtClean="0"/>
              <a:t>ยุติการใช้สารเคมีทางการเกษตรที่มีอันตรายสูง 3 ชนิด</a:t>
            </a:r>
            <a:endParaRPr lang="th-TH" sz="3600" b="1" dirty="0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2400" b="1" dirty="0" smtClean="0">
                <a:solidFill>
                  <a:srgbClr val="FF0000"/>
                </a:solidFill>
                <a:latin typeface="Angsana New" pitchFamily="18" charset="-34"/>
                <a:cs typeface="Angsana New" pitchFamily="18" charset="-34"/>
                <a:sym typeface="Wingdings"/>
              </a:rPr>
              <a:t></a:t>
            </a:r>
            <a:r>
              <a:rPr lang="en-US" sz="2400" b="1" dirty="0" smtClean="0">
                <a:latin typeface="Angsana New" pitchFamily="18" charset="-34"/>
                <a:cs typeface="Angsana New" pitchFamily="18" charset="-34"/>
              </a:rPr>
              <a:t>KPI</a:t>
            </a:r>
            <a:r>
              <a:rPr lang="th-TH" sz="2400" b="1" dirty="0" smtClean="0">
                <a:latin typeface="Angsana New" pitchFamily="18" charset="-34"/>
                <a:cs typeface="Angsana New" pitchFamily="18" charset="-34"/>
              </a:rPr>
              <a:t> </a:t>
            </a:r>
            <a:r>
              <a:rPr lang="th-TH" sz="2400" b="1" dirty="0">
                <a:latin typeface="Angsana New" pitchFamily="18" charset="-34"/>
                <a:cs typeface="Angsana New" pitchFamily="18" charset="-34"/>
              </a:rPr>
              <a:t>ร้อยละของจังหวัดมีระบบรับแจ้ง</a:t>
            </a:r>
            <a:r>
              <a:rPr lang="th-TH" sz="2400" b="1" dirty="0" smtClean="0">
                <a:latin typeface="Angsana New" pitchFamily="18" charset="-34"/>
                <a:cs typeface="Angsana New" pitchFamily="18" charset="-34"/>
              </a:rPr>
              <a:t>ข่าว      </a:t>
            </a:r>
            <a:r>
              <a:rPr lang="th-TH" sz="2400" b="1" dirty="0">
                <a:latin typeface="Angsana New" pitchFamily="18" charset="-34"/>
                <a:cs typeface="Angsana New" pitchFamily="18" charset="-34"/>
              </a:rPr>
              <a:t>การใช้/ป่วยจากการสัมผัส สารเคมีทางการเกษตร </a:t>
            </a:r>
            <a:r>
              <a:rPr lang="th-TH" sz="2400" b="1" dirty="0" smtClean="0">
                <a:latin typeface="Angsana New" pitchFamily="18" charset="-34"/>
                <a:cs typeface="Angsana New" pitchFamily="18" charset="-34"/>
              </a:rPr>
              <a:t>   3 </a:t>
            </a:r>
            <a:r>
              <a:rPr lang="th-TH" sz="2400" b="1" dirty="0">
                <a:latin typeface="Angsana New" pitchFamily="18" charset="-34"/>
                <a:cs typeface="Angsana New" pitchFamily="18" charset="-34"/>
              </a:rPr>
              <a:t>ชนิด (พา</a:t>
            </a:r>
            <a:r>
              <a:rPr lang="th-TH" sz="2400" b="1" dirty="0" err="1">
                <a:latin typeface="Angsana New" pitchFamily="18" charset="-34"/>
                <a:cs typeface="Angsana New" pitchFamily="18" charset="-34"/>
              </a:rPr>
              <a:t>ราควอต</a:t>
            </a:r>
            <a:r>
              <a:rPr lang="th-TH" sz="2400" b="1" dirty="0">
                <a:latin typeface="Angsana New" pitchFamily="18" charset="-34"/>
                <a:cs typeface="Angsana New" pitchFamily="18" charset="-34"/>
              </a:rPr>
              <a:t> </a:t>
            </a:r>
            <a:r>
              <a:rPr lang="th-TH" sz="2400" b="1" dirty="0" err="1">
                <a:latin typeface="Angsana New" pitchFamily="18" charset="-34"/>
                <a:cs typeface="Angsana New" pitchFamily="18" charset="-34"/>
              </a:rPr>
              <a:t>คลอร์</a:t>
            </a:r>
            <a:r>
              <a:rPr lang="th-TH" sz="2400" b="1" dirty="0">
                <a:latin typeface="Angsana New" pitchFamily="18" charset="-34"/>
                <a:cs typeface="Angsana New" pitchFamily="18" charset="-34"/>
              </a:rPr>
              <a:t>ไพริ</a:t>
            </a:r>
            <a:r>
              <a:rPr lang="th-TH" sz="2400" b="1" dirty="0" err="1">
                <a:latin typeface="Angsana New" pitchFamily="18" charset="-34"/>
                <a:cs typeface="Angsana New" pitchFamily="18" charset="-34"/>
              </a:rPr>
              <a:t>ฟอส</a:t>
            </a:r>
            <a:r>
              <a:rPr lang="th-TH" sz="2400" b="1" dirty="0">
                <a:latin typeface="Angsana New" pitchFamily="18" charset="-34"/>
                <a:cs typeface="Angsana New" pitchFamily="18" charset="-34"/>
              </a:rPr>
              <a:t> </a:t>
            </a:r>
            <a:r>
              <a:rPr lang="th-TH" sz="2400" b="1" dirty="0" err="1">
                <a:latin typeface="Angsana New" pitchFamily="18" charset="-34"/>
                <a:cs typeface="Angsana New" pitchFamily="18" charset="-34"/>
              </a:rPr>
              <a:t>ไกลโฟเสต</a:t>
            </a:r>
            <a:r>
              <a:rPr lang="th-TH" sz="2400" b="1" dirty="0" smtClean="0">
                <a:latin typeface="Angsana New" pitchFamily="18" charset="-34"/>
                <a:cs typeface="Angsana New" pitchFamily="18" charset="-34"/>
              </a:rPr>
              <a:t>)   </a:t>
            </a:r>
            <a:r>
              <a:rPr lang="th-TH" sz="2400" b="1" dirty="0">
                <a:latin typeface="Angsana New" pitchFamily="18" charset="-34"/>
                <a:cs typeface="Angsana New" pitchFamily="18" charset="-34"/>
              </a:rPr>
              <a:t>โดยประชาชน/</a:t>
            </a:r>
            <a:r>
              <a:rPr lang="th-TH" sz="2400" b="1" dirty="0" err="1">
                <a:latin typeface="Angsana New" pitchFamily="18" charset="-34"/>
                <a:cs typeface="Angsana New" pitchFamily="18" charset="-34"/>
              </a:rPr>
              <a:t>อส</a:t>
            </a:r>
            <a:r>
              <a:rPr lang="th-TH" sz="2400" b="1" dirty="0">
                <a:latin typeface="Angsana New" pitchFamily="18" charset="-34"/>
                <a:cs typeface="Angsana New" pitchFamily="18" charset="-34"/>
              </a:rPr>
              <a:t>ม. ผ่าน </a:t>
            </a:r>
            <a:r>
              <a:rPr lang="en-US" sz="2400" b="1" dirty="0">
                <a:latin typeface="Angsana New" pitchFamily="18" charset="-34"/>
                <a:cs typeface="Angsana New" pitchFamily="18" charset="-34"/>
              </a:rPr>
              <a:t>Mobile Application</a:t>
            </a:r>
            <a:r>
              <a:rPr lang="th-TH" sz="2400" b="1" dirty="0">
                <a:latin typeface="Angsana New" pitchFamily="18" charset="-34"/>
                <a:cs typeface="Angsana New" pitchFamily="18" charset="-34"/>
              </a:rPr>
              <a:t> </a:t>
            </a:r>
            <a:r>
              <a:rPr lang="th-TH" sz="2400" b="1" dirty="0" smtClean="0">
                <a:latin typeface="Angsana New" pitchFamily="18" charset="-34"/>
                <a:cs typeface="Angsana New" pitchFamily="18" charset="-34"/>
              </a:rPr>
              <a:t>  </a:t>
            </a:r>
          </a:p>
          <a:p>
            <a:pPr marL="0" indent="0">
              <a:buNone/>
            </a:pPr>
            <a:r>
              <a:rPr lang="th-TH" sz="2400" b="1" dirty="0" smtClean="0">
                <a:latin typeface="Angsana New" pitchFamily="18" charset="-34"/>
                <a:cs typeface="Angsana New" pitchFamily="18" charset="-34"/>
              </a:rPr>
              <a:t>สู่</a:t>
            </a:r>
            <a:r>
              <a:rPr lang="th-TH" sz="2400" b="1" dirty="0">
                <a:latin typeface="Angsana New" pitchFamily="18" charset="-34"/>
                <a:cs typeface="Angsana New" pitchFamily="18" charset="-34"/>
              </a:rPr>
              <a:t>หน่วยบริการ (คลินิกสารเคมีเกษตร/คลินิกโรคจากการทำงาน) </a:t>
            </a:r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172272" cy="452596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th-TH" sz="2400" b="1" dirty="0" smtClean="0">
                <a:latin typeface="Angsana New" pitchFamily="18" charset="-34"/>
                <a:cs typeface="Angsana New" pitchFamily="18" charset="-34"/>
              </a:rPr>
              <a:t>- </a:t>
            </a:r>
            <a:r>
              <a:rPr lang="th-TH" sz="2400" b="1" dirty="0" err="1" smtClean="0">
                <a:latin typeface="Angsana New" pitchFamily="18" charset="-34"/>
                <a:cs typeface="Angsana New" pitchFamily="18" charset="-34"/>
              </a:rPr>
              <a:t>สสจ</a:t>
            </a:r>
            <a:r>
              <a:rPr lang="th-TH" sz="2400" b="1" dirty="0" smtClean="0">
                <a:latin typeface="Angsana New" pitchFamily="18" charset="-34"/>
                <a:cs typeface="Angsana New" pitchFamily="18" charset="-34"/>
              </a:rPr>
              <a:t>.ชี้แจง ถ่ายทอดแนวทางการสำรวจฯ</a:t>
            </a:r>
          </a:p>
          <a:p>
            <a:pPr marL="0" indent="0">
              <a:buNone/>
            </a:pPr>
            <a:r>
              <a:rPr lang="th-TH" sz="2400" b="1" dirty="0" smtClean="0">
                <a:latin typeface="Angsana New" pitchFamily="18" charset="-34"/>
                <a:cs typeface="Angsana New" pitchFamily="18" charset="-34"/>
              </a:rPr>
              <a:t>- รวบรวม วิเคราะห์ข้อมูล จากหน่วยบริการฯ และจัดทำสรุปรายงานจากการสำรวจครั้งที่ 1  และครั้งที่ 2 </a:t>
            </a:r>
          </a:p>
          <a:p>
            <a:pPr marL="0" indent="0">
              <a:buNone/>
            </a:pPr>
            <a:r>
              <a:rPr lang="th-TH" sz="2400" b="1" dirty="0" smtClean="0">
                <a:latin typeface="Angsana New" pitchFamily="18" charset="-34"/>
                <a:cs typeface="Angsana New" pitchFamily="18" charset="-34"/>
              </a:rPr>
              <a:t>- นำข้อมูลเชื่อมโยงกับฐานข้อมูล </a:t>
            </a:r>
            <a:r>
              <a:rPr lang="en-US" sz="2400" b="1" dirty="0" smtClean="0">
                <a:latin typeface="Angsana New" pitchFamily="18" charset="-34"/>
                <a:cs typeface="Angsana New" pitchFamily="18" charset="-34"/>
              </a:rPr>
              <a:t>OEHP </a:t>
            </a:r>
            <a:r>
              <a:rPr lang="th-TH" sz="2400" b="1" dirty="0" smtClean="0">
                <a:latin typeface="Angsana New" pitchFamily="18" charset="-34"/>
                <a:cs typeface="Angsana New" pitchFamily="18" charset="-34"/>
              </a:rPr>
              <a:t>และเสนอที่ประชุมคณะกรรมการฯ เพื่อขับเคลื่อนมาตรการยุติการใช้สารเคมีฯ</a:t>
            </a:r>
          </a:p>
          <a:p>
            <a:pPr marL="0" indent="0">
              <a:buNone/>
            </a:pPr>
            <a:r>
              <a:rPr lang="th-TH" sz="2400" b="1" dirty="0" smtClean="0">
                <a:latin typeface="Angsana New" pitchFamily="18" charset="-34"/>
                <a:cs typeface="Angsana New" pitchFamily="18" charset="-34"/>
              </a:rPr>
              <a:t>   </a:t>
            </a:r>
            <a:r>
              <a:rPr lang="th-TH" sz="2400" b="1" dirty="0" smtClean="0">
                <a:solidFill>
                  <a:srgbClr val="FF0000"/>
                </a:solidFill>
                <a:latin typeface="Angsana New" pitchFamily="18" charset="-34"/>
                <a:cs typeface="Angsana New" pitchFamily="18" charset="-34"/>
              </a:rPr>
              <a:t>----------------------------------------------------------</a:t>
            </a:r>
          </a:p>
          <a:p>
            <a:pPr marL="0" indent="0">
              <a:buNone/>
            </a:pPr>
            <a:r>
              <a:rPr lang="th-TH" sz="2400" b="1" dirty="0" smtClean="0">
                <a:solidFill>
                  <a:srgbClr val="0000FF"/>
                </a:solidFill>
                <a:latin typeface="Angsana New" pitchFamily="18" charset="-34"/>
                <a:cs typeface="Angsana New" pitchFamily="18" charset="-34"/>
              </a:rPr>
              <a:t>- หน่วยบริการ </a:t>
            </a:r>
            <a:r>
              <a:rPr lang="en-US" sz="2400" b="1" dirty="0" smtClean="0">
                <a:solidFill>
                  <a:srgbClr val="0000FF"/>
                </a:solidFill>
                <a:latin typeface="Angsana New" pitchFamily="18" charset="-34"/>
                <a:cs typeface="Angsana New" pitchFamily="18" charset="-34"/>
              </a:rPr>
              <a:t> </a:t>
            </a:r>
            <a:r>
              <a:rPr lang="th-TH" sz="2400" b="1" dirty="0">
                <a:solidFill>
                  <a:srgbClr val="0000FF"/>
                </a:solidFill>
                <a:latin typeface="Angsana New" pitchFamily="18" charset="-34"/>
                <a:cs typeface="Angsana New" pitchFamily="18" charset="-34"/>
              </a:rPr>
              <a:t>ชี้แจง ถ่าย</a:t>
            </a:r>
            <a:r>
              <a:rPr lang="th-TH" sz="2400" b="1" dirty="0" smtClean="0">
                <a:solidFill>
                  <a:srgbClr val="0000FF"/>
                </a:solidFill>
                <a:latin typeface="Angsana New" pitchFamily="18" charset="-34"/>
                <a:cs typeface="Angsana New" pitchFamily="18" charset="-34"/>
              </a:rPr>
              <a:t>ทอดการใช้ </a:t>
            </a:r>
            <a:r>
              <a:rPr lang="en-US" sz="2400" b="1" dirty="0">
                <a:solidFill>
                  <a:srgbClr val="0000FF"/>
                </a:solidFill>
                <a:latin typeface="Angsana New" pitchFamily="18" charset="-34"/>
                <a:cs typeface="Angsana New" pitchFamily="18" charset="-34"/>
              </a:rPr>
              <a:t>Mobile </a:t>
            </a:r>
            <a:r>
              <a:rPr lang="en-US" sz="2400" b="1" dirty="0" smtClean="0">
                <a:solidFill>
                  <a:srgbClr val="0000FF"/>
                </a:solidFill>
                <a:latin typeface="Angsana New" pitchFamily="18" charset="-34"/>
                <a:cs typeface="Angsana New" pitchFamily="18" charset="-34"/>
              </a:rPr>
              <a:t>Application</a:t>
            </a:r>
            <a:r>
              <a:rPr lang="th-TH" sz="2400" b="1" dirty="0" smtClean="0">
                <a:solidFill>
                  <a:srgbClr val="0000FF"/>
                </a:solidFill>
                <a:latin typeface="Angsana New" pitchFamily="18" charset="-34"/>
                <a:cs typeface="Angsana New" pitchFamily="18" charset="-34"/>
              </a:rPr>
              <a:t> กับ </a:t>
            </a:r>
            <a:r>
              <a:rPr lang="th-TH" sz="2400" b="1" dirty="0" err="1" smtClean="0">
                <a:solidFill>
                  <a:srgbClr val="0000FF"/>
                </a:solidFill>
                <a:latin typeface="Angsana New" pitchFamily="18" charset="-34"/>
                <a:cs typeface="Angsana New" pitchFamily="18" charset="-34"/>
              </a:rPr>
              <a:t>อส</a:t>
            </a:r>
            <a:r>
              <a:rPr lang="th-TH" sz="2400" b="1" dirty="0" smtClean="0">
                <a:solidFill>
                  <a:srgbClr val="0000FF"/>
                </a:solidFill>
                <a:latin typeface="Angsana New" pitchFamily="18" charset="-34"/>
                <a:cs typeface="Angsana New" pitchFamily="18" charset="-34"/>
              </a:rPr>
              <a:t>ม. /ติดตาม รวบรวม </a:t>
            </a:r>
            <a:endParaRPr lang="th-TH" sz="2400" b="1" dirty="0">
              <a:solidFill>
                <a:srgbClr val="0000FF"/>
              </a:solidFill>
              <a:latin typeface="Angsana New" pitchFamily="18" charset="-34"/>
              <a:cs typeface="Angsana New" pitchFamily="18" charset="-34"/>
            </a:endParaRPr>
          </a:p>
          <a:p>
            <a:pPr marL="0" indent="0">
              <a:buNone/>
            </a:pPr>
            <a:r>
              <a:rPr lang="th-TH" sz="2400" b="1" dirty="0" smtClean="0">
                <a:solidFill>
                  <a:srgbClr val="0000FF"/>
                </a:solidFill>
                <a:latin typeface="Angsana New" pitchFamily="18" charset="-34"/>
                <a:cs typeface="Angsana New" pitchFamily="18" charset="-34"/>
              </a:rPr>
              <a:t>   สำรวจครั้งที่ 1   วันที่ 1-31 มกราคม 2563</a:t>
            </a:r>
          </a:p>
          <a:p>
            <a:pPr marL="0" indent="0">
              <a:buNone/>
            </a:pPr>
            <a:r>
              <a:rPr lang="th-TH" sz="2400" b="1" dirty="0" smtClean="0">
                <a:solidFill>
                  <a:srgbClr val="0000FF"/>
                </a:solidFill>
                <a:latin typeface="Angsana New" pitchFamily="18" charset="-34"/>
                <a:cs typeface="Angsana New" pitchFamily="18" charset="-34"/>
              </a:rPr>
              <a:t>   สำรวจ</a:t>
            </a:r>
            <a:r>
              <a:rPr lang="th-TH" sz="2400" b="1" dirty="0">
                <a:solidFill>
                  <a:srgbClr val="0000FF"/>
                </a:solidFill>
                <a:latin typeface="Angsana New" pitchFamily="18" charset="-34"/>
                <a:cs typeface="Angsana New" pitchFamily="18" charset="-34"/>
              </a:rPr>
              <a:t>ครั้งที่ </a:t>
            </a:r>
            <a:r>
              <a:rPr lang="th-TH" sz="2400" b="1" dirty="0" smtClean="0">
                <a:solidFill>
                  <a:srgbClr val="0000FF"/>
                </a:solidFill>
                <a:latin typeface="Angsana New" pitchFamily="18" charset="-34"/>
                <a:cs typeface="Angsana New" pitchFamily="18" charset="-34"/>
              </a:rPr>
              <a:t>2   </a:t>
            </a:r>
            <a:r>
              <a:rPr lang="th-TH" sz="2400" b="1" dirty="0">
                <a:solidFill>
                  <a:srgbClr val="0000FF"/>
                </a:solidFill>
                <a:latin typeface="Angsana New" pitchFamily="18" charset="-34"/>
                <a:cs typeface="Angsana New" pitchFamily="18" charset="-34"/>
              </a:rPr>
              <a:t>วันที่ 1-31 </a:t>
            </a:r>
            <a:r>
              <a:rPr lang="th-TH" sz="2400" b="1" dirty="0" smtClean="0">
                <a:solidFill>
                  <a:srgbClr val="0000FF"/>
                </a:solidFill>
                <a:latin typeface="Angsana New" pitchFamily="18" charset="-34"/>
                <a:cs typeface="Angsana New" pitchFamily="18" charset="-34"/>
              </a:rPr>
              <a:t>กรกฎาคม </a:t>
            </a:r>
            <a:r>
              <a:rPr lang="th-TH" sz="2400" b="1" dirty="0">
                <a:solidFill>
                  <a:srgbClr val="0000FF"/>
                </a:solidFill>
                <a:latin typeface="Angsana New" pitchFamily="18" charset="-34"/>
                <a:cs typeface="Angsana New" pitchFamily="18" charset="-34"/>
              </a:rPr>
              <a:t>2563</a:t>
            </a:r>
            <a:r>
              <a:rPr lang="th-TH" sz="2400" b="1" dirty="0" smtClean="0">
                <a:solidFill>
                  <a:srgbClr val="0000FF"/>
                </a:solidFill>
                <a:latin typeface="Angsana New" pitchFamily="18" charset="-34"/>
                <a:cs typeface="Angsana New" pitchFamily="18" charset="-34"/>
              </a:rPr>
              <a:t>  </a:t>
            </a:r>
          </a:p>
          <a:p>
            <a:pPr marL="0" indent="0">
              <a:buNone/>
            </a:pPr>
            <a:r>
              <a:rPr lang="th-TH" sz="2400" b="1" dirty="0" smtClean="0">
                <a:solidFill>
                  <a:srgbClr val="0000FF"/>
                </a:solidFill>
                <a:latin typeface="Angsana New" pitchFamily="18" charset="-34"/>
                <a:cs typeface="Angsana New" pitchFamily="18" charset="-34"/>
              </a:rPr>
              <a:t>- จัดบริการคลินิกสุขภาพเกษตรกร                             </a:t>
            </a:r>
            <a:endParaRPr lang="th-TH" sz="2400" b="1" dirty="0">
              <a:solidFill>
                <a:srgbClr val="0000FF"/>
              </a:solidFill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5" name="สี่เหลี่ยมผืนผ้า 4"/>
          <p:cNvSpPr/>
          <p:nvPr/>
        </p:nvSpPr>
        <p:spPr>
          <a:xfrm>
            <a:off x="0" y="6392284"/>
            <a:ext cx="9144000" cy="4931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6" name="สี่เหลี่ยมผืนผ้า 5"/>
          <p:cNvSpPr/>
          <p:nvPr/>
        </p:nvSpPr>
        <p:spPr>
          <a:xfrm>
            <a:off x="-36512" y="-27384"/>
            <a:ext cx="9180512" cy="4931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7152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413792"/>
            <a:ext cx="8229600" cy="1143000"/>
          </a:xfrm>
        </p:spPr>
        <p:txBody>
          <a:bodyPr>
            <a:normAutofit/>
          </a:bodyPr>
          <a:lstStyle/>
          <a:p>
            <a:r>
              <a:rPr lang="th-TH" sz="3600" b="1" dirty="0" smtClean="0"/>
              <a:t>ตัวชี้วัด </a:t>
            </a:r>
            <a:r>
              <a:rPr lang="en-US" sz="3600" b="1" dirty="0" smtClean="0"/>
              <a:t>: </a:t>
            </a:r>
            <a:r>
              <a:rPr lang="th-TH" sz="3600" b="1" dirty="0" smtClean="0"/>
              <a:t>ยุติการใช้สารเคมีทางการเกษตรที่มีอันตรายสูง 3 ชนิด</a:t>
            </a:r>
            <a:endParaRPr lang="th-TH" sz="3600" b="1" dirty="0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 smtClean="0">
                <a:solidFill>
                  <a:srgbClr val="FF0000"/>
                </a:solidFill>
                <a:latin typeface="Angsana New" pitchFamily="18" charset="-34"/>
                <a:cs typeface="Angsana New" pitchFamily="18" charset="-34"/>
                <a:sym typeface="Wingdings"/>
              </a:rPr>
              <a:t></a:t>
            </a:r>
            <a:r>
              <a:rPr lang="en-US" sz="2400" b="1" dirty="0" smtClean="0">
                <a:latin typeface="Angsana New" pitchFamily="18" charset="-34"/>
                <a:cs typeface="Angsana New" pitchFamily="18" charset="-34"/>
              </a:rPr>
              <a:t>KPI</a:t>
            </a:r>
            <a:r>
              <a:rPr lang="th-TH" sz="2400" b="1" dirty="0" smtClean="0">
                <a:latin typeface="Angsana New" pitchFamily="18" charset="-34"/>
                <a:cs typeface="Angsana New" pitchFamily="18" charset="-34"/>
              </a:rPr>
              <a:t> </a:t>
            </a:r>
            <a:r>
              <a:rPr lang="th-TH" sz="2200" b="1" dirty="0" smtClean="0">
                <a:latin typeface="Angsana New" pitchFamily="18" charset="-34"/>
                <a:cs typeface="Angsana New" pitchFamily="18" charset="-34"/>
              </a:rPr>
              <a:t>ร้อย</a:t>
            </a:r>
            <a:r>
              <a:rPr lang="th-TH" sz="2200" b="1" dirty="0">
                <a:latin typeface="Angsana New" pitchFamily="18" charset="-34"/>
                <a:cs typeface="Angsana New" pitchFamily="18" charset="-34"/>
              </a:rPr>
              <a:t>ละของจังหวัดมีการจัดทำ</a:t>
            </a:r>
            <a:r>
              <a:rPr lang="th-TH" sz="2200" b="1" dirty="0" smtClean="0">
                <a:latin typeface="Angsana New" pitchFamily="18" charset="-34"/>
                <a:cs typeface="Angsana New" pitchFamily="18" charset="-34"/>
              </a:rPr>
              <a:t>ฐานข้อมูล อา</a:t>
            </a:r>
            <a:r>
              <a:rPr lang="th-TH" sz="2200" b="1" dirty="0">
                <a:latin typeface="Angsana New" pitchFamily="18" charset="-34"/>
                <a:cs typeface="Angsana New" pitchFamily="18" charset="-34"/>
              </a:rPr>
              <a:t>ชีวอนามัยและสิ่งแวดล้อม (</a:t>
            </a:r>
            <a:r>
              <a:rPr lang="en-US" sz="2200" b="1" dirty="0">
                <a:latin typeface="Angsana New" pitchFamily="18" charset="-34"/>
                <a:cs typeface="Angsana New" pitchFamily="18" charset="-34"/>
              </a:rPr>
              <a:t>Occupational and Environmental Health Profile : OEHP</a:t>
            </a:r>
            <a:r>
              <a:rPr lang="en-US" sz="2200" b="1" dirty="0" smtClean="0">
                <a:latin typeface="Angsana New" pitchFamily="18" charset="-34"/>
                <a:cs typeface="Angsana New" pitchFamily="18" charset="-34"/>
              </a:rPr>
              <a:t>)          </a:t>
            </a:r>
            <a:r>
              <a:rPr lang="th-TH" sz="2200" b="1" dirty="0">
                <a:latin typeface="Angsana New" pitchFamily="18" charset="-34"/>
                <a:cs typeface="Angsana New" pitchFamily="18" charset="-34"/>
              </a:rPr>
              <a:t>ด้านเกษตรกรรม และมีการรายงานการ</a:t>
            </a:r>
            <a:r>
              <a:rPr lang="th-TH" sz="2200" b="1" dirty="0" smtClean="0">
                <a:latin typeface="Angsana New" pitchFamily="18" charset="-34"/>
                <a:cs typeface="Angsana New" pitchFamily="18" charset="-34"/>
              </a:rPr>
              <a:t>เจ็บป่วย   หรือ</a:t>
            </a:r>
            <a:r>
              <a:rPr lang="th-TH" sz="2200" b="1" dirty="0">
                <a:latin typeface="Angsana New" pitchFamily="18" charset="-34"/>
                <a:cs typeface="Angsana New" pitchFamily="18" charset="-34"/>
              </a:rPr>
              <a:t>เสียชีวิตจากสารเคมีทางการเกษตร </a:t>
            </a:r>
            <a:r>
              <a:rPr lang="th-TH" sz="2200" b="1" dirty="0" smtClean="0">
                <a:latin typeface="Angsana New" pitchFamily="18" charset="-34"/>
                <a:cs typeface="Angsana New" pitchFamily="18" charset="-34"/>
              </a:rPr>
              <a:t>            (</a:t>
            </a:r>
            <a:r>
              <a:rPr lang="th-TH" sz="2200" b="1" dirty="0">
                <a:latin typeface="Angsana New" pitchFamily="18" charset="-34"/>
                <a:cs typeface="Angsana New" pitchFamily="18" charset="-34"/>
              </a:rPr>
              <a:t>รหัสโรค </a:t>
            </a:r>
            <a:r>
              <a:rPr lang="en-US" sz="2200" b="1" dirty="0">
                <a:latin typeface="Angsana New" pitchFamily="18" charset="-34"/>
                <a:cs typeface="Angsana New" pitchFamily="18" charset="-34"/>
              </a:rPr>
              <a:t>T60)</a:t>
            </a:r>
            <a:endParaRPr lang="th-TH" sz="2200" b="1" dirty="0"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4499992" y="1600200"/>
            <a:ext cx="4464496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h-TH" sz="2200" b="1" dirty="0" smtClean="0">
                <a:solidFill>
                  <a:srgbClr val="0000FF"/>
                </a:solidFill>
                <a:latin typeface="Angsana New" pitchFamily="18" charset="-34"/>
                <a:cs typeface="Angsana New" pitchFamily="18" charset="-34"/>
              </a:rPr>
              <a:t> </a:t>
            </a:r>
            <a:r>
              <a:rPr lang="th-TH" sz="2200" b="1" dirty="0" smtClean="0">
                <a:latin typeface="Angsana New" pitchFamily="18" charset="-34"/>
                <a:cs typeface="Angsana New" pitchFamily="18" charset="-34"/>
              </a:rPr>
              <a:t>- </a:t>
            </a:r>
            <a:r>
              <a:rPr lang="th-TH" sz="2200" b="1" dirty="0" err="1" smtClean="0">
                <a:latin typeface="Angsana New" pitchFamily="18" charset="-34"/>
                <a:cs typeface="Angsana New" pitchFamily="18" charset="-34"/>
              </a:rPr>
              <a:t>สสจ</a:t>
            </a:r>
            <a:r>
              <a:rPr lang="th-TH" sz="2200" b="1" dirty="0" smtClean="0">
                <a:latin typeface="Angsana New" pitchFamily="18" charset="-34"/>
                <a:cs typeface="Angsana New" pitchFamily="18" charset="-34"/>
              </a:rPr>
              <a:t>. ทำ </a:t>
            </a:r>
            <a:r>
              <a:rPr lang="en-US" sz="2200" b="1" dirty="0" smtClean="0">
                <a:latin typeface="Angsana New" pitchFamily="18" charset="-34"/>
                <a:cs typeface="Angsana New" pitchFamily="18" charset="-34"/>
              </a:rPr>
              <a:t>OEHP </a:t>
            </a:r>
            <a:r>
              <a:rPr lang="th-TH" sz="2200" b="1" dirty="0" smtClean="0">
                <a:latin typeface="Angsana New" pitchFamily="18" charset="-34"/>
                <a:cs typeface="Angsana New" pitchFamily="18" charset="-34"/>
              </a:rPr>
              <a:t>ภายใน 15 </a:t>
            </a:r>
            <a:r>
              <a:rPr lang="th-TH" sz="2200" b="1" dirty="0" err="1" smtClean="0">
                <a:latin typeface="Angsana New" pitchFamily="18" charset="-34"/>
                <a:cs typeface="Angsana New" pitchFamily="18" charset="-34"/>
              </a:rPr>
              <a:t>ธ.ค</a:t>
            </a:r>
            <a:r>
              <a:rPr lang="th-TH" sz="2200" b="1" dirty="0" smtClean="0">
                <a:latin typeface="Angsana New" pitchFamily="18" charset="-34"/>
                <a:cs typeface="Angsana New" pitchFamily="18" charset="-34"/>
              </a:rPr>
              <a:t> 62 / 15 </a:t>
            </a:r>
            <a:r>
              <a:rPr lang="th-TH" sz="2200" b="1" dirty="0" err="1" smtClean="0">
                <a:latin typeface="Angsana New" pitchFamily="18" charset="-34"/>
                <a:cs typeface="Angsana New" pitchFamily="18" charset="-34"/>
              </a:rPr>
              <a:t>มิ.ย</a:t>
            </a:r>
            <a:r>
              <a:rPr lang="th-TH" sz="2200" b="1" dirty="0" smtClean="0">
                <a:latin typeface="Angsana New" pitchFamily="18" charset="-34"/>
                <a:cs typeface="Angsana New" pitchFamily="18" charset="-34"/>
              </a:rPr>
              <a:t> 63</a:t>
            </a:r>
          </a:p>
          <a:p>
            <a:pPr marL="0" indent="0">
              <a:buNone/>
            </a:pPr>
            <a:r>
              <a:rPr lang="th-TH" sz="2200" b="1" dirty="0" smtClean="0">
                <a:latin typeface="Angsana New" pitchFamily="18" charset="-34"/>
                <a:cs typeface="Angsana New" pitchFamily="18" charset="-34"/>
              </a:rPr>
              <a:t>- รายงาน </a:t>
            </a:r>
            <a:r>
              <a:rPr lang="en-US" sz="2200" b="1" dirty="0" smtClean="0">
                <a:latin typeface="Angsana New" pitchFamily="18" charset="-34"/>
                <a:cs typeface="Angsana New" pitchFamily="18" charset="-34"/>
              </a:rPr>
              <a:t>T60 </a:t>
            </a:r>
            <a:r>
              <a:rPr lang="th-TH" sz="2200" b="1" dirty="0" smtClean="0">
                <a:latin typeface="Angsana New" pitchFamily="18" charset="-34"/>
                <a:cs typeface="Angsana New" pitchFamily="18" charset="-34"/>
              </a:rPr>
              <a:t>ทุกเดือน</a:t>
            </a:r>
          </a:p>
          <a:p>
            <a:pPr marL="0" indent="0">
              <a:buNone/>
            </a:pPr>
            <a:r>
              <a:rPr lang="en-US" sz="2200" b="1" dirty="0" smtClean="0">
                <a:latin typeface="Angsana New" pitchFamily="18" charset="-34"/>
                <a:cs typeface="Angsana New" pitchFamily="18" charset="-34"/>
              </a:rPr>
              <a:t>- </a:t>
            </a:r>
            <a:r>
              <a:rPr lang="th-TH" sz="2200" b="1" dirty="0" smtClean="0">
                <a:latin typeface="Angsana New" pitchFamily="18" charset="-34"/>
                <a:cs typeface="Angsana New" pitchFamily="18" charset="-34"/>
              </a:rPr>
              <a:t>นำเสนอข้อมูลสถานการณ์จาก </a:t>
            </a:r>
            <a:r>
              <a:rPr lang="en-US" sz="2200" b="1" dirty="0" smtClean="0">
                <a:latin typeface="Angsana New" pitchFamily="18" charset="-34"/>
                <a:cs typeface="Angsana New" pitchFamily="18" charset="-34"/>
              </a:rPr>
              <a:t>Mobile Application OEHP </a:t>
            </a:r>
            <a:r>
              <a:rPr lang="th-TH" sz="2200" b="1" dirty="0" smtClean="0">
                <a:latin typeface="Angsana New" pitchFamily="18" charset="-34"/>
                <a:cs typeface="Angsana New" pitchFamily="18" charset="-34"/>
              </a:rPr>
              <a:t>และ </a:t>
            </a:r>
            <a:r>
              <a:rPr lang="en-US" sz="2200" b="1" dirty="0" smtClean="0">
                <a:latin typeface="Angsana New" pitchFamily="18" charset="-34"/>
                <a:cs typeface="Angsana New" pitchFamily="18" charset="-34"/>
              </a:rPr>
              <a:t>T60  </a:t>
            </a:r>
            <a:r>
              <a:rPr lang="th-TH" sz="2200" b="1" dirty="0" smtClean="0">
                <a:latin typeface="Angsana New" pitchFamily="18" charset="-34"/>
                <a:cs typeface="Angsana New" pitchFamily="18" charset="-34"/>
              </a:rPr>
              <a:t>คณะกรรมการควบคุมโรคจากการประกอบอาชีพฯ</a:t>
            </a:r>
          </a:p>
          <a:p>
            <a:pPr marL="0" indent="0">
              <a:buNone/>
            </a:pPr>
            <a:r>
              <a:rPr lang="th-TH" sz="2200" b="1" dirty="0" smtClean="0">
                <a:latin typeface="Angsana New" pitchFamily="18" charset="-34"/>
                <a:cs typeface="Angsana New" pitchFamily="18" charset="-34"/>
              </a:rPr>
              <a:t>   </a:t>
            </a:r>
            <a:r>
              <a:rPr lang="th-TH" sz="2200" b="1" dirty="0" smtClean="0">
                <a:solidFill>
                  <a:srgbClr val="FF0000"/>
                </a:solidFill>
                <a:latin typeface="Angsana New" pitchFamily="18" charset="-34"/>
                <a:cs typeface="Angsana New" pitchFamily="18" charset="-34"/>
              </a:rPr>
              <a:t>---------------------------------------------------------------</a:t>
            </a:r>
          </a:p>
          <a:p>
            <a:pPr marL="0" indent="0">
              <a:buNone/>
            </a:pPr>
            <a:r>
              <a:rPr lang="th-TH" sz="2200" b="1" dirty="0" smtClean="0">
                <a:solidFill>
                  <a:srgbClr val="0000FF"/>
                </a:solidFill>
                <a:latin typeface="Angsana New" pitchFamily="18" charset="-34"/>
                <a:cs typeface="Angsana New" pitchFamily="18" charset="-34"/>
              </a:rPr>
              <a:t>- หน่วยบริการ</a:t>
            </a:r>
            <a:r>
              <a:rPr lang="en-US" sz="2200" b="1" dirty="0" smtClean="0">
                <a:solidFill>
                  <a:srgbClr val="0000FF"/>
                </a:solidFill>
                <a:latin typeface="Angsana New" pitchFamily="18" charset="-34"/>
                <a:cs typeface="Angsana New" pitchFamily="18" charset="-34"/>
              </a:rPr>
              <a:t> </a:t>
            </a:r>
            <a:r>
              <a:rPr lang="th-TH" sz="2200" b="1" dirty="0" smtClean="0">
                <a:solidFill>
                  <a:srgbClr val="0000FF"/>
                </a:solidFill>
                <a:latin typeface="Angsana New" pitchFamily="18" charset="-34"/>
                <a:cs typeface="Angsana New" pitchFamily="18" charset="-34"/>
              </a:rPr>
              <a:t>บันทึกข้อมูลการเจ็บป่วยจากสารเคมีฯ รหัส </a:t>
            </a:r>
            <a:r>
              <a:rPr lang="en-US" sz="2200" b="1" dirty="0" smtClean="0">
                <a:solidFill>
                  <a:srgbClr val="0000FF"/>
                </a:solidFill>
                <a:latin typeface="Angsana New" pitchFamily="18" charset="-34"/>
                <a:cs typeface="Angsana New" pitchFamily="18" charset="-34"/>
              </a:rPr>
              <a:t>ICD-10 T60 </a:t>
            </a:r>
            <a:r>
              <a:rPr lang="th-TH" sz="2200" b="1" dirty="0" smtClean="0">
                <a:solidFill>
                  <a:srgbClr val="0000FF"/>
                </a:solidFill>
                <a:latin typeface="Angsana New" pitchFamily="18" charset="-34"/>
                <a:cs typeface="Angsana New" pitchFamily="18" charset="-34"/>
              </a:rPr>
              <a:t>และผลงานคัดกรองฯ  ในโปรแกรม </a:t>
            </a:r>
            <a:r>
              <a:rPr lang="en-US" sz="2200" b="1" dirty="0" smtClean="0">
                <a:solidFill>
                  <a:srgbClr val="0000FF"/>
                </a:solidFill>
                <a:latin typeface="Angsana New" pitchFamily="18" charset="-34"/>
                <a:cs typeface="Angsana New" pitchFamily="18" charset="-34"/>
              </a:rPr>
              <a:t>Hos-</a:t>
            </a:r>
            <a:r>
              <a:rPr lang="en-US" sz="2200" b="1" dirty="0" err="1" smtClean="0">
                <a:solidFill>
                  <a:srgbClr val="0000FF"/>
                </a:solidFill>
                <a:latin typeface="Angsana New" pitchFamily="18" charset="-34"/>
                <a:cs typeface="Angsana New" pitchFamily="18" charset="-34"/>
              </a:rPr>
              <a:t>xp</a:t>
            </a:r>
            <a:r>
              <a:rPr lang="en-US" sz="2200" b="1" dirty="0" smtClean="0">
                <a:solidFill>
                  <a:srgbClr val="0000FF"/>
                </a:solidFill>
                <a:latin typeface="Angsana New" pitchFamily="18" charset="-34"/>
                <a:cs typeface="Angsana New" pitchFamily="18" charset="-34"/>
              </a:rPr>
              <a:t>  /</a:t>
            </a:r>
          </a:p>
          <a:p>
            <a:pPr marL="0" indent="0">
              <a:buNone/>
            </a:pPr>
            <a:r>
              <a:rPr lang="en-US" sz="2200" b="1" dirty="0" smtClean="0">
                <a:solidFill>
                  <a:srgbClr val="0000FF"/>
                </a:solidFill>
                <a:latin typeface="Angsana New" pitchFamily="18" charset="-34"/>
                <a:cs typeface="Angsana New" pitchFamily="18" charset="-34"/>
              </a:rPr>
              <a:t>- </a:t>
            </a:r>
            <a:r>
              <a:rPr lang="th-TH" sz="2200" b="1" dirty="0" smtClean="0">
                <a:solidFill>
                  <a:srgbClr val="0000FF"/>
                </a:solidFill>
                <a:latin typeface="Angsana New" pitchFamily="18" charset="-34"/>
                <a:cs typeface="Angsana New" pitchFamily="18" charset="-34"/>
              </a:rPr>
              <a:t>สรุปสถานการณ์ในพื้นที่</a:t>
            </a:r>
            <a:endParaRPr lang="th-TH" sz="2200" b="1" dirty="0">
              <a:solidFill>
                <a:srgbClr val="0000FF"/>
              </a:solidFill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5" name="สี่เหลี่ยมผืนผ้า 4"/>
          <p:cNvSpPr/>
          <p:nvPr/>
        </p:nvSpPr>
        <p:spPr>
          <a:xfrm>
            <a:off x="0" y="6392284"/>
            <a:ext cx="9144000" cy="4931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6" name="สี่เหลี่ยมผืนผ้า 5"/>
          <p:cNvSpPr/>
          <p:nvPr/>
        </p:nvSpPr>
        <p:spPr>
          <a:xfrm>
            <a:off x="0" y="-27384"/>
            <a:ext cx="9180512" cy="4931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4317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h-TH" b="1" dirty="0">
                <a:latin typeface="TH SarabunPSK" pitchFamily="34" charset="-34"/>
                <a:cs typeface="TH SarabunPSK" pitchFamily="34" charset="-34"/>
              </a:rPr>
              <a:t>อัตราป่วยพิษสารกำจัดศัตรูพืชจำแนกรายเขตสุขภาพ </a:t>
            </a:r>
            <a:br>
              <a:rPr lang="th-TH" b="1" dirty="0">
                <a:latin typeface="TH SarabunPSK" pitchFamily="34" charset="-34"/>
                <a:cs typeface="TH SarabunPSK" pitchFamily="34" charset="-34"/>
              </a:rPr>
            </a:br>
            <a:r>
              <a:rPr lang="th-TH" b="1" dirty="0">
                <a:latin typeface="TH SarabunPSK" pitchFamily="34" charset="-34"/>
                <a:cs typeface="TH SarabunPSK" pitchFamily="34" charset="-34"/>
              </a:rPr>
              <a:t>ปี 2560 - 2562 </a:t>
            </a:r>
            <a:endParaRPr lang="th-TH" b="1" dirty="0"/>
          </a:p>
        </p:txBody>
      </p:sp>
      <p:graphicFrame>
        <p:nvGraphicFramePr>
          <p:cNvPr id="4" name="ตัวแทนเนื้อหา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0456245"/>
              </p:ext>
            </p:extLst>
          </p:nvPr>
        </p:nvGraphicFramePr>
        <p:xfrm>
          <a:off x="457200" y="1600200"/>
          <a:ext cx="8363272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283972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h-TH" sz="3600" b="1" dirty="0">
                <a:latin typeface="TH SarabunPSK" pitchFamily="34" charset="-34"/>
                <a:cs typeface="TH SarabunPSK" pitchFamily="34" charset="-34"/>
              </a:rPr>
              <a:t>อัตราป่วยพิษสารกำจัดศัตรูพืช จำแนกรายจังหวัด </a:t>
            </a:r>
            <a:r>
              <a:rPr lang="th-TH" sz="3600" b="1" dirty="0" smtClean="0">
                <a:latin typeface="TH SarabunPSK" pitchFamily="34" charset="-34"/>
                <a:cs typeface="TH SarabunPSK" pitchFamily="34" charset="-34"/>
              </a:rPr>
              <a:t/>
            </a:r>
            <a:br>
              <a:rPr lang="th-TH" sz="3600" b="1" dirty="0" smtClean="0">
                <a:latin typeface="TH SarabunPSK" pitchFamily="34" charset="-34"/>
                <a:cs typeface="TH SarabunPSK" pitchFamily="34" charset="-34"/>
              </a:rPr>
            </a:br>
            <a:r>
              <a:rPr lang="th-TH" sz="3600" b="1" dirty="0" smtClean="0">
                <a:latin typeface="TH SarabunPSK" pitchFamily="34" charset="-34"/>
                <a:cs typeface="TH SarabunPSK" pitchFamily="34" charset="-34"/>
              </a:rPr>
              <a:t>เขต</a:t>
            </a:r>
            <a:r>
              <a:rPr lang="th-TH" sz="3600" b="1" dirty="0">
                <a:latin typeface="TH SarabunPSK" pitchFamily="34" charset="-34"/>
                <a:cs typeface="TH SarabunPSK" pitchFamily="34" charset="-34"/>
              </a:rPr>
              <a:t>สุขภาพที่ </a:t>
            </a:r>
            <a:r>
              <a:rPr lang="th-TH" sz="3600" b="1" dirty="0" smtClean="0">
                <a:latin typeface="TH SarabunPSK" pitchFamily="34" charset="-34"/>
                <a:cs typeface="TH SarabunPSK" pitchFamily="34" charset="-34"/>
              </a:rPr>
              <a:t>3 ปี </a:t>
            </a:r>
            <a:r>
              <a:rPr lang="th-TH" sz="3600" b="1" dirty="0">
                <a:latin typeface="TH SarabunPSK" pitchFamily="34" charset="-34"/>
                <a:cs typeface="TH SarabunPSK" pitchFamily="34" charset="-34"/>
              </a:rPr>
              <a:t>2560 - 2562</a:t>
            </a:r>
            <a:endParaRPr lang="th-TH" sz="3600" dirty="0"/>
          </a:p>
        </p:txBody>
      </p:sp>
      <p:graphicFrame>
        <p:nvGraphicFramePr>
          <p:cNvPr id="4" name="ตัวแทนเนื้อหา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47850235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3027348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h-TH" b="1" dirty="0">
                <a:latin typeface="TH SarabunPSK" pitchFamily="34" charset="-34"/>
                <a:cs typeface="TH SarabunPSK" pitchFamily="34" charset="-34"/>
              </a:rPr>
              <a:t>อัตราป่วยพิษสารกำจัดศัตรูพืช จำแนกรายอำเภอ 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/>
            </a:r>
            <a:br>
              <a:rPr lang="th-TH" b="1" dirty="0" smtClean="0">
                <a:latin typeface="TH SarabunPSK" pitchFamily="34" charset="-34"/>
                <a:cs typeface="TH SarabunPSK" pitchFamily="34" charset="-34"/>
              </a:rPr>
            </a:b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จังหวัด</a:t>
            </a:r>
            <a:r>
              <a:rPr lang="th-TH" b="1" dirty="0">
                <a:latin typeface="TH SarabunPSK" pitchFamily="34" charset="-34"/>
                <a:cs typeface="TH SarabunPSK" pitchFamily="34" charset="-34"/>
              </a:rPr>
              <a:t>ชัยนาท ปี 2560 - 2562</a:t>
            </a:r>
            <a:endParaRPr lang="th-TH" b="1" dirty="0"/>
          </a:p>
        </p:txBody>
      </p:sp>
      <p:graphicFrame>
        <p:nvGraphicFramePr>
          <p:cNvPr id="4" name="ตัวแทนเนื้อหา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10843336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27232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h-TH" b="1" dirty="0" smtClean="0"/>
              <a:t>อัตราป่วยพิษสารกำจัดศัตรูพืช จำแนกตามประเภท</a:t>
            </a:r>
            <a:br>
              <a:rPr lang="th-TH" b="1" dirty="0" smtClean="0"/>
            </a:br>
            <a:r>
              <a:rPr lang="th-TH" b="1" dirty="0" smtClean="0"/>
              <a:t> รายอำเภอ  ปี 2562 ( ณ 7 </a:t>
            </a:r>
            <a:r>
              <a:rPr lang="th-TH" b="1" dirty="0" err="1" smtClean="0"/>
              <a:t>ต.ค</a:t>
            </a:r>
            <a:r>
              <a:rPr lang="th-TH" b="1" dirty="0" smtClean="0"/>
              <a:t> 62)</a:t>
            </a:r>
            <a:endParaRPr lang="th-TH" b="1" dirty="0"/>
          </a:p>
        </p:txBody>
      </p:sp>
      <p:graphicFrame>
        <p:nvGraphicFramePr>
          <p:cNvPr id="4" name="ตัวแทนเนื้อหา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36210363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84674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8568952" cy="1143000"/>
          </a:xfrm>
        </p:spPr>
        <p:txBody>
          <a:bodyPr>
            <a:normAutofit fontScale="90000"/>
          </a:bodyPr>
          <a:lstStyle/>
          <a:p>
            <a:r>
              <a:rPr lang="th-TH" b="1" dirty="0" smtClean="0"/>
              <a:t>ตรวจคัดกรองความเสี่ยงสารกำจัดศัตรูพืช รายอำเภอ ปี 2562</a:t>
            </a:r>
            <a:endParaRPr lang="th-TH" b="1" dirty="0"/>
          </a:p>
        </p:txBody>
      </p:sp>
      <p:graphicFrame>
        <p:nvGraphicFramePr>
          <p:cNvPr id="4" name="ตัวแทนเนื้อหา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48820760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82741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685800" y="404664"/>
            <a:ext cx="7772400" cy="1470025"/>
          </a:xfrm>
        </p:spPr>
        <p:txBody>
          <a:bodyPr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th-TH" sz="60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ประเด็นนำเสนอ</a:t>
            </a:r>
            <a:endParaRPr lang="th-TH" sz="6000" b="1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1371600" y="2060848"/>
            <a:ext cx="6400800" cy="3528392"/>
          </a:xfrm>
        </p:spPr>
        <p:txBody>
          <a:bodyPr>
            <a:normAutofit fontScale="92500" lnSpcReduction="10000"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l"/>
            <a:r>
              <a:rPr lang="th-TH" sz="3600" b="1" dirty="0" smtClean="0">
                <a:ln w="11430"/>
                <a:solidFill>
                  <a:schemeClr val="tx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1. คำจำกัดความ ความเป็นมา วัตถุประสงค์</a:t>
            </a:r>
          </a:p>
          <a:p>
            <a:pPr algn="l"/>
            <a:r>
              <a:rPr lang="th-TH" sz="3600" b="1" dirty="0" smtClean="0">
                <a:ln w="11430"/>
                <a:solidFill>
                  <a:schemeClr val="tx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2. องค์ประกอบของมาตรฐาน</a:t>
            </a:r>
          </a:p>
          <a:p>
            <a:pPr algn="l"/>
            <a:r>
              <a:rPr lang="th-TH" sz="3600" b="1" dirty="0" smtClean="0">
                <a:ln w="11430"/>
                <a:solidFill>
                  <a:schemeClr val="tx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3. ผลการประเมิน </a:t>
            </a:r>
            <a:r>
              <a:rPr lang="th-TH" sz="3600" b="1" dirty="0" err="1" smtClean="0">
                <a:ln w="11430"/>
                <a:solidFill>
                  <a:schemeClr val="tx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รพท</a:t>
            </a:r>
            <a:r>
              <a:rPr lang="th-TH" sz="3600" b="1" dirty="0" smtClean="0">
                <a:ln w="11430"/>
                <a:solidFill>
                  <a:schemeClr val="tx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. </a:t>
            </a:r>
            <a:r>
              <a:rPr lang="th-TH" sz="3600" b="1" dirty="0" err="1" smtClean="0">
                <a:ln w="11430"/>
                <a:solidFill>
                  <a:schemeClr val="tx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รพช</a:t>
            </a:r>
            <a:r>
              <a:rPr lang="th-TH" sz="3600" b="1" dirty="0" smtClean="0">
                <a:ln w="11430"/>
                <a:solidFill>
                  <a:schemeClr val="tx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. รพ.สต.</a:t>
            </a:r>
          </a:p>
          <a:p>
            <a:pPr algn="l"/>
            <a:r>
              <a:rPr lang="th-TH" sz="3600" b="1" dirty="0" smtClean="0">
                <a:ln w="11430"/>
                <a:solidFill>
                  <a:schemeClr val="tx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sym typeface="Wingdings"/>
              </a:rPr>
              <a:t>4. ตัวชี้วัด ยุติการใช้สารเคมีฯ</a:t>
            </a:r>
          </a:p>
          <a:p>
            <a:pPr algn="l"/>
            <a:r>
              <a:rPr lang="th-TH" sz="3600" b="1" dirty="0" smtClean="0">
                <a:ln w="11430"/>
                <a:solidFill>
                  <a:schemeClr val="tx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sym typeface="Wingdings"/>
              </a:rPr>
              <a:t>5. สถานการณ์พิษสารเคมีกำจัดศัตรูพืช</a:t>
            </a:r>
          </a:p>
          <a:p>
            <a:pPr algn="l"/>
            <a:r>
              <a:rPr lang="th-TH" sz="3600" b="1" dirty="0" smtClean="0">
                <a:ln w="11430"/>
                <a:solidFill>
                  <a:schemeClr val="tx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sym typeface="Wingdings"/>
              </a:rPr>
              <a:t>6. </a:t>
            </a:r>
            <a:r>
              <a:rPr lang="th-TH" sz="3600" b="1" dirty="0" err="1" smtClean="0">
                <a:ln w="11430"/>
                <a:solidFill>
                  <a:schemeClr val="tx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sym typeface="Wingdings"/>
              </a:rPr>
              <a:t>พรบ</a:t>
            </a:r>
            <a:r>
              <a:rPr lang="th-TH" sz="3600" b="1" dirty="0" smtClean="0">
                <a:ln w="11430"/>
                <a:solidFill>
                  <a:schemeClr val="tx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sym typeface="Wingdings"/>
              </a:rPr>
              <a:t>.ควบคุมโรคจากการประกอบอาชีพฯ</a:t>
            </a:r>
            <a:endParaRPr lang="th-TH" sz="3600" b="1" dirty="0" smtClean="0">
              <a:ln w="11430"/>
              <a:solidFill>
                <a:schemeClr val="tx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l"/>
            <a:endParaRPr lang="th-TH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4" name="สี่เหลี่ยมผืนผ้า 3"/>
          <p:cNvSpPr/>
          <p:nvPr/>
        </p:nvSpPr>
        <p:spPr>
          <a:xfrm>
            <a:off x="0" y="6392284"/>
            <a:ext cx="9144000" cy="4931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5" name="สี่เหลี่ยมผืนผ้า 4"/>
          <p:cNvSpPr/>
          <p:nvPr/>
        </p:nvSpPr>
        <p:spPr>
          <a:xfrm>
            <a:off x="0" y="-27384"/>
            <a:ext cx="9144000" cy="4931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3738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8568952" cy="1143000"/>
          </a:xfrm>
        </p:spPr>
        <p:txBody>
          <a:bodyPr>
            <a:normAutofit fontScale="90000"/>
          </a:bodyPr>
          <a:lstStyle/>
          <a:p>
            <a:r>
              <a:rPr lang="th-TH" b="1" dirty="0" smtClean="0"/>
              <a:t>จำนวนหน่วยบริการตรวจคัดกรองสารกำจัดศัตรูพืช ปี 2562</a:t>
            </a:r>
            <a:endParaRPr lang="th-TH" b="1" dirty="0"/>
          </a:p>
        </p:txBody>
      </p:sp>
      <p:graphicFrame>
        <p:nvGraphicFramePr>
          <p:cNvPr id="4" name="ตัวแทนเนื้อหา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47502800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43974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สี่เหลี่ยมผืนผ้า 4"/>
          <p:cNvSpPr/>
          <p:nvPr/>
        </p:nvSpPr>
        <p:spPr>
          <a:xfrm>
            <a:off x="0" y="6392896"/>
            <a:ext cx="9144000" cy="465104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13" name="ชื่อเรื่อง 1"/>
          <p:cNvSpPr txBox="1">
            <a:spLocks/>
          </p:cNvSpPr>
          <p:nvPr/>
        </p:nvSpPr>
        <p:spPr>
          <a:xfrm>
            <a:off x="179512" y="1412776"/>
            <a:ext cx="8784975" cy="3957828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50000"/>
              </a:lnSpc>
            </a:pPr>
            <a:r>
              <a:rPr lang="th-TH" sz="3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พระราชบัญญัติควบคุมโรคจาก</a:t>
            </a:r>
            <a:r>
              <a:rPr lang="th-TH" sz="3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การประกอบ</a:t>
            </a:r>
            <a:r>
              <a:rPr lang="th-TH" sz="3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อาชีพและ</a:t>
            </a:r>
            <a:r>
              <a:rPr lang="th-TH" sz="3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โรคจากสิ่งแวดล้อม </a:t>
            </a:r>
            <a:r>
              <a:rPr lang="th-TH" sz="3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พ.ศ. 2562</a:t>
            </a:r>
          </a:p>
          <a:p>
            <a:pPr algn="ctr"/>
            <a:endParaRPr lang="th-TH" sz="1500" b="1" dirty="0" smtClean="0">
              <a:solidFill>
                <a:srgbClr val="ED7D31">
                  <a:lumMod val="50000"/>
                </a:srgb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endParaRPr lang="th-TH" sz="3600" b="1" dirty="0">
              <a:solidFill>
                <a:srgbClr val="ED7D31">
                  <a:lumMod val="50000"/>
                </a:srgb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1" name="สี่เหลี่ยมผืนผ้า 10"/>
          <p:cNvSpPr/>
          <p:nvPr/>
        </p:nvSpPr>
        <p:spPr>
          <a:xfrm>
            <a:off x="0" y="-27384"/>
            <a:ext cx="9144000" cy="648072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8545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สี่เหลี่ยมผืนผ้า 4"/>
          <p:cNvSpPr/>
          <p:nvPr/>
        </p:nvSpPr>
        <p:spPr>
          <a:xfrm>
            <a:off x="0" y="6534150"/>
            <a:ext cx="9144000" cy="32385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4" name="สี่เหลี่ยมผืนผ้า 3"/>
          <p:cNvSpPr/>
          <p:nvPr/>
        </p:nvSpPr>
        <p:spPr>
          <a:xfrm>
            <a:off x="0" y="0"/>
            <a:ext cx="9144000" cy="32385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3" name="รูปแบบอิสระ 12"/>
          <p:cNvSpPr/>
          <p:nvPr/>
        </p:nvSpPr>
        <p:spPr>
          <a:xfrm>
            <a:off x="186405" y="814114"/>
            <a:ext cx="2774714" cy="908117"/>
          </a:xfrm>
          <a:custGeom>
            <a:avLst/>
            <a:gdLst>
              <a:gd name="connsiteX0" fmla="*/ 0 w 3162984"/>
              <a:gd name="connsiteY0" fmla="*/ 0 h 815340"/>
              <a:gd name="connsiteX1" fmla="*/ 3162984 w 3162984"/>
              <a:gd name="connsiteY1" fmla="*/ 0 h 815340"/>
              <a:gd name="connsiteX2" fmla="*/ 3162984 w 3162984"/>
              <a:gd name="connsiteY2" fmla="*/ 1905 h 815340"/>
              <a:gd name="connsiteX3" fmla="*/ 2757219 w 3162984"/>
              <a:gd name="connsiteY3" fmla="*/ 407670 h 815340"/>
              <a:gd name="connsiteX4" fmla="*/ 3162984 w 3162984"/>
              <a:gd name="connsiteY4" fmla="*/ 813435 h 815340"/>
              <a:gd name="connsiteX5" fmla="*/ 3162984 w 3162984"/>
              <a:gd name="connsiteY5" fmla="*/ 815340 h 815340"/>
              <a:gd name="connsiteX6" fmla="*/ 0 w 3162984"/>
              <a:gd name="connsiteY6" fmla="*/ 815340 h 8153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162984" h="815340">
                <a:moveTo>
                  <a:pt x="0" y="0"/>
                </a:moveTo>
                <a:lnTo>
                  <a:pt x="3162984" y="0"/>
                </a:lnTo>
                <a:lnTo>
                  <a:pt x="3162984" y="1905"/>
                </a:lnTo>
                <a:lnTo>
                  <a:pt x="2757219" y="407670"/>
                </a:lnTo>
                <a:lnTo>
                  <a:pt x="3162984" y="813435"/>
                </a:lnTo>
                <a:lnTo>
                  <a:pt x="3162984" y="815340"/>
                </a:lnTo>
                <a:lnTo>
                  <a:pt x="0" y="815340"/>
                </a:lnTo>
                <a:close/>
              </a:path>
            </a:pathLst>
          </a:custGeom>
          <a:solidFill>
            <a:srgbClr val="C00000"/>
          </a:solidFill>
          <a:ln w="76200"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4" name="ชื่อเรื่อง 1"/>
          <p:cNvSpPr>
            <a:spLocks noGrp="1"/>
          </p:cNvSpPr>
          <p:nvPr>
            <p:ph type="title"/>
          </p:nvPr>
        </p:nvSpPr>
        <p:spPr>
          <a:xfrm>
            <a:off x="276558" y="760717"/>
            <a:ext cx="2027420" cy="976925"/>
          </a:xfrm>
        </p:spPr>
        <p:txBody>
          <a:bodyPr>
            <a:normAutofit/>
          </a:bodyPr>
          <a:lstStyle/>
          <a:p>
            <a:r>
              <a:rPr lang="th-TH" sz="28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เจตนารมณ์</a:t>
            </a:r>
          </a:p>
        </p:txBody>
      </p:sp>
      <p:sp>
        <p:nvSpPr>
          <p:cNvPr id="15" name="ตัวแทนเนื้อหา 2"/>
          <p:cNvSpPr>
            <a:spLocks noGrp="1"/>
          </p:cNvSpPr>
          <p:nvPr>
            <p:ph idx="1"/>
          </p:nvPr>
        </p:nvSpPr>
        <p:spPr>
          <a:xfrm>
            <a:off x="2051720" y="2451982"/>
            <a:ext cx="3873475" cy="327220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th-TH" sz="2300" b="1" dirty="0">
                <a:solidFill>
                  <a:schemeClr val="accent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th-TH" sz="2300" b="1" dirty="0">
                <a:solidFill>
                  <a:srgbClr val="4A852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ลูกจ้าง </a:t>
            </a:r>
          </a:p>
          <a:p>
            <a:pPr marL="0" indent="0">
              <a:buNone/>
            </a:pPr>
            <a:r>
              <a:rPr lang="th-TH" sz="2300" b="1" dirty="0">
                <a:solidFill>
                  <a:schemeClr val="accent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th-TH" sz="2300" b="1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แรงงานนอกระบบ </a:t>
            </a:r>
          </a:p>
          <a:p>
            <a:pPr marL="0" indent="0">
              <a:buNone/>
            </a:pPr>
            <a:r>
              <a:rPr lang="th-TH" sz="2300" b="1" dirty="0">
                <a:solidFill>
                  <a:schemeClr val="accent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th-TH" sz="23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ประชาชนที่ได้รับหรืออาจได้รับมลพิษ </a:t>
            </a:r>
          </a:p>
          <a:p>
            <a:pPr marL="0" indent="0">
              <a:buNone/>
            </a:pPr>
            <a:r>
              <a:rPr lang="th-TH" sz="2300" b="1" dirty="0">
                <a:solidFill>
                  <a:schemeClr val="accent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ได้รับการดูแลสุขภาพอย่างต่อเนื่อง </a:t>
            </a:r>
            <a:r>
              <a:rPr lang="th-TH" sz="2300" b="1" dirty="0" smtClean="0">
                <a:solidFill>
                  <a:schemeClr val="accent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เป็น</a:t>
            </a:r>
            <a:r>
              <a:rPr lang="th-TH" sz="2300" b="1" dirty="0">
                <a:solidFill>
                  <a:schemeClr val="accent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ระบบ ทันการณ์ ด้วย</a:t>
            </a:r>
            <a:r>
              <a:rPr lang="th-TH" sz="2300" b="1" dirty="0" smtClean="0">
                <a:solidFill>
                  <a:schemeClr val="accent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มาตรฐานการ</a:t>
            </a:r>
            <a:r>
              <a:rPr lang="th-TH" sz="2300" b="1" dirty="0">
                <a:solidFill>
                  <a:schemeClr val="accent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ให้บริการอย่างเดียวกัน</a:t>
            </a:r>
          </a:p>
        </p:txBody>
      </p:sp>
      <p:sp>
        <p:nvSpPr>
          <p:cNvPr id="16" name="TextBox 2"/>
          <p:cNvSpPr txBox="1"/>
          <p:nvPr/>
        </p:nvSpPr>
        <p:spPr>
          <a:xfrm>
            <a:off x="5724128" y="4522704"/>
            <a:ext cx="3744416" cy="132343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th-TH" sz="2000" b="1" dirty="0" smtClean="0">
                <a:solidFill>
                  <a:srgbClr val="4A852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ประกาศในราชกิจจา</a:t>
            </a:r>
            <a:r>
              <a:rPr lang="th-TH" sz="2000" b="1" dirty="0" err="1" smtClean="0">
                <a:solidFill>
                  <a:srgbClr val="4A852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นุเบกษา</a:t>
            </a:r>
            <a:r>
              <a:rPr lang="en-US" sz="2000" b="1" dirty="0" smtClean="0">
                <a:solidFill>
                  <a:srgbClr val="4A852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  <a:r>
              <a:rPr lang="th-TH" sz="2000" b="1" dirty="0" smtClean="0">
                <a:solidFill>
                  <a:srgbClr val="4A852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br>
              <a:rPr lang="th-TH" sz="2000" b="1" dirty="0" smtClean="0">
                <a:solidFill>
                  <a:srgbClr val="4A852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th-TH" sz="2000" b="1" dirty="0" smtClean="0">
                <a:solidFill>
                  <a:srgbClr val="4A852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22 พฤษภาคม 2562</a:t>
            </a:r>
          </a:p>
          <a:p>
            <a:r>
              <a:rPr lang="th-TH" sz="2000" b="1" dirty="0">
                <a:solidFill>
                  <a:schemeClr val="accent6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มีผลใช้บังคับ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</a:t>
            </a:r>
          </a:p>
          <a:p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19 </a:t>
            </a:r>
            <a:r>
              <a:rPr lang="th-TH" sz="2000" b="1" dirty="0">
                <a:solidFill>
                  <a:schemeClr val="accent6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กันยายน 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2562</a:t>
            </a:r>
            <a:endParaRPr lang="th-TH" sz="2000" b="1" dirty="0">
              <a:solidFill>
                <a:schemeClr val="accent6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7" name="ตัวแทนเนื้อหา 2"/>
          <p:cNvSpPr txBox="1">
            <a:spLocks/>
          </p:cNvSpPr>
          <p:nvPr/>
        </p:nvSpPr>
        <p:spPr>
          <a:xfrm>
            <a:off x="295787" y="2835794"/>
            <a:ext cx="1674355" cy="565439"/>
          </a:xfrm>
          <a:prstGeom prst="rect">
            <a:avLst/>
          </a:prstGeom>
          <a:solidFill>
            <a:srgbClr val="A0DCDD"/>
          </a:solidFill>
        </p:spPr>
        <p:txBody>
          <a:bodyPr vert="horz" lIns="91440" tIns="45720" rIns="91440" bIns="45720" rtlCol="0">
            <a:normAutofit fontScale="77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th-TH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ประชาชน</a:t>
            </a:r>
            <a:r>
              <a:rPr lang="th-TH" sz="3200" b="1" dirty="0">
                <a:solidFill>
                  <a:schemeClr val="accent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</p:txBody>
      </p:sp>
      <p:sp>
        <p:nvSpPr>
          <p:cNvPr id="2" name="วงเล็บปีกกาซ้าย 1"/>
          <p:cNvSpPr/>
          <p:nvPr/>
        </p:nvSpPr>
        <p:spPr>
          <a:xfrm>
            <a:off x="1979712" y="2681964"/>
            <a:ext cx="182943" cy="864547"/>
          </a:xfrm>
          <a:prstGeom prst="leftBrac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pic>
        <p:nvPicPr>
          <p:cNvPr id="3" name="รูปภาพ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49935" y="690392"/>
            <a:ext cx="2236039" cy="36027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9613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สี่เหลี่ยมผืนผ้า 4"/>
          <p:cNvSpPr/>
          <p:nvPr/>
        </p:nvSpPr>
        <p:spPr>
          <a:xfrm>
            <a:off x="0" y="6534150"/>
            <a:ext cx="9144000" cy="32385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4" name="สี่เหลี่ยมผืนผ้า 3"/>
          <p:cNvSpPr/>
          <p:nvPr/>
        </p:nvSpPr>
        <p:spPr>
          <a:xfrm>
            <a:off x="0" y="0"/>
            <a:ext cx="9144000" cy="32385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9" name="รูปแบบอิสระ 8"/>
          <p:cNvSpPr/>
          <p:nvPr/>
        </p:nvSpPr>
        <p:spPr>
          <a:xfrm>
            <a:off x="188844" y="476672"/>
            <a:ext cx="7654529" cy="1083142"/>
          </a:xfrm>
          <a:custGeom>
            <a:avLst/>
            <a:gdLst>
              <a:gd name="connsiteX0" fmla="*/ 0 w 3162984"/>
              <a:gd name="connsiteY0" fmla="*/ 0 h 815340"/>
              <a:gd name="connsiteX1" fmla="*/ 3162984 w 3162984"/>
              <a:gd name="connsiteY1" fmla="*/ 0 h 815340"/>
              <a:gd name="connsiteX2" fmla="*/ 3162984 w 3162984"/>
              <a:gd name="connsiteY2" fmla="*/ 1905 h 815340"/>
              <a:gd name="connsiteX3" fmla="*/ 2757219 w 3162984"/>
              <a:gd name="connsiteY3" fmla="*/ 407670 h 815340"/>
              <a:gd name="connsiteX4" fmla="*/ 3162984 w 3162984"/>
              <a:gd name="connsiteY4" fmla="*/ 813435 h 815340"/>
              <a:gd name="connsiteX5" fmla="*/ 3162984 w 3162984"/>
              <a:gd name="connsiteY5" fmla="*/ 815340 h 815340"/>
              <a:gd name="connsiteX6" fmla="*/ 0 w 3162984"/>
              <a:gd name="connsiteY6" fmla="*/ 815340 h 8153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162984" h="815340">
                <a:moveTo>
                  <a:pt x="0" y="0"/>
                </a:moveTo>
                <a:lnTo>
                  <a:pt x="3162984" y="0"/>
                </a:lnTo>
                <a:lnTo>
                  <a:pt x="3162984" y="1905"/>
                </a:lnTo>
                <a:lnTo>
                  <a:pt x="2757219" y="407670"/>
                </a:lnTo>
                <a:lnTo>
                  <a:pt x="3162984" y="813435"/>
                </a:lnTo>
                <a:lnTo>
                  <a:pt x="3162984" y="815340"/>
                </a:lnTo>
                <a:lnTo>
                  <a:pt x="0" y="815340"/>
                </a:lnTo>
                <a:close/>
              </a:path>
            </a:pathLst>
          </a:custGeom>
          <a:solidFill>
            <a:srgbClr val="C00000"/>
          </a:solidFill>
          <a:ln w="76200"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b="1" dirty="0">
              <a:solidFill>
                <a:prstClr val="white"/>
              </a:solidFill>
            </a:endParaRPr>
          </a:p>
        </p:txBody>
      </p:sp>
      <p:sp>
        <p:nvSpPr>
          <p:cNvPr id="11" name="สี่เหลี่ยมผืนผ้า 10"/>
          <p:cNvSpPr/>
          <p:nvPr/>
        </p:nvSpPr>
        <p:spPr>
          <a:xfrm>
            <a:off x="188845" y="1772816"/>
            <a:ext cx="8890767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sz="2200" b="1" dirty="0">
                <a:solidFill>
                  <a:srgbClr val="ED7D31">
                    <a:lumMod val="50000"/>
                  </a:srgb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หมวด 1</a:t>
            </a:r>
            <a:r>
              <a:rPr lang="th-TH" sz="2200" b="1" dirty="0">
                <a:solidFill>
                  <a:srgbClr val="7030A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th-TH" sz="2200" b="1" dirty="0" smtClean="0">
                <a:solidFill>
                  <a:srgbClr val="7030A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</a:t>
            </a:r>
            <a:r>
              <a:rPr lang="th-TH" sz="2200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บท</a:t>
            </a:r>
            <a:r>
              <a:rPr lang="th-TH" sz="2200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ทั่วไป</a:t>
            </a:r>
          </a:p>
          <a:p>
            <a:r>
              <a:rPr lang="th-TH" sz="2200" b="1" dirty="0">
                <a:solidFill>
                  <a:srgbClr val="ED7D31">
                    <a:lumMod val="50000"/>
                  </a:srgb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หมวด 2</a:t>
            </a:r>
            <a:r>
              <a:rPr lang="th-TH" sz="2200" b="1" dirty="0">
                <a:solidFill>
                  <a:srgbClr val="7030A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th-TH" sz="2200" b="1" dirty="0" smtClean="0">
                <a:solidFill>
                  <a:srgbClr val="7030A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</a:t>
            </a:r>
            <a:r>
              <a:rPr lang="th-TH" sz="2200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คณะกรรมการ</a:t>
            </a:r>
            <a:r>
              <a:rPr lang="th-TH" sz="2200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ควบคุมโรคจากการประกอบอาชีพและโรคจากสิ่งแวดล้อม</a:t>
            </a:r>
          </a:p>
          <a:p>
            <a:r>
              <a:rPr lang="th-TH" sz="2200" b="1" dirty="0">
                <a:solidFill>
                  <a:srgbClr val="ED7D31">
                    <a:lumMod val="50000"/>
                  </a:srgb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หมวด 3 </a:t>
            </a:r>
            <a:r>
              <a:rPr lang="th-TH" sz="2200" b="1" dirty="0" smtClean="0">
                <a:solidFill>
                  <a:srgbClr val="ED7D31">
                    <a:lumMod val="50000"/>
                  </a:srgb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</a:t>
            </a:r>
            <a:r>
              <a:rPr lang="th-TH" sz="2200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คณะกรรมการ</a:t>
            </a:r>
            <a:r>
              <a:rPr lang="th-TH" sz="2200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ควบคุมโรคจากการประกอบอาชีพและโรคจากสิ่งแวดล้อมจังหวัด </a:t>
            </a:r>
            <a:br>
              <a:rPr lang="th-TH" sz="2200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th-TH" sz="2200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    </a:t>
            </a:r>
            <a:r>
              <a:rPr lang="th-TH" sz="2200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และ</a:t>
            </a:r>
            <a:r>
              <a:rPr lang="th-TH" sz="2200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คณะกรรมการควบคุมโรคจากการประกอบอาชีพและโรคจากสิ่งแวดล้อมกรุงเทพมหานคร</a:t>
            </a:r>
          </a:p>
          <a:p>
            <a:r>
              <a:rPr lang="th-TH" sz="2200" b="1" dirty="0">
                <a:solidFill>
                  <a:srgbClr val="ED7D31">
                    <a:lumMod val="50000"/>
                  </a:srgb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หมวด 4</a:t>
            </a:r>
            <a:r>
              <a:rPr lang="th-TH" sz="2200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th-TH" sz="2200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อา</a:t>
            </a:r>
            <a:r>
              <a:rPr lang="th-TH" sz="2200" dirty="0" err="1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ชีว</a:t>
            </a:r>
            <a:r>
              <a:rPr lang="th-TH" sz="2200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เวชกรรมและเวชกรรมสิ่งแวดล้อม</a:t>
            </a:r>
          </a:p>
          <a:p>
            <a:r>
              <a:rPr lang="th-TH" sz="2200" b="1" dirty="0">
                <a:solidFill>
                  <a:srgbClr val="ED7D31">
                    <a:lumMod val="50000"/>
                  </a:srgb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หมวด 5</a:t>
            </a:r>
            <a:r>
              <a:rPr lang="th-TH" sz="2200" dirty="0">
                <a:solidFill>
                  <a:srgbClr val="ED7D31">
                    <a:lumMod val="50000"/>
                  </a:srgb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th-TH" sz="2200" dirty="0" smtClean="0">
                <a:solidFill>
                  <a:srgbClr val="ED7D31">
                    <a:lumMod val="50000"/>
                  </a:srgb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</a:t>
            </a:r>
            <a:r>
              <a:rPr lang="th-TH" sz="2200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การ</a:t>
            </a:r>
            <a:r>
              <a:rPr lang="th-TH" sz="2200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เฝ้าระวังโรคจากการประกอบอาชีพและโรคจากสิ่งแวดล้อม</a:t>
            </a:r>
          </a:p>
          <a:p>
            <a:r>
              <a:rPr lang="th-TH" sz="2200" b="1" dirty="0">
                <a:solidFill>
                  <a:srgbClr val="ED7D31">
                    <a:lumMod val="50000"/>
                  </a:srgb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หมวด 6</a:t>
            </a:r>
            <a:r>
              <a:rPr lang="th-TH" sz="2200" dirty="0">
                <a:solidFill>
                  <a:srgbClr val="ED7D31">
                    <a:lumMod val="50000"/>
                  </a:srgb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th-TH" sz="2200" dirty="0" smtClean="0">
                <a:solidFill>
                  <a:srgbClr val="ED7D31">
                    <a:lumMod val="50000"/>
                  </a:srgb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</a:t>
            </a:r>
            <a:r>
              <a:rPr lang="th-TH" sz="2200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การ</a:t>
            </a:r>
            <a:r>
              <a:rPr lang="th-TH" sz="2200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ป้องกันและการควบคุมโรคจากการประกอบอาชีพและโรคจากสิ่งแวดล้อม</a:t>
            </a:r>
          </a:p>
          <a:p>
            <a:r>
              <a:rPr lang="th-TH" sz="2200" b="1" dirty="0">
                <a:solidFill>
                  <a:srgbClr val="ED7D31">
                    <a:lumMod val="50000"/>
                  </a:srgb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หมวด 7</a:t>
            </a:r>
            <a:r>
              <a:rPr lang="th-TH" sz="2200" dirty="0">
                <a:solidFill>
                  <a:srgbClr val="ED7D31">
                    <a:lumMod val="50000"/>
                  </a:srgb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th-TH" sz="2200" dirty="0" smtClean="0">
                <a:solidFill>
                  <a:srgbClr val="ED7D31">
                    <a:lumMod val="50000"/>
                  </a:srgb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</a:t>
            </a:r>
            <a:r>
              <a:rPr lang="th-TH" sz="2200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พนักงาน</a:t>
            </a:r>
            <a:r>
              <a:rPr lang="th-TH" sz="2200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เจ้าหน้าที่</a:t>
            </a:r>
          </a:p>
          <a:p>
            <a:r>
              <a:rPr lang="th-TH" sz="2200" b="1" dirty="0">
                <a:solidFill>
                  <a:srgbClr val="ED7D31">
                    <a:lumMod val="50000"/>
                  </a:srgb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หมวด 8</a:t>
            </a:r>
            <a:r>
              <a:rPr lang="th-TH" sz="2200" dirty="0">
                <a:solidFill>
                  <a:srgbClr val="ED7D31">
                    <a:lumMod val="50000"/>
                  </a:srgb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th-TH" sz="2200" dirty="0" smtClean="0">
                <a:solidFill>
                  <a:srgbClr val="ED7D31">
                    <a:lumMod val="50000"/>
                  </a:srgb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</a:t>
            </a:r>
            <a:r>
              <a:rPr lang="th-TH" sz="2200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บท</a:t>
            </a:r>
            <a:r>
              <a:rPr lang="th-TH" sz="2200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กำหนดโทษ</a:t>
            </a:r>
          </a:p>
          <a:p>
            <a:r>
              <a:rPr lang="th-TH" sz="2200" b="1" dirty="0">
                <a:solidFill>
                  <a:srgbClr val="ED7D31">
                    <a:lumMod val="50000"/>
                  </a:srgb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บทเฉพาะกาล</a:t>
            </a:r>
          </a:p>
        </p:txBody>
      </p:sp>
      <p:sp>
        <p:nvSpPr>
          <p:cNvPr id="12" name="สี่เหลี่ยมผืนผ้า 11"/>
          <p:cNvSpPr/>
          <p:nvPr/>
        </p:nvSpPr>
        <p:spPr>
          <a:xfrm>
            <a:off x="188844" y="805542"/>
            <a:ext cx="8827616" cy="83099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th-TH" sz="2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โครงสร้างของกฎหมาย</a:t>
            </a:r>
          </a:p>
          <a:p>
            <a:r>
              <a:rPr lang="th-TH" sz="2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ประกอบด้วย </a:t>
            </a:r>
            <a:r>
              <a:rPr lang="th-TH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8 หมวด + บทเฉพาะกาล  จำนวนทั้งสิ้น 53 มาตรา</a:t>
            </a:r>
          </a:p>
        </p:txBody>
      </p:sp>
    </p:spTree>
    <p:extLst>
      <p:ext uri="{BB962C8B-B14F-4D97-AF65-F5344CB8AC3E}">
        <p14:creationId xmlns:p14="http://schemas.microsoft.com/office/powerpoint/2010/main" val="2707221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7544" y="848901"/>
            <a:ext cx="828092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60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latin typeface="Angsana New" pitchFamily="18" charset="-34"/>
                <a:cs typeface="Angsana New" pitchFamily="18" charset="-34"/>
              </a:rPr>
              <a:t>ปี 2563</a:t>
            </a:r>
          </a:p>
          <a:p>
            <a:r>
              <a:rPr lang="th-TH" sz="24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latin typeface="Angsana New" pitchFamily="18" charset="-34"/>
                <a:cs typeface="Angsana New" pitchFamily="18" charset="-34"/>
                <a:sym typeface="Wingdings"/>
              </a:rPr>
              <a:t>  </a:t>
            </a:r>
            <a:r>
              <a:rPr lang="th-TH" sz="60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latin typeface="Angsana New" pitchFamily="18" charset="-34"/>
                <a:cs typeface="Angsana New" pitchFamily="18" charset="-34"/>
              </a:rPr>
              <a:t> </a:t>
            </a:r>
          </a:p>
          <a:p>
            <a:r>
              <a:rPr lang="th-TH" sz="24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latin typeface="Angsana New" pitchFamily="18" charset="-34"/>
                <a:cs typeface="Angsana New" pitchFamily="18" charset="-34"/>
                <a:sym typeface="Wingdings"/>
              </a:rPr>
              <a:t>  ประชุมผู้รับผิดชอบงาน </a:t>
            </a:r>
            <a:r>
              <a:rPr lang="th-TH" sz="2400" b="1" dirty="0" err="1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latin typeface="Angsana New" pitchFamily="18" charset="-34"/>
                <a:cs typeface="Angsana New" pitchFamily="18" charset="-34"/>
                <a:sym typeface="Wingdings"/>
              </a:rPr>
              <a:t>รพท</a:t>
            </a:r>
            <a:r>
              <a:rPr lang="th-TH" sz="24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latin typeface="Angsana New" pitchFamily="18" charset="-34"/>
                <a:cs typeface="Angsana New" pitchFamily="18" charset="-34"/>
                <a:sym typeface="Wingdings"/>
              </a:rPr>
              <a:t>. </a:t>
            </a:r>
            <a:r>
              <a:rPr lang="th-TH" sz="2400" b="1" dirty="0" err="1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latin typeface="Angsana New" pitchFamily="18" charset="-34"/>
                <a:cs typeface="Angsana New" pitchFamily="18" charset="-34"/>
                <a:sym typeface="Wingdings"/>
              </a:rPr>
              <a:t>รพช</a:t>
            </a:r>
            <a:r>
              <a:rPr lang="th-TH" sz="24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latin typeface="Angsana New" pitchFamily="18" charset="-34"/>
                <a:cs typeface="Angsana New" pitchFamily="18" charset="-34"/>
                <a:sym typeface="Wingdings"/>
              </a:rPr>
              <a:t>. </a:t>
            </a:r>
            <a:r>
              <a:rPr lang="th-TH" sz="2400" b="1" dirty="0" err="1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latin typeface="Angsana New" pitchFamily="18" charset="-34"/>
                <a:cs typeface="Angsana New" pitchFamily="18" charset="-34"/>
                <a:sym typeface="Wingdings"/>
              </a:rPr>
              <a:t>สสอ</a:t>
            </a:r>
            <a:r>
              <a:rPr lang="th-TH" sz="24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latin typeface="Angsana New" pitchFamily="18" charset="-34"/>
                <a:cs typeface="Angsana New" pitchFamily="18" charset="-34"/>
                <a:sym typeface="Wingdings"/>
              </a:rPr>
              <a:t>. รพ.สต. เดือน </a:t>
            </a:r>
            <a:r>
              <a:rPr lang="th-TH" sz="2400" b="1" dirty="0" err="1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latin typeface="Angsana New" pitchFamily="18" charset="-34"/>
                <a:cs typeface="Angsana New" pitchFamily="18" charset="-34"/>
                <a:sym typeface="Wingdings"/>
              </a:rPr>
              <a:t>ม.ค</a:t>
            </a:r>
            <a:r>
              <a:rPr lang="th-TH" sz="24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latin typeface="Angsana New" pitchFamily="18" charset="-34"/>
                <a:cs typeface="Angsana New" pitchFamily="18" charset="-34"/>
                <a:sym typeface="Wingdings"/>
              </a:rPr>
              <a:t> – </a:t>
            </a:r>
            <a:r>
              <a:rPr lang="th-TH" sz="2400" b="1" dirty="0" err="1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latin typeface="Angsana New" pitchFamily="18" charset="-34"/>
                <a:cs typeface="Angsana New" pitchFamily="18" charset="-34"/>
                <a:sym typeface="Wingdings"/>
              </a:rPr>
              <a:t>ก.พ</a:t>
            </a:r>
            <a:r>
              <a:rPr lang="th-TH" sz="24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latin typeface="Angsana New" pitchFamily="18" charset="-34"/>
                <a:cs typeface="Angsana New" pitchFamily="18" charset="-34"/>
                <a:sym typeface="Wingdings"/>
              </a:rPr>
              <a:t> 2563</a:t>
            </a:r>
            <a:endParaRPr lang="th-TH" sz="2400" b="1" dirty="0" smtClean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latin typeface="Angsana New" pitchFamily="18" charset="-34"/>
              <a:cs typeface="Angsana New" pitchFamily="18" charset="-34"/>
            </a:endParaRPr>
          </a:p>
          <a:p>
            <a:r>
              <a:rPr lang="th-TH" sz="24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latin typeface="Angsana New" pitchFamily="18" charset="-34"/>
                <a:cs typeface="Angsana New" pitchFamily="18" charset="-34"/>
                <a:sym typeface="Wingdings"/>
              </a:rPr>
              <a:t>  สนับสนุนกระดาษทดสอบ</a:t>
            </a:r>
            <a:r>
              <a:rPr lang="th-TH" sz="2400" b="1" dirty="0" err="1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latin typeface="Angsana New" pitchFamily="18" charset="-34"/>
                <a:cs typeface="Angsana New" pitchFamily="18" charset="-34"/>
                <a:sym typeface="Wingdings"/>
              </a:rPr>
              <a:t>โคลีนเอสเตอเรส</a:t>
            </a:r>
            <a:r>
              <a:rPr lang="th-TH" sz="24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latin typeface="Angsana New" pitchFamily="18" charset="-34"/>
                <a:cs typeface="Angsana New" pitchFamily="18" charset="-34"/>
                <a:sym typeface="Wingdings"/>
              </a:rPr>
              <a:t>พร้อมอุปกรณ์ เดือน </a:t>
            </a:r>
            <a:r>
              <a:rPr lang="th-TH" sz="2400" b="1" dirty="0" err="1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latin typeface="Angsana New" pitchFamily="18" charset="-34"/>
                <a:cs typeface="Angsana New" pitchFamily="18" charset="-34"/>
                <a:sym typeface="Wingdings"/>
              </a:rPr>
              <a:t>ม.ค</a:t>
            </a:r>
            <a:r>
              <a:rPr lang="th-TH" sz="24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latin typeface="Angsana New" pitchFamily="18" charset="-34"/>
                <a:cs typeface="Angsana New" pitchFamily="18" charset="-34"/>
                <a:sym typeface="Wingdings"/>
              </a:rPr>
              <a:t> – </a:t>
            </a:r>
            <a:r>
              <a:rPr lang="th-TH" sz="2400" b="1" dirty="0" err="1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latin typeface="Angsana New" pitchFamily="18" charset="-34"/>
                <a:cs typeface="Angsana New" pitchFamily="18" charset="-34"/>
                <a:sym typeface="Wingdings"/>
              </a:rPr>
              <a:t>ก.พ</a:t>
            </a:r>
            <a:r>
              <a:rPr lang="th-TH" sz="24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latin typeface="Angsana New" pitchFamily="18" charset="-34"/>
                <a:cs typeface="Angsana New" pitchFamily="18" charset="-34"/>
                <a:sym typeface="Wingdings"/>
              </a:rPr>
              <a:t> 2563</a:t>
            </a:r>
            <a:endParaRPr lang="th-TH" sz="2400" b="1" dirty="0" smtClean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latin typeface="Angsana New" pitchFamily="18" charset="-34"/>
              <a:cs typeface="Angsana New" pitchFamily="18" charset="-34"/>
            </a:endParaRPr>
          </a:p>
          <a:p>
            <a:r>
              <a:rPr lang="th-TH" sz="2400" b="1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latin typeface="Angsana New" pitchFamily="18" charset="-34"/>
                <a:cs typeface="Angsana New" pitchFamily="18" charset="-34"/>
              </a:rPr>
              <a:t> </a:t>
            </a:r>
            <a:r>
              <a:rPr lang="th-TH" sz="24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latin typeface="Angsana New" pitchFamily="18" charset="-34"/>
                <a:cs typeface="Angsana New" pitchFamily="18" charset="-34"/>
              </a:rPr>
              <a:t>           </a:t>
            </a:r>
            <a:r>
              <a:rPr lang="th-TH" sz="24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latin typeface="Angsana New" pitchFamily="18" charset="-34"/>
                <a:cs typeface="Angsana New" pitchFamily="18" charset="-34"/>
                <a:sym typeface="Wingdings"/>
              </a:rPr>
              <a:t>สนับสนุนแบบประเมินความเสี่ยงการทำงานของเกษตรกร</a:t>
            </a:r>
            <a:r>
              <a:rPr lang="th-TH" sz="24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latin typeface="Angsana New" pitchFamily="18" charset="-34"/>
                <a:cs typeface="Angsana New" pitchFamily="18" charset="-34"/>
              </a:rPr>
              <a:t>   </a:t>
            </a:r>
          </a:p>
          <a:p>
            <a:r>
              <a:rPr lang="th-TH" sz="24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latin typeface="Angsana New" pitchFamily="18" charset="-34"/>
                <a:cs typeface="Angsana New" pitchFamily="18" charset="-34"/>
                <a:sym typeface="Wingdings"/>
              </a:rPr>
              <a:t>  สื่อสำหรับหอกระจายข่าว เสียงตามสาย</a:t>
            </a:r>
          </a:p>
          <a:p>
            <a:endParaRPr lang="th-TH" sz="2400" b="1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latin typeface="Angsana New" pitchFamily="18" charset="-34"/>
              <a:cs typeface="Angsana New" pitchFamily="18" charset="-34"/>
              <a:sym typeface="Wingdings"/>
            </a:endParaRPr>
          </a:p>
          <a:p>
            <a:r>
              <a:rPr lang="th-TH" sz="24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latin typeface="Angsana New" pitchFamily="18" charset="-34"/>
                <a:cs typeface="Angsana New" pitchFamily="18" charset="-34"/>
                <a:sym typeface="Wingdings"/>
              </a:rPr>
              <a:t>                                                                      </a:t>
            </a:r>
          </a:p>
          <a:p>
            <a:endParaRPr lang="th-TH" sz="2400" b="1" dirty="0" smtClean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5" name="สี่เหลี่ยมผืนผ้า 4"/>
          <p:cNvSpPr/>
          <p:nvPr/>
        </p:nvSpPr>
        <p:spPr>
          <a:xfrm>
            <a:off x="0" y="6392284"/>
            <a:ext cx="9144000" cy="4931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7" name="สี่เหลี่ยมผืนผ้า 6"/>
          <p:cNvSpPr/>
          <p:nvPr/>
        </p:nvSpPr>
        <p:spPr>
          <a:xfrm>
            <a:off x="0" y="-27384"/>
            <a:ext cx="9144000" cy="4931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364088" y="4797152"/>
            <a:ext cx="324036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3333FF"/>
                </a:solidFill>
              </a:rPr>
              <a:t>วรรณ</a:t>
            </a:r>
            <a:r>
              <a:rPr lang="th-TH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3333FF"/>
                </a:solidFill>
              </a:rPr>
              <a:t>เพ็ญ 089 9331152</a:t>
            </a:r>
          </a:p>
          <a:p>
            <a:r>
              <a:rPr lang="th-TH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3333FF"/>
                </a:solidFill>
              </a:rPr>
              <a:t>056 405517-8 ต่อ 334</a:t>
            </a:r>
            <a:r>
              <a:rPr lang="th-TH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endParaRPr lang="th-TH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</p:spTree>
    <p:extLst>
      <p:ext uri="{BB962C8B-B14F-4D97-AF65-F5344CB8AC3E}">
        <p14:creationId xmlns:p14="http://schemas.microsoft.com/office/powerpoint/2010/main" val="233948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สี่เหลี่ยมผืนผ้า 6"/>
          <p:cNvSpPr/>
          <p:nvPr/>
        </p:nvSpPr>
        <p:spPr>
          <a:xfrm>
            <a:off x="0" y="6392284"/>
            <a:ext cx="9144000" cy="4931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8" name="สี่เหลี่ยมผืนผ้า 7"/>
          <p:cNvSpPr/>
          <p:nvPr/>
        </p:nvSpPr>
        <p:spPr>
          <a:xfrm>
            <a:off x="0" y="0"/>
            <a:ext cx="9144000" cy="5588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pic>
        <p:nvPicPr>
          <p:cNvPr id="10" name="Picture 4" descr="à¸à¸¥à¸à¸²à¸£à¸à¹à¸à¸«à¸²à¸£à¸¹à¸à¸ à¸²à¸à¸ªà¸³à¸«à¸£à¸±à¸ à¸ªà¸µà¸à¸²à¸ªà¹à¸à¸¥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992479" y="733946"/>
            <a:ext cx="2725550" cy="30308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ชื่อเรื่อง 1"/>
          <p:cNvSpPr txBox="1">
            <a:spLocks/>
          </p:cNvSpPr>
          <p:nvPr/>
        </p:nvSpPr>
        <p:spPr>
          <a:xfrm>
            <a:off x="587186" y="1515702"/>
            <a:ext cx="8166988" cy="378550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th-TH" sz="14000" b="1" dirty="0" smtClean="0">
                <a:solidFill>
                  <a:srgbClr val="000099"/>
                </a:solidFill>
                <a:latin typeface="Angsana New" pitchFamily="18" charset="-34"/>
                <a:ea typeface="Tahoma" panose="020B0604030504040204" pitchFamily="34" charset="0"/>
                <a:cs typeface="Angsana New" pitchFamily="18" charset="-34"/>
              </a:rPr>
              <a:t>ขอบคุณค่ะ</a:t>
            </a:r>
          </a:p>
          <a:p>
            <a:pPr algn="ctr"/>
            <a:endParaRPr lang="th-TH" sz="3200" b="1" dirty="0">
              <a:solidFill>
                <a:srgbClr val="ED7D31">
                  <a:lumMod val="50000"/>
                </a:srgb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endParaRPr lang="th-TH" sz="3200" b="1" dirty="0">
              <a:solidFill>
                <a:srgbClr val="ED7D31">
                  <a:lumMod val="50000"/>
                </a:srgb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1463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107504" y="548680"/>
            <a:ext cx="8856984" cy="1296144"/>
          </a:xfrm>
        </p:spPr>
        <p:txBody>
          <a:bodyPr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th-TH" sz="4800" b="1" spc="50" dirty="0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การจัดบริการอาชีวอนามัยและเวชกรรมสิ่งแวดล้อม</a:t>
            </a:r>
            <a:endParaRPr lang="th-TH" sz="4800" b="1" spc="50" dirty="0">
              <a:ln w="11430"/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251520" y="1988840"/>
            <a:ext cx="8712968" cy="4032448"/>
          </a:xfrm>
        </p:spPr>
        <p:txBody>
          <a:bodyPr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thaiDist">
              <a:lnSpc>
                <a:spcPts val="3840"/>
              </a:lnSpc>
            </a:pPr>
            <a:r>
              <a:rPr lang="th-TH" b="1" spc="50" dirty="0" smtClean="0">
                <a:ln w="11430"/>
                <a:solidFill>
                  <a:schemeClr val="tx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        </a:t>
            </a:r>
            <a:r>
              <a:rPr lang="th-TH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H SarabunPSK" pitchFamily="34" charset="-34"/>
                <a:cs typeface="TH SarabunPSK" pitchFamily="34" charset="-34"/>
              </a:rPr>
              <a:t>หมายถึง กิจกรรมที่ดำเนินงานโดยบุคลากรที่มีความรู้ทางด้าน  </a:t>
            </a:r>
          </a:p>
          <a:p>
            <a:pPr algn="thaiDist">
              <a:lnSpc>
                <a:spcPts val="3840"/>
              </a:lnSpc>
            </a:pPr>
            <a:r>
              <a:rPr lang="th-TH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H SarabunPSK" pitchFamily="34" charset="-34"/>
                <a:cs typeface="TH SarabunPSK" pitchFamily="34" charset="-34"/>
              </a:rPr>
              <a:t>อาชีวอนามัยและอนามัยสิ่งแวดล้อม เพื่อให้ผู้ประกอบอาชีพกลุ่มต่าง ๆ  เช่น กลุ่มแรงงานในระบบ กลุ่มแรงงานนอกระบบ กลุ่มผู้ให้บริการสุขภาพ และกลุ่มผู้ได้รับผลกระทบจากมลพิษสิ่งแวดล้อม ได้รับการดูแลสุขภาพ มีการจัดบริการเชิงรุก เชิงรับ มุ่งเน้นการป้องกันโรค การปรับปรุงสภาพการทำงาน              การส่งเสริมสุขภาพ โดยมีการรักษาและฟื้นฟูสมรรถภาพเป็นส่วนเสริม เพื่อให้กลุ่มบุคคลเหล่านี้มีสุขภาพอนามัยดี อยู่ในสภาพแวดล้อมที่ปลอดภัย</a:t>
            </a:r>
            <a:endParaRPr lang="th-TH" b="1" dirty="0">
              <a:solidFill>
                <a:schemeClr val="tx1">
                  <a:lumMod val="95000"/>
                  <a:lumOff val="5000"/>
                </a:schemeClr>
              </a:solidFill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4" name="สี่เหลี่ยมผืนผ้า 3"/>
          <p:cNvSpPr/>
          <p:nvPr/>
        </p:nvSpPr>
        <p:spPr>
          <a:xfrm>
            <a:off x="0" y="6392284"/>
            <a:ext cx="9144000" cy="4931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5" name="สี่เหลี่ยมผืนผ้า 4"/>
          <p:cNvSpPr/>
          <p:nvPr/>
        </p:nvSpPr>
        <p:spPr>
          <a:xfrm>
            <a:off x="0" y="-27384"/>
            <a:ext cx="9144000" cy="4931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0709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วงรี 60"/>
          <p:cNvSpPr/>
          <p:nvPr/>
        </p:nvSpPr>
        <p:spPr>
          <a:xfrm>
            <a:off x="7215188" y="2928938"/>
            <a:ext cx="1357312" cy="1500187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0" tIns="45716" rIns="91430" bIns="45716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th-TH">
              <a:solidFill>
                <a:srgbClr val="FFFFFF"/>
              </a:solidFill>
            </a:endParaRPr>
          </a:p>
        </p:txBody>
      </p:sp>
      <p:sp>
        <p:nvSpPr>
          <p:cNvPr id="60" name="วงรี 59"/>
          <p:cNvSpPr/>
          <p:nvPr/>
        </p:nvSpPr>
        <p:spPr>
          <a:xfrm>
            <a:off x="5378450" y="3073400"/>
            <a:ext cx="1785938" cy="2070100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0" tIns="45716" rIns="91430" bIns="45716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th-TH">
              <a:solidFill>
                <a:srgbClr val="FFFFFF"/>
              </a:solidFill>
            </a:endParaRPr>
          </a:p>
        </p:txBody>
      </p:sp>
      <p:sp>
        <p:nvSpPr>
          <p:cNvPr id="59" name="วงรี 58"/>
          <p:cNvSpPr/>
          <p:nvPr/>
        </p:nvSpPr>
        <p:spPr>
          <a:xfrm>
            <a:off x="3929063" y="2928938"/>
            <a:ext cx="1285875" cy="1428750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0" tIns="45716" rIns="91430" bIns="45716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th-TH">
              <a:solidFill>
                <a:srgbClr val="FFFFFF"/>
              </a:solidFill>
            </a:endParaRPr>
          </a:p>
        </p:txBody>
      </p:sp>
      <p:sp>
        <p:nvSpPr>
          <p:cNvPr id="66" name="สี่เหลี่ยมผืนผ้า 65"/>
          <p:cNvSpPr/>
          <p:nvPr/>
        </p:nvSpPr>
        <p:spPr>
          <a:xfrm>
            <a:off x="214313" y="928688"/>
            <a:ext cx="8715375" cy="5500687"/>
          </a:xfrm>
          <a:prstGeom prst="rect">
            <a:avLst/>
          </a:prstGeom>
          <a:noFill/>
          <a:ln w="28575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0" tIns="45716" rIns="91430" bIns="45716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th-TH" dirty="0">
              <a:solidFill>
                <a:srgbClr val="FFFFFF"/>
              </a:solidFill>
              <a:latin typeface="Angsana New" pitchFamily="18" charset="-34"/>
            </a:endParaRPr>
          </a:p>
        </p:txBody>
      </p:sp>
      <p:sp>
        <p:nvSpPr>
          <p:cNvPr id="143386" name="Rectangle 28"/>
          <p:cNvSpPr>
            <a:spLocks noChangeArrowheads="1"/>
          </p:cNvSpPr>
          <p:nvPr/>
        </p:nvSpPr>
        <p:spPr bwMode="auto">
          <a:xfrm>
            <a:off x="3851275" y="4572000"/>
            <a:ext cx="1506538" cy="642938"/>
          </a:xfrm>
          <a:prstGeom prst="rect">
            <a:avLst/>
          </a:prstGeom>
          <a:gradFill rotWithShape="1">
            <a:gsLst>
              <a:gs pos="0">
                <a:schemeClr val="accent2"/>
              </a:gs>
              <a:gs pos="50000">
                <a:srgbClr val="FFFFFF"/>
              </a:gs>
              <a:gs pos="100000">
                <a:schemeClr val="accent2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lIns="87265" tIns="43633" rIns="87265" bIns="43633" anchor="ctr"/>
          <a:lstStyle/>
          <a:p>
            <a:pPr algn="ctr" defTabSz="873035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th-TH" sz="2000" b="1" dirty="0">
                <a:solidFill>
                  <a:srgbClr val="000000"/>
                </a:solidFill>
                <a:latin typeface="Angsana New" pitchFamily="18" charset="-34"/>
              </a:rPr>
              <a:t>ในระบบประกัน</a:t>
            </a:r>
          </a:p>
          <a:p>
            <a:pPr algn="ctr" defTabSz="873035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th-TH" sz="2000" b="1" dirty="0">
                <a:solidFill>
                  <a:srgbClr val="000000"/>
                </a:solidFill>
                <a:latin typeface="Angsana New" pitchFamily="18" charset="-34"/>
              </a:rPr>
              <a:t>สังคม </a:t>
            </a:r>
            <a:r>
              <a:rPr lang="en-US" sz="2000" b="1" dirty="0">
                <a:solidFill>
                  <a:srgbClr val="000000"/>
                </a:solidFill>
                <a:latin typeface="Angsana New" pitchFamily="18" charset="-34"/>
              </a:rPr>
              <a:t>10.2 </a:t>
            </a:r>
            <a:r>
              <a:rPr lang="th-TH" sz="2000" b="1" dirty="0">
                <a:solidFill>
                  <a:srgbClr val="000000"/>
                </a:solidFill>
                <a:latin typeface="Angsana New" pitchFamily="18" charset="-34"/>
              </a:rPr>
              <a:t>ล้านคน</a:t>
            </a:r>
          </a:p>
        </p:txBody>
      </p:sp>
      <p:sp>
        <p:nvSpPr>
          <p:cNvPr id="55303" name="Text Box 23"/>
          <p:cNvSpPr txBox="1">
            <a:spLocks noChangeArrowheads="1"/>
          </p:cNvSpPr>
          <p:nvPr/>
        </p:nvSpPr>
        <p:spPr bwMode="auto">
          <a:xfrm>
            <a:off x="6657975" y="333375"/>
            <a:ext cx="176213" cy="349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7265" tIns="43633" rIns="87265" bIns="43633">
            <a:spAutoFit/>
          </a:bodyPr>
          <a:lstStyle>
            <a:lvl1pPr defTabSz="871538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 defTabSz="871538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2pPr>
            <a:lvl3pPr marL="1143000" indent="-228600" defTabSz="871538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3pPr>
            <a:lvl4pPr marL="1600200" indent="-228600" defTabSz="871538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4pPr>
            <a:lvl5pPr marL="2057400" indent="-228600" defTabSz="871538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5pPr>
            <a:lvl6pPr marL="2514600" indent="-228600" defTabSz="871538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6pPr>
            <a:lvl7pPr marL="2971800" indent="-228600" defTabSz="871538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7pPr>
            <a:lvl8pPr marL="3429000" indent="-228600" defTabSz="871538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8pPr>
            <a:lvl9pPr marL="3886200" indent="-228600" defTabSz="871538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th-TH" altLang="th-TH" sz="1700">
              <a:solidFill>
                <a:srgbClr val="000000"/>
              </a:solidFill>
              <a:latin typeface="Times New Roman" panose="02020603050405020304" pitchFamily="18" charset="0"/>
              <a:cs typeface="TH SarabunPSK" panose="020B0500040200020003" pitchFamily="34" charset="-34"/>
            </a:endParaRPr>
          </a:p>
        </p:txBody>
      </p:sp>
      <p:sp>
        <p:nvSpPr>
          <p:cNvPr id="55304" name="Text Box 24"/>
          <p:cNvSpPr txBox="1">
            <a:spLocks noChangeArrowheads="1"/>
          </p:cNvSpPr>
          <p:nvPr/>
        </p:nvSpPr>
        <p:spPr bwMode="auto">
          <a:xfrm>
            <a:off x="7789863" y="2081213"/>
            <a:ext cx="176212" cy="349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7265" tIns="43633" rIns="87265" bIns="43633">
            <a:spAutoFit/>
          </a:bodyPr>
          <a:lstStyle>
            <a:lvl1pPr defTabSz="871538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 defTabSz="871538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2pPr>
            <a:lvl3pPr marL="1143000" indent="-228600" defTabSz="871538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3pPr>
            <a:lvl4pPr marL="1600200" indent="-228600" defTabSz="871538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4pPr>
            <a:lvl5pPr marL="2057400" indent="-228600" defTabSz="871538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5pPr>
            <a:lvl6pPr marL="2514600" indent="-228600" defTabSz="871538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6pPr>
            <a:lvl7pPr marL="2971800" indent="-228600" defTabSz="871538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7pPr>
            <a:lvl8pPr marL="3429000" indent="-228600" defTabSz="871538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8pPr>
            <a:lvl9pPr marL="3886200" indent="-228600" defTabSz="871538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th-TH" altLang="th-TH" sz="1700">
              <a:solidFill>
                <a:srgbClr val="000000"/>
              </a:solidFill>
              <a:cs typeface="TH SarabunPSK" panose="020B0500040200020003" pitchFamily="34" charset="-34"/>
            </a:endParaRPr>
          </a:p>
        </p:txBody>
      </p:sp>
      <p:sp>
        <p:nvSpPr>
          <p:cNvPr id="55305" name="Rectangle 29"/>
          <p:cNvSpPr>
            <a:spLocks noChangeArrowheads="1"/>
          </p:cNvSpPr>
          <p:nvPr/>
        </p:nvSpPr>
        <p:spPr bwMode="auto">
          <a:xfrm>
            <a:off x="3786188" y="1928813"/>
            <a:ext cx="5000625" cy="3429000"/>
          </a:xfrm>
          <a:prstGeom prst="rect">
            <a:avLst/>
          </a:prstGeom>
          <a:noFill/>
          <a:ln w="28575">
            <a:solidFill>
              <a:srgbClr val="FF66CC"/>
            </a:solidFill>
            <a:miter lim="800000"/>
            <a:headEnd/>
            <a:tailEnd/>
          </a:ln>
          <a:effectLst>
            <a:prstShdw prst="shdw13" dist="53882" dir="13500000">
              <a:srgbClr val="808080">
                <a:alpha val="50000"/>
              </a:srgbClr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1430" tIns="45716" rIns="91430" bIns="45716" anchor="ctr"/>
          <a:lstStyle>
            <a:lvl1pPr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th-TH" altLang="th-TH" b="1" i="1">
              <a:solidFill>
                <a:srgbClr val="000000"/>
              </a:solidFill>
              <a:latin typeface="Angsana New" panose="02020603050405020304" pitchFamily="18" charset="-34"/>
              <a:cs typeface="TH SarabunPSK" panose="020B0500040200020003" pitchFamily="34" charset="-34"/>
            </a:endParaRPr>
          </a:p>
        </p:txBody>
      </p:sp>
      <p:sp>
        <p:nvSpPr>
          <p:cNvPr id="143388" name="Rectangle 30"/>
          <p:cNvSpPr>
            <a:spLocks noChangeArrowheads="1"/>
          </p:cNvSpPr>
          <p:nvPr/>
        </p:nvSpPr>
        <p:spPr bwMode="auto">
          <a:xfrm>
            <a:off x="214313" y="1857375"/>
            <a:ext cx="3429000" cy="857250"/>
          </a:xfrm>
          <a:prstGeom prst="rect">
            <a:avLst/>
          </a:prstGeom>
          <a:solidFill>
            <a:srgbClr val="006600"/>
          </a:solidFill>
          <a:ln w="38100">
            <a:solidFill>
              <a:srgbClr val="008000"/>
            </a:solidFill>
            <a:miter lim="800000"/>
            <a:headEnd/>
            <a:tailEnd/>
          </a:ln>
          <a:effectLst>
            <a:prstShdw prst="shdw13" dist="53882" dir="13500000">
              <a:srgbClr val="808080">
                <a:alpha val="50000"/>
              </a:srgbClr>
            </a:prstShdw>
          </a:effectLst>
        </p:spPr>
        <p:txBody>
          <a:bodyPr wrap="none" lIns="87265" tIns="43633" rIns="87265" bIns="43633" anchor="ctr"/>
          <a:lstStyle/>
          <a:p>
            <a:pPr algn="ctr" defTabSz="873035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</a:rPr>
              <a:t>1.</a:t>
            </a:r>
            <a:r>
              <a:rPr lang="th-TH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</a:rPr>
              <a:t>กลุ่มผู้ได้รับผลกระทบต่อสุขภาพจากสิ่งแวดล้อม</a:t>
            </a:r>
          </a:p>
        </p:txBody>
      </p:sp>
      <p:sp>
        <p:nvSpPr>
          <p:cNvPr id="5134" name="Rectangle 31"/>
          <p:cNvSpPr>
            <a:spLocks noChangeArrowheads="1"/>
          </p:cNvSpPr>
          <p:nvPr/>
        </p:nvSpPr>
        <p:spPr bwMode="auto">
          <a:xfrm>
            <a:off x="4572000" y="1071563"/>
            <a:ext cx="3857625" cy="581025"/>
          </a:xfrm>
          <a:prstGeom prst="rect">
            <a:avLst/>
          </a:prstGeom>
          <a:solidFill>
            <a:srgbClr val="CC00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prstShdw prst="shdw13" dist="53882" dir="13500000">
              <a:srgbClr val="808080">
                <a:alpha val="50000"/>
              </a:srgbClr>
            </a:prstShdw>
          </a:effectLst>
        </p:spPr>
        <p:txBody>
          <a:bodyPr wrap="none" lIns="87265" tIns="43633" rIns="87265" bIns="43633" anchor="ctr"/>
          <a:lstStyle/>
          <a:p>
            <a:pPr algn="ctr" defTabSz="873035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th-TH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</a:rPr>
              <a:t>2.กลุ่ม</a:t>
            </a:r>
            <a:r>
              <a:rPr lang="th-TH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</a:rPr>
              <a:t>ผู้ประกอบอาชีพ (3</a:t>
            </a:r>
            <a:r>
              <a:rPr lang="en-US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</a:rPr>
              <a:t>8</a:t>
            </a:r>
            <a:r>
              <a:rPr lang="th-TH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</a:rPr>
              <a:t>.</a:t>
            </a:r>
            <a:r>
              <a:rPr lang="en-US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</a:rPr>
              <a:t>4</a:t>
            </a:r>
            <a:r>
              <a:rPr lang="th-TH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</a:rPr>
              <a:t> ล้านคน)</a:t>
            </a:r>
          </a:p>
        </p:txBody>
      </p:sp>
      <p:sp>
        <p:nvSpPr>
          <p:cNvPr id="15375" name="Rectangle 2"/>
          <p:cNvSpPr>
            <a:spLocks noChangeArrowheads="1"/>
          </p:cNvSpPr>
          <p:nvPr/>
        </p:nvSpPr>
        <p:spPr bwMode="auto">
          <a:xfrm>
            <a:off x="0" y="0"/>
            <a:ext cx="9144000" cy="928688"/>
          </a:xfrm>
          <a:prstGeom prst="rect">
            <a:avLst/>
          </a:prstGeom>
          <a:solidFill>
            <a:srgbClr val="003300"/>
          </a:solidFill>
          <a:ln w="9525">
            <a:solidFill>
              <a:srgbClr val="CC3300"/>
            </a:solidFill>
            <a:miter lim="800000"/>
            <a:headEnd/>
            <a:tailEnd/>
          </a:ln>
        </p:spPr>
        <p:txBody>
          <a:bodyPr lIns="91430" tIns="45716" rIns="91430" bIns="45716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th-TH" altLang="th-TH" sz="30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</a:rPr>
              <a:t>โรค</a:t>
            </a:r>
            <a:r>
              <a:rPr lang="th-TH" altLang="th-TH" sz="30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</a:rPr>
              <a:t>และภัยสุขภาพจากการประกอบอาชีพ (</a:t>
            </a:r>
            <a:r>
              <a:rPr lang="en-US" altLang="th-TH" sz="30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</a:rPr>
              <a:t>Occ.) &amp; </a:t>
            </a:r>
            <a:r>
              <a:rPr lang="th-TH" altLang="th-TH" sz="30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</a:rPr>
              <a:t>สิ่งแวดล้อม (</a:t>
            </a:r>
            <a:r>
              <a:rPr lang="en-US" altLang="th-TH" sz="3000" b="1" dirty="0" err="1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</a:rPr>
              <a:t>Env</a:t>
            </a:r>
            <a:r>
              <a:rPr lang="en-US" altLang="th-TH" sz="30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</a:rPr>
              <a:t>.)</a:t>
            </a:r>
            <a:endParaRPr lang="th-TH" altLang="th-TH" sz="3000" b="1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ngsana New" pitchFamily="18" charset="-34"/>
            </a:endParaRPr>
          </a:p>
        </p:txBody>
      </p:sp>
      <p:sp>
        <p:nvSpPr>
          <p:cNvPr id="81" name="สี่เหลี่ยมผืนผ้า 80"/>
          <p:cNvSpPr/>
          <p:nvPr/>
        </p:nvSpPr>
        <p:spPr>
          <a:xfrm>
            <a:off x="357188" y="5286375"/>
            <a:ext cx="3143250" cy="785813"/>
          </a:xfrm>
          <a:prstGeom prst="rect">
            <a:avLst/>
          </a:prstGeom>
          <a:solidFill>
            <a:srgbClr val="006600"/>
          </a:solidFill>
          <a:ln w="50800">
            <a:solidFill>
              <a:srgbClr val="0066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0" tIns="45716" rIns="91430" bIns="45716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th-TH" sz="2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</a:rPr>
              <a:t>เฝ้าระวังฯ และเตรียมพร้อม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th-TH" sz="2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</a:rPr>
              <a:t>ตอบโต้ภาวะฉุกเฉินด้าน </a:t>
            </a:r>
            <a:r>
              <a:rPr lang="en-US" sz="2400" b="1" dirty="0" err="1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</a:rPr>
              <a:t>Env</a:t>
            </a:r>
            <a:r>
              <a:rPr lang="en-US" sz="2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</a:rPr>
              <a:t>.</a:t>
            </a:r>
            <a:endParaRPr lang="th-TH" sz="2400" b="1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ngsana New" pitchFamily="18" charset="-34"/>
            </a:endParaRPr>
          </a:p>
        </p:txBody>
      </p:sp>
      <p:sp>
        <p:nvSpPr>
          <p:cNvPr id="82" name="สี่เหลี่ยมผืนผ้า 81"/>
          <p:cNvSpPr/>
          <p:nvPr/>
        </p:nvSpPr>
        <p:spPr>
          <a:xfrm>
            <a:off x="3714750" y="5373688"/>
            <a:ext cx="5143500" cy="714375"/>
          </a:xfrm>
          <a:prstGeom prst="rect">
            <a:avLst/>
          </a:prstGeom>
          <a:solidFill>
            <a:srgbClr val="CC00CC"/>
          </a:solidFill>
          <a:ln w="50800">
            <a:solidFill>
              <a:schemeClr val="bg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0" tIns="45716" rIns="91430" bIns="45716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th-TH" sz="2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</a:rPr>
              <a:t>การเฝ้าระวังฯ และเตรียมพร้อมตอบโต้ภาวะฉุกเฉินด้าน </a:t>
            </a:r>
            <a:r>
              <a:rPr lang="en-US" sz="2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</a:rPr>
              <a:t>Occ.</a:t>
            </a:r>
            <a:endParaRPr lang="th-TH" sz="2400" b="1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ngsana New" pitchFamily="18" charset="-34"/>
            </a:endParaRPr>
          </a:p>
        </p:txBody>
      </p:sp>
      <p:sp>
        <p:nvSpPr>
          <p:cNvPr id="83" name="สี่เหลี่ยมมุมมน 82"/>
          <p:cNvSpPr/>
          <p:nvPr/>
        </p:nvSpPr>
        <p:spPr>
          <a:xfrm>
            <a:off x="500063" y="6143625"/>
            <a:ext cx="2714625" cy="500063"/>
          </a:xfrm>
          <a:prstGeom prst="roundRect">
            <a:avLst/>
          </a:prstGeom>
          <a:solidFill>
            <a:srgbClr val="99FF33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0" tIns="45716" rIns="91430" bIns="45716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th-TH" sz="22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</a:rPr>
              <a:t>บริการเวชกรรมสิ่งแวดล้อม</a:t>
            </a:r>
          </a:p>
        </p:txBody>
      </p:sp>
      <p:sp>
        <p:nvSpPr>
          <p:cNvPr id="84" name="สี่เหลี่ยมมุมมน 83"/>
          <p:cNvSpPr/>
          <p:nvPr/>
        </p:nvSpPr>
        <p:spPr>
          <a:xfrm>
            <a:off x="4429125" y="6143625"/>
            <a:ext cx="3571875" cy="500063"/>
          </a:xfrm>
          <a:prstGeom prst="roundRect">
            <a:avLst/>
          </a:prstGeom>
          <a:solidFill>
            <a:srgbClr val="FFCCFF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0" tIns="45716" rIns="91430" bIns="45716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th-TH" sz="22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</a:rPr>
              <a:t>บริการอาชีวอนามัย</a:t>
            </a:r>
          </a:p>
        </p:txBody>
      </p:sp>
      <p:sp>
        <p:nvSpPr>
          <p:cNvPr id="3" name="Rounded Rectangle 2"/>
          <p:cNvSpPr/>
          <p:nvPr/>
        </p:nvSpPr>
        <p:spPr>
          <a:xfrm>
            <a:off x="4357688" y="1776413"/>
            <a:ext cx="4143375" cy="419100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0" tIns="45716" rIns="91430" bIns="45716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th-TH" sz="26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</a:rPr>
              <a:t>การดูแลสุขภาพตามกลุ่มวัย </a:t>
            </a:r>
            <a:r>
              <a:rPr lang="en-US" sz="26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</a:rPr>
              <a:t>: </a:t>
            </a:r>
            <a:r>
              <a:rPr lang="th-TH" sz="26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</a:rPr>
              <a:t>วัยทำงาน</a:t>
            </a:r>
          </a:p>
        </p:txBody>
      </p:sp>
      <p:sp>
        <p:nvSpPr>
          <p:cNvPr id="5135" name="Rectangle 21"/>
          <p:cNvSpPr>
            <a:spLocks noChangeArrowheads="1"/>
          </p:cNvSpPr>
          <p:nvPr/>
        </p:nvSpPr>
        <p:spPr bwMode="gray">
          <a:xfrm>
            <a:off x="3933825" y="3433763"/>
            <a:ext cx="1285875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7265" tIns="43633" rIns="87265" bIns="43633">
            <a:spAutoFit/>
          </a:bodyPr>
          <a:lstStyle/>
          <a:p>
            <a:pPr defTabSz="873035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th-TH" sz="22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</a:rPr>
              <a:t>อุตสาหกรรม</a:t>
            </a:r>
          </a:p>
        </p:txBody>
      </p:sp>
      <p:sp>
        <p:nvSpPr>
          <p:cNvPr id="5136" name="Rectangle 22"/>
          <p:cNvSpPr>
            <a:spLocks noChangeArrowheads="1"/>
          </p:cNvSpPr>
          <p:nvPr/>
        </p:nvSpPr>
        <p:spPr bwMode="gray">
          <a:xfrm>
            <a:off x="7643813" y="3429000"/>
            <a:ext cx="858837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87265" tIns="43633" rIns="87265" bIns="43633">
            <a:spAutoFit/>
          </a:bodyPr>
          <a:lstStyle/>
          <a:p>
            <a:pPr defTabSz="873035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th-TH" sz="22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</a:rPr>
              <a:t>บริการ</a:t>
            </a:r>
          </a:p>
        </p:txBody>
      </p:sp>
      <p:sp>
        <p:nvSpPr>
          <p:cNvPr id="55316" name="Oval 25"/>
          <p:cNvSpPr>
            <a:spLocks noChangeArrowheads="1"/>
          </p:cNvSpPr>
          <p:nvPr/>
        </p:nvSpPr>
        <p:spPr bwMode="auto">
          <a:xfrm>
            <a:off x="4714875" y="2357438"/>
            <a:ext cx="3132138" cy="2500312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1430" tIns="45716" rIns="91430" bIns="45716" anchor="ctr"/>
          <a:lstStyle>
            <a:lvl1pPr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th-TH" altLang="th-TH" b="1" i="1">
              <a:solidFill>
                <a:srgbClr val="000000"/>
              </a:solidFill>
              <a:cs typeface="TH SarabunPSK" panose="020B0500040200020003" pitchFamily="34" charset="-34"/>
            </a:endParaRPr>
          </a:p>
        </p:txBody>
      </p:sp>
      <p:sp>
        <p:nvSpPr>
          <p:cNvPr id="56" name="ลูกศรลง 55"/>
          <p:cNvSpPr/>
          <p:nvPr/>
        </p:nvSpPr>
        <p:spPr>
          <a:xfrm flipH="1">
            <a:off x="1714500" y="1571625"/>
            <a:ext cx="214313" cy="357188"/>
          </a:xfrm>
          <a:prstGeom prst="downArrow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0" tIns="45716" rIns="91430" bIns="45716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th-TH">
              <a:solidFill>
                <a:srgbClr val="FFFFFF"/>
              </a:solidFill>
            </a:endParaRPr>
          </a:p>
        </p:txBody>
      </p:sp>
      <p:sp>
        <p:nvSpPr>
          <p:cNvPr id="57" name="ลูกศรขวา 56"/>
          <p:cNvSpPr/>
          <p:nvPr/>
        </p:nvSpPr>
        <p:spPr>
          <a:xfrm>
            <a:off x="2786063" y="1203325"/>
            <a:ext cx="1714500" cy="285750"/>
          </a:xfrm>
          <a:prstGeom prst="rightArrow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0" tIns="45716" rIns="91430" bIns="45716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th-TH">
              <a:solidFill>
                <a:srgbClr val="FFFFFF"/>
              </a:solidFill>
            </a:endParaRPr>
          </a:p>
        </p:txBody>
      </p:sp>
      <p:sp>
        <p:nvSpPr>
          <p:cNvPr id="5131" name="Rectangle 26"/>
          <p:cNvSpPr>
            <a:spLocks noChangeArrowheads="1"/>
          </p:cNvSpPr>
          <p:nvPr/>
        </p:nvSpPr>
        <p:spPr bwMode="auto">
          <a:xfrm>
            <a:off x="5357813" y="2286000"/>
            <a:ext cx="1746250" cy="5715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lIns="87265" tIns="43633" rIns="87265" bIns="43633" anchor="ctr"/>
          <a:lstStyle/>
          <a:p>
            <a:pPr algn="ctr" defTabSz="873035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th-TH" sz="2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</a:rPr>
              <a:t>แรงงานนอกระบบ</a:t>
            </a:r>
            <a:endParaRPr lang="en-US" sz="22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ngsana New" pitchFamily="18" charset="-34"/>
            </a:endParaRPr>
          </a:p>
          <a:p>
            <a:pPr algn="ctr" defTabSz="873035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</a:rPr>
              <a:t>22.1</a:t>
            </a:r>
            <a:r>
              <a:rPr lang="th-TH" sz="2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</a:rPr>
              <a:t> ล้านคน</a:t>
            </a:r>
          </a:p>
        </p:txBody>
      </p:sp>
      <p:sp>
        <p:nvSpPr>
          <p:cNvPr id="29" name="Rectangle 24"/>
          <p:cNvSpPr/>
          <p:nvPr/>
        </p:nvSpPr>
        <p:spPr>
          <a:xfrm>
            <a:off x="336550" y="2857500"/>
            <a:ext cx="3186113" cy="2428875"/>
          </a:xfrm>
          <a:prstGeom prst="rect">
            <a:avLst/>
          </a:prstGeom>
          <a:noFill/>
          <a:ln w="28575"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0" tIns="45716" rIns="91430" bIns="45716" anchor="ctr"/>
          <a:lstStyle/>
          <a:p>
            <a:pPr algn="ctr">
              <a:defRPr/>
            </a:pPr>
            <a:endParaRPr lang="th-TH" dirty="0">
              <a:solidFill>
                <a:srgbClr val="FFFFFF"/>
              </a:solidFill>
              <a:latin typeface="Angsana New" pitchFamily="18" charset="-34"/>
            </a:endParaRPr>
          </a:p>
        </p:txBody>
      </p:sp>
      <p:grpSp>
        <p:nvGrpSpPr>
          <p:cNvPr id="55321" name="กลุ่ม 29"/>
          <p:cNvGrpSpPr>
            <a:grpSpLocks/>
          </p:cNvGrpSpPr>
          <p:nvPr/>
        </p:nvGrpSpPr>
        <p:grpSpPr bwMode="auto">
          <a:xfrm>
            <a:off x="357188" y="3000375"/>
            <a:ext cx="3143250" cy="2143125"/>
            <a:chOff x="476210" y="4405311"/>
            <a:chExt cx="4191022" cy="2143086"/>
          </a:xfrm>
        </p:grpSpPr>
        <p:sp>
          <p:nvSpPr>
            <p:cNvPr id="31" name="Oval 9"/>
            <p:cNvSpPr/>
            <p:nvPr/>
          </p:nvSpPr>
          <p:spPr>
            <a:xfrm>
              <a:off x="1428715" y="4484665"/>
              <a:ext cx="1809739" cy="1206498"/>
            </a:xfrm>
            <a:prstGeom prst="ellipse">
              <a:avLst/>
            </a:prstGeom>
            <a:solidFill>
              <a:srgbClr val="92D050">
                <a:alpha val="65098"/>
              </a:srgbClr>
            </a:solidFill>
            <a:ln>
              <a:noFill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th-TH" sz="2000" b="1" dirty="0">
                  <a:solidFill>
                    <a:srgbClr val="000000"/>
                  </a:solidFill>
                  <a:latin typeface="Angsana New" pitchFamily="18" charset="-34"/>
                </a:rPr>
                <a:t>กลุ่มเปราะบาง</a:t>
              </a:r>
            </a:p>
          </p:txBody>
        </p:sp>
        <p:sp>
          <p:nvSpPr>
            <p:cNvPr id="32" name="Oval 10"/>
            <p:cNvSpPr/>
            <p:nvPr/>
          </p:nvSpPr>
          <p:spPr>
            <a:xfrm>
              <a:off x="2952722" y="4516131"/>
              <a:ext cx="1714510" cy="1317905"/>
            </a:xfrm>
            <a:prstGeom prst="ellipse">
              <a:avLst/>
            </a:prstGeom>
            <a:solidFill>
              <a:srgbClr val="00CC99">
                <a:alpha val="64706"/>
              </a:srgbClr>
            </a:solidFill>
            <a:ln>
              <a:noFill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th-TH" sz="2000" b="1" dirty="0">
                  <a:solidFill>
                    <a:srgbClr val="000000"/>
                  </a:solidFill>
                  <a:latin typeface="Angsana New" pitchFamily="18" charset="-34"/>
                </a:rPr>
                <a:t>กลุ่มที่อาศัยในพื้นที่เสี่ยง</a:t>
              </a:r>
            </a:p>
          </p:txBody>
        </p:sp>
        <p:sp>
          <p:nvSpPr>
            <p:cNvPr id="33" name="Oval 11"/>
            <p:cNvSpPr/>
            <p:nvPr/>
          </p:nvSpPr>
          <p:spPr>
            <a:xfrm>
              <a:off x="2095468" y="5413335"/>
              <a:ext cx="1579917" cy="1135062"/>
            </a:xfrm>
            <a:prstGeom prst="ellipse">
              <a:avLst/>
            </a:prstGeom>
            <a:solidFill>
              <a:srgbClr val="99FF33">
                <a:alpha val="64706"/>
              </a:srgbClr>
            </a:solidFill>
            <a:ln>
              <a:noFill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th-TH" sz="2000" b="1" dirty="0">
                  <a:solidFill>
                    <a:srgbClr val="000000"/>
                  </a:solidFill>
                  <a:latin typeface="Angsana New" pitchFamily="18" charset="-34"/>
                </a:rPr>
                <a:t>กลุ่มผู้บริโภค</a:t>
              </a:r>
            </a:p>
          </p:txBody>
        </p:sp>
        <p:sp>
          <p:nvSpPr>
            <p:cNvPr id="55335" name="Rectangle 23"/>
            <p:cNvSpPr>
              <a:spLocks noChangeArrowheads="1"/>
            </p:cNvSpPr>
            <p:nvPr/>
          </p:nvSpPr>
          <p:spPr bwMode="auto">
            <a:xfrm>
              <a:off x="476210" y="4405311"/>
              <a:ext cx="1574802" cy="16311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ngsana New" panose="02020603050405020304" pitchFamily="18" charset="-34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ngsana New" panose="02020603050405020304" pitchFamily="18" charset="-34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ngsana New" panose="02020603050405020304" pitchFamily="18" charset="-34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ngsana New" panose="02020603050405020304" pitchFamily="18" charset="-34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ngsana New" panose="02020603050405020304" pitchFamily="18" charset="-34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th-TH" altLang="th-TH" sz="2000" b="1">
                  <a:solidFill>
                    <a:srgbClr val="1A0CD6"/>
                  </a:solidFill>
                  <a:latin typeface="Angsana New" panose="02020603050405020304" pitchFamily="18" charset="-34"/>
                  <a:sym typeface="Wingdings" panose="05000000000000000000" pitchFamily="2" charset="2"/>
                </a:rPr>
                <a:t>-</a:t>
              </a:r>
              <a:r>
                <a:rPr lang="th-TH" altLang="th-TH" sz="2000" b="1">
                  <a:solidFill>
                    <a:srgbClr val="1A0CD6"/>
                  </a:solidFill>
                  <a:latin typeface="Angsana New" panose="02020603050405020304" pitchFamily="18" charset="-34"/>
                </a:rPr>
                <a:t>เด็ก</a:t>
              </a:r>
            </a:p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th-TH" altLang="th-TH" sz="2000" b="1">
                  <a:solidFill>
                    <a:srgbClr val="1A0CD6"/>
                  </a:solidFill>
                  <a:latin typeface="Angsana New" panose="02020603050405020304" pitchFamily="18" charset="-34"/>
                  <a:sym typeface="Wingdings" panose="05000000000000000000" pitchFamily="2" charset="2"/>
                </a:rPr>
                <a:t>-</a:t>
              </a:r>
              <a:r>
                <a:rPr lang="th-TH" altLang="th-TH" sz="2000" b="1">
                  <a:solidFill>
                    <a:srgbClr val="1A0CD6"/>
                  </a:solidFill>
                  <a:latin typeface="Angsana New" panose="02020603050405020304" pitchFamily="18" charset="-34"/>
                </a:rPr>
                <a:t>คนชรา</a:t>
              </a:r>
            </a:p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th-TH" altLang="th-TH" sz="2000" b="1">
                  <a:solidFill>
                    <a:srgbClr val="1A0CD6"/>
                  </a:solidFill>
                  <a:latin typeface="Angsana New" panose="02020603050405020304" pitchFamily="18" charset="-34"/>
                  <a:sym typeface="Wingdings" panose="05000000000000000000" pitchFamily="2" charset="2"/>
                </a:rPr>
                <a:t>-</a:t>
              </a:r>
              <a:r>
                <a:rPr lang="th-TH" altLang="th-TH" sz="2000" b="1">
                  <a:solidFill>
                    <a:srgbClr val="1A0CD6"/>
                  </a:solidFill>
                  <a:latin typeface="Angsana New" panose="02020603050405020304" pitchFamily="18" charset="-34"/>
                </a:rPr>
                <a:t>ผู้เจ็บป่วย</a:t>
              </a:r>
            </a:p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th-TH" altLang="th-TH" sz="2000" b="1">
                  <a:solidFill>
                    <a:srgbClr val="1A0CD6"/>
                  </a:solidFill>
                  <a:latin typeface="Angsana New" panose="02020603050405020304" pitchFamily="18" charset="-34"/>
                  <a:sym typeface="Wingdings" panose="05000000000000000000" pitchFamily="2" charset="2"/>
                </a:rPr>
                <a:t>-</a:t>
              </a:r>
              <a:r>
                <a:rPr lang="th-TH" altLang="th-TH" sz="2000" b="1">
                  <a:solidFill>
                    <a:srgbClr val="1A0CD6"/>
                  </a:solidFill>
                  <a:latin typeface="Angsana New" panose="02020603050405020304" pitchFamily="18" charset="-34"/>
                </a:rPr>
                <a:t>สตรีมี</a:t>
              </a:r>
            </a:p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th-TH" altLang="th-TH" sz="2000" b="1">
                  <a:solidFill>
                    <a:srgbClr val="1A0CD6"/>
                  </a:solidFill>
                  <a:latin typeface="Angsana New" panose="02020603050405020304" pitchFamily="18" charset="-34"/>
                </a:rPr>
                <a:t>ครรภ์</a:t>
              </a:r>
            </a:p>
          </p:txBody>
        </p:sp>
        <p:sp>
          <p:nvSpPr>
            <p:cNvPr id="35" name="Right Brace 21"/>
            <p:cNvSpPr/>
            <p:nvPr/>
          </p:nvSpPr>
          <p:spPr>
            <a:xfrm>
              <a:off x="1523965" y="4476748"/>
              <a:ext cx="285752" cy="1643032"/>
            </a:xfrm>
            <a:prstGeom prst="rightBrace">
              <a:avLst/>
            </a:prstGeom>
            <a:ln>
              <a:solidFill>
                <a:srgbClr val="1A0CD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th-TH" dirty="0">
                <a:solidFill>
                  <a:srgbClr val="000000"/>
                </a:solidFill>
                <a:latin typeface="Angsana New" pitchFamily="18" charset="-34"/>
              </a:endParaRPr>
            </a:p>
          </p:txBody>
        </p:sp>
      </p:grpSp>
      <p:sp>
        <p:nvSpPr>
          <p:cNvPr id="6158" name="Rectangle 33"/>
          <p:cNvSpPr>
            <a:spLocks noGrp="1" noChangeArrowheads="1"/>
          </p:cNvSpPr>
          <p:nvPr>
            <p:ph type="title" idx="4294967295"/>
          </p:nvPr>
        </p:nvSpPr>
        <p:spPr>
          <a:xfrm>
            <a:off x="682625" y="928688"/>
            <a:ext cx="2214563" cy="642937"/>
          </a:xfrm>
          <a:solidFill>
            <a:srgbClr val="FFFFCC"/>
          </a:solidFill>
          <a:ln w="28575">
            <a:solidFill>
              <a:schemeClr val="tx1"/>
            </a:solidFill>
          </a:ln>
        </p:spPr>
        <p:txBody>
          <a:bodyPr/>
          <a:lstStyle/>
          <a:p>
            <a:pPr>
              <a:defRPr/>
            </a:pPr>
            <a:r>
              <a:rPr lang="th-TH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</a:rPr>
              <a:t>กลุ่มเป้าหมาย</a:t>
            </a:r>
          </a:p>
        </p:txBody>
      </p:sp>
      <p:sp>
        <p:nvSpPr>
          <p:cNvPr id="36" name="Rectangle 28"/>
          <p:cNvSpPr>
            <a:spLocks noChangeArrowheads="1"/>
          </p:cNvSpPr>
          <p:nvPr/>
        </p:nvSpPr>
        <p:spPr bwMode="auto">
          <a:xfrm>
            <a:off x="7643813" y="4572000"/>
            <a:ext cx="1000125" cy="642938"/>
          </a:xfrm>
          <a:prstGeom prst="rect">
            <a:avLst/>
          </a:prstGeom>
          <a:gradFill rotWithShape="1">
            <a:gsLst>
              <a:gs pos="0">
                <a:schemeClr val="accent2"/>
              </a:gs>
              <a:gs pos="50000">
                <a:srgbClr val="FFFFFF"/>
              </a:gs>
              <a:gs pos="100000">
                <a:schemeClr val="accent2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lIns="87265" tIns="43633" rIns="87265" bIns="43633" anchor="ctr"/>
          <a:lstStyle/>
          <a:p>
            <a:pPr algn="ctr" defTabSz="873035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th-TH" sz="2000" b="1" dirty="0">
                <a:solidFill>
                  <a:srgbClr val="000000"/>
                </a:solidFill>
                <a:latin typeface="Angsana New" pitchFamily="18" charset="-34"/>
              </a:rPr>
              <a:t>ราชการ </a:t>
            </a:r>
          </a:p>
          <a:p>
            <a:pPr algn="ctr" defTabSz="873035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000" b="1" dirty="0">
                <a:solidFill>
                  <a:srgbClr val="000000"/>
                </a:solidFill>
                <a:latin typeface="Angsana New" pitchFamily="18" charset="-34"/>
              </a:rPr>
              <a:t>5.7</a:t>
            </a:r>
            <a:r>
              <a:rPr lang="th-TH" sz="2000" b="1" dirty="0">
                <a:solidFill>
                  <a:srgbClr val="000000"/>
                </a:solidFill>
                <a:latin typeface="Angsana New" pitchFamily="18" charset="-34"/>
              </a:rPr>
              <a:t> ล้านคน</a:t>
            </a:r>
          </a:p>
        </p:txBody>
      </p:sp>
      <p:sp>
        <p:nvSpPr>
          <p:cNvPr id="37" name="Oval 52"/>
          <p:cNvSpPr>
            <a:spLocks noChangeArrowheads="1"/>
          </p:cNvSpPr>
          <p:nvPr/>
        </p:nvSpPr>
        <p:spPr bwMode="auto">
          <a:xfrm>
            <a:off x="5357813" y="3071813"/>
            <a:ext cx="1785937" cy="1785937"/>
          </a:xfrm>
          <a:prstGeom prst="ellipse">
            <a:avLst/>
          </a:prstGeom>
          <a:solidFill>
            <a:schemeClr val="accent3">
              <a:lumMod val="40000"/>
              <a:lumOff val="60000"/>
              <a:alpha val="62000"/>
            </a:schemeClr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lIns="91430" tIns="45716" rIns="91430" bIns="45716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th-TH" sz="2200" b="1" dirty="0">
                <a:solidFill>
                  <a:srgbClr val="000000"/>
                </a:solidFill>
                <a:latin typeface="Angsana New" pitchFamily="18" charset="-34"/>
              </a:rPr>
              <a:t>เกษตรกรรม</a:t>
            </a:r>
            <a:endParaRPr lang="en-US" sz="2200" b="1" dirty="0">
              <a:solidFill>
                <a:srgbClr val="000000"/>
              </a:solidFill>
              <a:latin typeface="Angsana New" pitchFamily="18" charset="-34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400" b="1" dirty="0">
                <a:solidFill>
                  <a:srgbClr val="000000"/>
                </a:solidFill>
                <a:latin typeface="Angsana New" pitchFamily="18" charset="-34"/>
              </a:rPr>
              <a:t>11.9</a:t>
            </a:r>
            <a:r>
              <a:rPr lang="th-TH" sz="2400" b="1" dirty="0">
                <a:solidFill>
                  <a:srgbClr val="000000"/>
                </a:solidFill>
                <a:latin typeface="Angsana New" pitchFamily="18" charset="-34"/>
              </a:rPr>
              <a:t> ล้านคน </a:t>
            </a:r>
            <a:endParaRPr lang="th-TH" sz="2400" dirty="0">
              <a:solidFill>
                <a:srgbClr val="000000"/>
              </a:solidFill>
              <a:latin typeface="Angsana New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73355467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917848"/>
            <a:ext cx="8229600" cy="4671392"/>
          </a:xfrm>
        </p:spPr>
        <p:txBody>
          <a:bodyPr>
            <a:normAutofit/>
          </a:bodyPr>
          <a:lstStyle/>
          <a:p>
            <a:pPr algn="l"/>
            <a:r>
              <a:rPr lang="th-TH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</a:rPr>
              <a:t>วัตถุประสงค์</a:t>
            </a:r>
            <a:br>
              <a:rPr lang="th-TH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</a:rPr>
            </a:br>
            <a:r>
              <a:rPr lang="th-TH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</a:rPr>
              <a:t> </a:t>
            </a:r>
            <a:r>
              <a:rPr lang="th-TH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</a:rPr>
              <a:t>   - </a:t>
            </a:r>
            <a:r>
              <a:rPr lang="th-TH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</a:rPr>
              <a:t>เพื่อเป็นเครื่องมือพัฒนาการจัดบริการ </a:t>
            </a:r>
            <a:r>
              <a:rPr lang="en-US" sz="32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</a:rPr>
              <a:t>Occ&amp;Env</a:t>
            </a:r>
            <a:r>
              <a:rPr lang="th-TH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</a:rPr>
              <a:t> ของหน่วยบริการสาธารณสุขให้มีคุณภาพและไปในทิศทางเดียวกัน ก่อให้เกิดประโยชน์สูงสุดแก่ผู้รับบริการทั้งภายใน/ภายนอก มีคุณภาพชีวิตที่ดี ปราศจากโรคและภัยจากการทำงาน </a:t>
            </a:r>
            <a:br>
              <a:rPr lang="th-TH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</a:rPr>
            </a:br>
            <a:r>
              <a:rPr lang="th-TH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</a:rPr>
              <a:t>      - เพื่อการบริการที่มีคุณภาพ สอดคล้องกับกฎหมาย และมาตรฐานต่างๆ ที่เกี่ยวข้อง และเป็นไปในทิศทางเดียวกันทั้งหน่วยบริการภาครัฐและเอกชน</a:t>
            </a:r>
            <a:endParaRPr lang="th-TH" sz="3200" dirty="0"/>
          </a:p>
        </p:txBody>
      </p:sp>
      <p:sp>
        <p:nvSpPr>
          <p:cNvPr id="3" name="สี่เหลี่ยมผืนผ้า 2"/>
          <p:cNvSpPr/>
          <p:nvPr/>
        </p:nvSpPr>
        <p:spPr>
          <a:xfrm>
            <a:off x="0" y="6392284"/>
            <a:ext cx="9144000" cy="4931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4" name="สี่เหลี่ยมผืนผ้า 3"/>
          <p:cNvSpPr/>
          <p:nvPr/>
        </p:nvSpPr>
        <p:spPr>
          <a:xfrm>
            <a:off x="0" y="-27384"/>
            <a:ext cx="9144000" cy="4931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2558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ตาราง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9079666"/>
              </p:ext>
            </p:extLst>
          </p:nvPr>
        </p:nvGraphicFramePr>
        <p:xfrm>
          <a:off x="107504" y="188637"/>
          <a:ext cx="8856985" cy="62827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489725"/>
                <a:gridCol w="1817166"/>
                <a:gridCol w="1781065"/>
                <a:gridCol w="1769029"/>
              </a:tblGrid>
              <a:tr h="791007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th-TH" sz="2400" b="1" u="none" strike="noStrike" dirty="0">
                          <a:effectLst/>
                        </a:rPr>
                        <a:t>มาตรฐานจัดบริการอาชีวอนามัยและเวชกรรมสิ่งแวดล้อม โรงพยาบาลทั่วไป โรงพยาบาลชุมชน โรงพยาบาลส่งเสริมสุขภาพตำบล</a:t>
                      </a:r>
                      <a:endParaRPr lang="th-TH" sz="2400" b="1" i="0" u="none" strike="noStrike" dirty="0">
                        <a:solidFill>
                          <a:srgbClr val="000000"/>
                        </a:solidFill>
                        <a:effectLst/>
                        <a:latin typeface="TH SarabunPSK"/>
                      </a:endParaRPr>
                    </a:p>
                  </a:txBody>
                  <a:tcPr marL="9525" marR="9525" marT="9525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</a:tr>
              <a:tr h="270048"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 dirty="0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 dirty="0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 dirty="0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7966">
                <a:tc rowSpan="2">
                  <a:txBody>
                    <a:bodyPr/>
                    <a:lstStyle/>
                    <a:p>
                      <a:pPr algn="ctr" fontAlgn="b"/>
                      <a:r>
                        <a:rPr lang="th-TH" sz="2000" b="1" u="none" strike="noStrike" dirty="0">
                          <a:effectLst/>
                        </a:rPr>
                        <a:t>องค์ประกอบ</a:t>
                      </a:r>
                      <a:endParaRPr lang="th-TH" sz="2000" b="1" i="0" u="none" strike="noStrike" dirty="0">
                        <a:solidFill>
                          <a:srgbClr val="000000"/>
                        </a:solidFill>
                        <a:effectLst/>
                        <a:latin typeface="TH SarabunPSK"/>
                      </a:endParaRPr>
                    </a:p>
                    <a:p>
                      <a:pPr algn="ctr" fontAlgn="b"/>
                      <a:r>
                        <a:rPr lang="th-TH" sz="1800" b="1" u="none" strike="noStrike" dirty="0">
                          <a:effectLst/>
                        </a:rPr>
                        <a:t> </a:t>
                      </a:r>
                      <a:endParaRPr lang="th-TH" sz="1800" b="1" i="0" u="none" strike="noStrike" dirty="0">
                        <a:solidFill>
                          <a:srgbClr val="000000"/>
                        </a:solidFill>
                        <a:effectLst/>
                        <a:latin typeface="TH SarabunPS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th-TH" sz="2000" b="1" u="none" strike="noStrike" dirty="0">
                          <a:effectLst/>
                        </a:rPr>
                        <a:t>เกณฑ์ (ข้อ)</a:t>
                      </a:r>
                      <a:endParaRPr lang="th-TH" sz="2000" b="1" i="0" u="none" strike="noStrike" dirty="0">
                        <a:solidFill>
                          <a:srgbClr val="000000"/>
                        </a:solidFill>
                        <a:effectLst/>
                        <a:latin typeface="TH SarabunPS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</a:tr>
              <a:tr h="397966">
                <a:tc vMerge="1">
                  <a:txBody>
                    <a:bodyPr/>
                    <a:lstStyle/>
                    <a:p>
                      <a:pPr algn="ctr" fontAlgn="b"/>
                      <a:endParaRPr lang="th-TH" sz="1800" b="1" i="0" u="none" strike="noStrike" dirty="0">
                        <a:solidFill>
                          <a:srgbClr val="000000"/>
                        </a:solidFill>
                        <a:effectLst/>
                        <a:latin typeface="TH SarabunPS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b="1" u="none" strike="noStrike" dirty="0" err="1">
                          <a:effectLst/>
                        </a:rPr>
                        <a:t>รพท</a:t>
                      </a:r>
                      <a:r>
                        <a:rPr lang="th-TH" sz="1800" b="1" u="none" strike="noStrike" dirty="0">
                          <a:effectLst/>
                        </a:rPr>
                        <a:t>.</a:t>
                      </a:r>
                      <a:endParaRPr lang="th-TH" sz="1800" b="1" i="0" u="none" strike="noStrike" dirty="0">
                        <a:solidFill>
                          <a:srgbClr val="000000"/>
                        </a:solidFill>
                        <a:effectLst/>
                        <a:latin typeface="TH SarabunPS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b="1" u="none" strike="noStrike">
                          <a:effectLst/>
                        </a:rPr>
                        <a:t>รพช.</a:t>
                      </a:r>
                      <a:endParaRPr lang="th-TH" sz="1800" b="1" i="0" u="none" strike="noStrike">
                        <a:solidFill>
                          <a:srgbClr val="000000"/>
                        </a:solidFill>
                        <a:effectLst/>
                        <a:latin typeface="TH SarabunPS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b="1" u="none" strike="noStrike">
                          <a:effectLst/>
                        </a:rPr>
                        <a:t>รพ.สต.</a:t>
                      </a:r>
                      <a:endParaRPr lang="th-TH" sz="1800" b="1" i="0" u="none" strike="noStrike">
                        <a:solidFill>
                          <a:srgbClr val="000000"/>
                        </a:solidFill>
                        <a:effectLst/>
                        <a:latin typeface="TH SarabunPS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86216">
                <a:tc>
                  <a:txBody>
                    <a:bodyPr/>
                    <a:lstStyle/>
                    <a:p>
                      <a:pPr algn="l" fontAlgn="b"/>
                      <a:r>
                        <a:rPr lang="th-TH" sz="2000" b="1" u="none" strike="noStrike" dirty="0" smtClean="0">
                          <a:effectLst/>
                        </a:rPr>
                        <a:t>  ที่ </a:t>
                      </a:r>
                      <a:r>
                        <a:rPr lang="th-TH" sz="2000" b="1" u="none" strike="noStrike" dirty="0">
                          <a:effectLst/>
                        </a:rPr>
                        <a:t>1 การบริหารจัดการเพื่อสนับสนุน</a:t>
                      </a:r>
                      <a:endParaRPr lang="th-TH" sz="2000" b="1" i="0" u="none" strike="noStrike" dirty="0">
                        <a:solidFill>
                          <a:srgbClr val="000000"/>
                        </a:solidFill>
                        <a:effectLst/>
                        <a:latin typeface="TH SarabunPSK"/>
                      </a:endParaRPr>
                    </a:p>
                    <a:p>
                      <a:pPr algn="l" fontAlgn="b"/>
                      <a:r>
                        <a:rPr lang="th-TH" sz="2000" b="1" u="none" strike="noStrike" dirty="0" smtClean="0">
                          <a:effectLst/>
                        </a:rPr>
                        <a:t>        การ</a:t>
                      </a:r>
                      <a:r>
                        <a:rPr lang="th-TH" sz="2000" b="1" u="none" strike="noStrike" dirty="0">
                          <a:effectLst/>
                        </a:rPr>
                        <a:t>จัดบริการอาชีวอนามัยและเวช</a:t>
                      </a:r>
                      <a:r>
                        <a:rPr lang="th-TH" sz="2000" b="1" u="none" strike="noStrike" dirty="0" smtClean="0">
                          <a:effectLst/>
                        </a:rPr>
                        <a:t>กรรม       </a:t>
                      </a:r>
                    </a:p>
                    <a:p>
                      <a:pPr algn="l" fontAlgn="b"/>
                      <a:r>
                        <a:rPr lang="th-TH" sz="2000" b="1" u="none" strike="noStrike" dirty="0" smtClean="0">
                          <a:effectLst/>
                        </a:rPr>
                        <a:t>        สิ่งแวดล้อม</a:t>
                      </a:r>
                      <a:endParaRPr lang="th-TH" sz="2000" b="1" i="0" u="none" strike="noStrike" dirty="0">
                        <a:solidFill>
                          <a:srgbClr val="000000"/>
                        </a:solidFill>
                        <a:effectLst/>
                        <a:latin typeface="TH SarabunPS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1" u="none" strike="noStrike" dirty="0">
                          <a:effectLst/>
                        </a:rPr>
                        <a:t>9</a:t>
                      </a:r>
                      <a:endParaRPr lang="th-TH" sz="2000" b="1" i="0" u="none" strike="noStrike" dirty="0">
                        <a:solidFill>
                          <a:srgbClr val="000000"/>
                        </a:solidFill>
                        <a:effectLst/>
                        <a:latin typeface="TH SarabunPSK"/>
                      </a:endParaRPr>
                    </a:p>
                    <a:p>
                      <a:pPr algn="ctr" fontAlgn="b"/>
                      <a:r>
                        <a:rPr lang="th-TH" sz="2000" b="1" u="none" strike="noStrike" dirty="0">
                          <a:effectLst/>
                        </a:rPr>
                        <a:t> </a:t>
                      </a:r>
                      <a:endParaRPr lang="th-TH" sz="2000" b="1" i="0" u="none" strike="noStrike" dirty="0">
                        <a:solidFill>
                          <a:srgbClr val="000000"/>
                        </a:solidFill>
                        <a:effectLst/>
                        <a:latin typeface="TH SarabunPS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1" u="none" strike="noStrike" dirty="0">
                          <a:effectLst/>
                        </a:rPr>
                        <a:t>8</a:t>
                      </a:r>
                      <a:endParaRPr lang="th-TH" sz="2000" b="1" i="0" u="none" strike="noStrike" dirty="0">
                        <a:solidFill>
                          <a:srgbClr val="000000"/>
                        </a:solidFill>
                        <a:effectLst/>
                        <a:latin typeface="TH SarabunPSK"/>
                      </a:endParaRPr>
                    </a:p>
                    <a:p>
                      <a:pPr algn="ctr" fontAlgn="b"/>
                      <a:r>
                        <a:rPr lang="th-TH" sz="2000" b="1" u="none" strike="noStrike" dirty="0">
                          <a:effectLst/>
                        </a:rPr>
                        <a:t> </a:t>
                      </a:r>
                      <a:endParaRPr lang="th-TH" sz="2000" b="1" i="0" u="none" strike="noStrike" dirty="0">
                        <a:solidFill>
                          <a:srgbClr val="000000"/>
                        </a:solidFill>
                        <a:effectLst/>
                        <a:latin typeface="TH SarabunPS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1" u="none" strike="noStrike" dirty="0">
                          <a:effectLst/>
                        </a:rPr>
                        <a:t>5</a:t>
                      </a:r>
                      <a:endParaRPr lang="th-TH" sz="2000" b="1" i="0" u="none" strike="noStrike" dirty="0">
                        <a:solidFill>
                          <a:srgbClr val="000000"/>
                        </a:solidFill>
                        <a:effectLst/>
                        <a:latin typeface="TH SarabunPSK"/>
                      </a:endParaRPr>
                    </a:p>
                    <a:p>
                      <a:pPr algn="ctr" fontAlgn="b"/>
                      <a:r>
                        <a:rPr lang="th-TH" sz="2000" b="1" u="none" strike="noStrike" dirty="0">
                          <a:effectLst/>
                        </a:rPr>
                        <a:t> </a:t>
                      </a:r>
                      <a:endParaRPr lang="th-TH" sz="2000" b="1" i="0" u="none" strike="noStrike" dirty="0">
                        <a:solidFill>
                          <a:srgbClr val="000000"/>
                        </a:solidFill>
                        <a:effectLst/>
                        <a:latin typeface="TH SarabunPS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0867">
                <a:tc>
                  <a:txBody>
                    <a:bodyPr/>
                    <a:lstStyle/>
                    <a:p>
                      <a:pPr algn="l" fontAlgn="ctr"/>
                      <a:r>
                        <a:rPr lang="th-TH" sz="2000" b="1" u="none" strike="noStrike" dirty="0" smtClean="0">
                          <a:effectLst/>
                        </a:rPr>
                        <a:t>  ที่ </a:t>
                      </a:r>
                      <a:r>
                        <a:rPr lang="th-TH" sz="2000" b="1" u="none" strike="noStrike" dirty="0">
                          <a:effectLst/>
                        </a:rPr>
                        <a:t>2 การจัดบริการอาชีวอนามัย</a:t>
                      </a:r>
                      <a:r>
                        <a:rPr lang="th-TH" sz="2000" b="1" u="none" strike="noStrike" dirty="0" smtClean="0">
                          <a:effectLst/>
                        </a:rPr>
                        <a:t>สำหรับ </a:t>
                      </a:r>
                    </a:p>
                    <a:p>
                      <a:pPr algn="l" fontAlgn="ctr"/>
                      <a:r>
                        <a:rPr lang="th-TH" sz="2000" b="1" u="none" strike="noStrike" dirty="0" smtClean="0">
                          <a:effectLst/>
                        </a:rPr>
                        <a:t>        บุคลากรในหน่วยงาน</a:t>
                      </a:r>
                      <a:endParaRPr lang="th-TH" sz="2000" b="1" i="0" u="none" strike="noStrike" dirty="0">
                        <a:solidFill>
                          <a:srgbClr val="000000"/>
                        </a:solidFill>
                        <a:effectLst/>
                        <a:latin typeface="TH SarabunPS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1" u="none" strike="noStrike" dirty="0">
                          <a:effectLst/>
                        </a:rPr>
                        <a:t>10</a:t>
                      </a:r>
                      <a:endParaRPr lang="th-TH" sz="2000" b="1" i="0" u="none" strike="noStrike" dirty="0">
                        <a:solidFill>
                          <a:srgbClr val="000000"/>
                        </a:solidFill>
                        <a:effectLst/>
                        <a:latin typeface="TH SarabunPS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1" u="none" strike="noStrike" dirty="0">
                          <a:effectLst/>
                        </a:rPr>
                        <a:t>10</a:t>
                      </a:r>
                      <a:endParaRPr lang="th-TH" sz="2000" b="1" i="0" u="none" strike="noStrike" dirty="0">
                        <a:solidFill>
                          <a:srgbClr val="000000"/>
                        </a:solidFill>
                        <a:effectLst/>
                        <a:latin typeface="TH SarabunPS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1" u="none" strike="noStrike" dirty="0">
                          <a:effectLst/>
                        </a:rPr>
                        <a:t>5</a:t>
                      </a:r>
                      <a:endParaRPr lang="th-TH" sz="2000" b="1" i="0" u="none" strike="noStrike" dirty="0">
                        <a:solidFill>
                          <a:srgbClr val="000000"/>
                        </a:solidFill>
                        <a:effectLst/>
                        <a:latin typeface="TH SarabunPS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95932">
                <a:tc>
                  <a:txBody>
                    <a:bodyPr/>
                    <a:lstStyle/>
                    <a:p>
                      <a:pPr algn="l" fontAlgn="b"/>
                      <a:r>
                        <a:rPr lang="th-TH" sz="2000" b="1" u="none" strike="noStrike" dirty="0" smtClean="0">
                          <a:effectLst/>
                        </a:rPr>
                        <a:t>   ที่ </a:t>
                      </a:r>
                      <a:r>
                        <a:rPr lang="th-TH" sz="2000" b="1" u="none" strike="noStrike" dirty="0">
                          <a:effectLst/>
                        </a:rPr>
                        <a:t>3 การจัดบริการอาชีวอนามัย</a:t>
                      </a:r>
                      <a:r>
                        <a:rPr lang="th-TH" sz="2000" b="1" u="none" strike="noStrike" dirty="0" smtClean="0">
                          <a:effectLst/>
                        </a:rPr>
                        <a:t>และ</a:t>
                      </a:r>
                    </a:p>
                    <a:p>
                      <a:pPr algn="l" fontAlgn="b"/>
                      <a:r>
                        <a:rPr lang="th-TH" sz="2000" b="1" u="none" strike="noStrike" dirty="0" smtClean="0">
                          <a:effectLst/>
                        </a:rPr>
                        <a:t>         เวชกรรมสิ่งแวดล้อม</a:t>
                      </a:r>
                      <a:r>
                        <a:rPr lang="th-TH" sz="2000" b="1" u="none" strike="noStrike" dirty="0">
                          <a:effectLst/>
                        </a:rPr>
                        <a:t>เชิงรุก</a:t>
                      </a:r>
                      <a:r>
                        <a:rPr lang="th-TH" sz="2000" b="1" u="none" strike="noStrike" dirty="0" smtClean="0">
                          <a:effectLst/>
                        </a:rPr>
                        <a:t>แก่</a:t>
                      </a:r>
                    </a:p>
                    <a:p>
                      <a:pPr algn="l" fontAlgn="b"/>
                      <a:r>
                        <a:rPr lang="th-TH" sz="2000" b="1" u="none" strike="noStrike" dirty="0" smtClean="0">
                          <a:effectLst/>
                        </a:rPr>
                        <a:t>         ผู้</a:t>
                      </a:r>
                      <a:r>
                        <a:rPr lang="th-TH" sz="2000" b="1" u="none" strike="noStrike" dirty="0">
                          <a:effectLst/>
                        </a:rPr>
                        <a:t>ประกอบ</a:t>
                      </a:r>
                      <a:r>
                        <a:rPr lang="th-TH" sz="2000" b="1" u="none" strike="noStrike" dirty="0" smtClean="0">
                          <a:effectLst/>
                        </a:rPr>
                        <a:t>อาชีพภายนอก</a:t>
                      </a:r>
                      <a:endParaRPr lang="th-TH" sz="2000" b="1" i="0" u="none" strike="noStrike" dirty="0">
                        <a:solidFill>
                          <a:srgbClr val="000000"/>
                        </a:solidFill>
                        <a:effectLst/>
                        <a:latin typeface="TH SarabunPS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1" u="none" strike="noStrike" dirty="0">
                          <a:effectLst/>
                        </a:rPr>
                        <a:t>9</a:t>
                      </a:r>
                      <a:endParaRPr lang="th-TH" sz="2000" b="1" i="0" u="none" strike="noStrike" dirty="0">
                        <a:solidFill>
                          <a:srgbClr val="000000"/>
                        </a:solidFill>
                        <a:effectLst/>
                        <a:latin typeface="TH SarabunPSK"/>
                      </a:endParaRPr>
                    </a:p>
                    <a:p>
                      <a:pPr algn="ctr" fontAlgn="b"/>
                      <a:r>
                        <a:rPr lang="th-TH" sz="2000" b="1" u="none" strike="noStrike" dirty="0">
                          <a:effectLst/>
                        </a:rPr>
                        <a:t> </a:t>
                      </a:r>
                      <a:endParaRPr lang="th-TH" sz="2000" b="1" i="0" u="none" strike="noStrike" dirty="0">
                        <a:solidFill>
                          <a:srgbClr val="000000"/>
                        </a:solidFill>
                        <a:effectLst/>
                        <a:latin typeface="TH SarabunPS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1" u="none" strike="noStrike" dirty="0">
                          <a:effectLst/>
                        </a:rPr>
                        <a:t>9</a:t>
                      </a:r>
                      <a:endParaRPr lang="th-TH" sz="2000" b="1" i="0" u="none" strike="noStrike" dirty="0">
                        <a:solidFill>
                          <a:srgbClr val="000000"/>
                        </a:solidFill>
                        <a:effectLst/>
                        <a:latin typeface="TH SarabunPSK"/>
                      </a:endParaRPr>
                    </a:p>
                    <a:p>
                      <a:pPr algn="ctr" fontAlgn="b"/>
                      <a:r>
                        <a:rPr lang="th-TH" sz="2000" b="1" u="none" strike="noStrike" dirty="0">
                          <a:effectLst/>
                        </a:rPr>
                        <a:t> </a:t>
                      </a:r>
                      <a:endParaRPr lang="th-TH" sz="2000" b="1" i="0" u="none" strike="noStrike" dirty="0">
                        <a:solidFill>
                          <a:srgbClr val="000000"/>
                        </a:solidFill>
                        <a:effectLst/>
                        <a:latin typeface="TH SarabunPS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1" u="none" strike="noStrike" dirty="0">
                          <a:effectLst/>
                        </a:rPr>
                        <a:t>6</a:t>
                      </a:r>
                      <a:endParaRPr lang="th-TH" sz="2000" b="1" i="0" u="none" strike="noStrike" dirty="0">
                        <a:solidFill>
                          <a:srgbClr val="000000"/>
                        </a:solidFill>
                        <a:effectLst/>
                        <a:latin typeface="TH SarabunPSK"/>
                      </a:endParaRPr>
                    </a:p>
                    <a:p>
                      <a:pPr algn="ctr" fontAlgn="b"/>
                      <a:r>
                        <a:rPr lang="th-TH" sz="2000" b="1" u="none" strike="noStrike" dirty="0">
                          <a:effectLst/>
                        </a:rPr>
                        <a:t> </a:t>
                      </a:r>
                      <a:endParaRPr lang="th-TH" sz="2000" b="1" i="0" u="none" strike="noStrike" dirty="0">
                        <a:solidFill>
                          <a:srgbClr val="000000"/>
                        </a:solidFill>
                        <a:effectLst/>
                        <a:latin typeface="TH SarabunPS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95932">
                <a:tc>
                  <a:txBody>
                    <a:bodyPr/>
                    <a:lstStyle/>
                    <a:p>
                      <a:pPr algn="l" fontAlgn="b"/>
                      <a:r>
                        <a:rPr lang="th-TH" sz="2000" b="1" u="none" strike="noStrike" dirty="0" smtClean="0">
                          <a:effectLst/>
                        </a:rPr>
                        <a:t>   ที่ </a:t>
                      </a:r>
                      <a:r>
                        <a:rPr lang="th-TH" sz="2000" b="1" u="none" strike="noStrike" dirty="0">
                          <a:effectLst/>
                        </a:rPr>
                        <a:t>4 การจัดบริการอาชีวอนามัย</a:t>
                      </a:r>
                      <a:r>
                        <a:rPr lang="th-TH" sz="2000" b="1" u="none" strike="noStrike" dirty="0" smtClean="0">
                          <a:effectLst/>
                        </a:rPr>
                        <a:t>และ</a:t>
                      </a:r>
                    </a:p>
                    <a:p>
                      <a:pPr algn="l" fontAlgn="b"/>
                      <a:r>
                        <a:rPr lang="th-TH" sz="2000" b="1" u="none" strike="noStrike" dirty="0" smtClean="0">
                          <a:effectLst/>
                        </a:rPr>
                        <a:t>         เวชกรรมสิ่งแวดล้อม</a:t>
                      </a:r>
                      <a:r>
                        <a:rPr lang="th-TH" sz="2000" b="1" u="none" strike="noStrike" dirty="0">
                          <a:effectLst/>
                        </a:rPr>
                        <a:t>เชิงรับ</a:t>
                      </a:r>
                      <a:endParaRPr lang="th-TH" sz="2000" b="1" i="0" u="none" strike="noStrike" dirty="0">
                        <a:solidFill>
                          <a:srgbClr val="000000"/>
                        </a:solidFill>
                        <a:effectLst/>
                        <a:latin typeface="TH SarabunPS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1" u="none" strike="noStrike" dirty="0">
                          <a:effectLst/>
                        </a:rPr>
                        <a:t>12</a:t>
                      </a:r>
                      <a:endParaRPr lang="th-TH" sz="2000" b="1" i="0" u="none" strike="noStrike" dirty="0">
                        <a:solidFill>
                          <a:srgbClr val="000000"/>
                        </a:solidFill>
                        <a:effectLst/>
                        <a:latin typeface="TH SarabunPSK"/>
                      </a:endParaRPr>
                    </a:p>
                    <a:p>
                      <a:pPr algn="ctr" fontAlgn="b"/>
                      <a:r>
                        <a:rPr lang="th-TH" sz="2000" b="1" u="none" strike="noStrike" dirty="0">
                          <a:effectLst/>
                        </a:rPr>
                        <a:t> </a:t>
                      </a:r>
                      <a:endParaRPr lang="th-TH" sz="2000" b="1" i="0" u="none" strike="noStrike" dirty="0">
                        <a:solidFill>
                          <a:srgbClr val="000000"/>
                        </a:solidFill>
                        <a:effectLst/>
                        <a:latin typeface="TH SarabunPS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1" u="none" strike="noStrike" dirty="0">
                          <a:effectLst/>
                        </a:rPr>
                        <a:t>10</a:t>
                      </a:r>
                      <a:endParaRPr lang="th-TH" sz="2000" b="1" i="0" u="none" strike="noStrike" dirty="0">
                        <a:solidFill>
                          <a:srgbClr val="000000"/>
                        </a:solidFill>
                        <a:effectLst/>
                        <a:latin typeface="TH SarabunPSK"/>
                      </a:endParaRPr>
                    </a:p>
                    <a:p>
                      <a:pPr algn="ctr" fontAlgn="b"/>
                      <a:r>
                        <a:rPr lang="th-TH" sz="2000" b="1" u="none" strike="noStrike" dirty="0">
                          <a:effectLst/>
                        </a:rPr>
                        <a:t> </a:t>
                      </a:r>
                      <a:endParaRPr lang="th-TH" sz="2000" b="1" i="0" u="none" strike="noStrike" dirty="0">
                        <a:solidFill>
                          <a:srgbClr val="000000"/>
                        </a:solidFill>
                        <a:effectLst/>
                        <a:latin typeface="TH SarabunPS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1" u="none" strike="noStrike" dirty="0">
                          <a:effectLst/>
                        </a:rPr>
                        <a:t>5</a:t>
                      </a:r>
                      <a:endParaRPr lang="th-TH" sz="2000" b="1" i="0" u="none" strike="noStrike" dirty="0">
                        <a:solidFill>
                          <a:srgbClr val="000000"/>
                        </a:solidFill>
                        <a:effectLst/>
                        <a:latin typeface="TH SarabunPSK"/>
                      </a:endParaRPr>
                    </a:p>
                    <a:p>
                      <a:pPr algn="ctr" fontAlgn="b"/>
                      <a:r>
                        <a:rPr lang="th-TH" sz="2000" b="1" u="none" strike="noStrike" dirty="0">
                          <a:effectLst/>
                        </a:rPr>
                        <a:t> </a:t>
                      </a:r>
                      <a:endParaRPr lang="th-TH" sz="2000" b="1" i="0" u="none" strike="noStrike" dirty="0">
                        <a:solidFill>
                          <a:srgbClr val="000000"/>
                        </a:solidFill>
                        <a:effectLst/>
                        <a:latin typeface="TH SarabunPS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0867">
                <a:tc>
                  <a:txBody>
                    <a:bodyPr/>
                    <a:lstStyle/>
                    <a:p>
                      <a:pPr algn="l" fontAlgn="b"/>
                      <a:r>
                        <a:rPr lang="th-TH" sz="2000" b="1" u="none" strike="noStrike" dirty="0" smtClean="0">
                          <a:effectLst/>
                        </a:rPr>
                        <a:t>   ที่ </a:t>
                      </a:r>
                      <a:r>
                        <a:rPr lang="th-TH" sz="2000" b="1" u="none" strike="noStrike" dirty="0">
                          <a:effectLst/>
                        </a:rPr>
                        <a:t>5 การดำเนินงานจัดบริการเวช</a:t>
                      </a:r>
                      <a:r>
                        <a:rPr lang="th-TH" sz="2000" b="1" u="none" strike="noStrike" dirty="0" smtClean="0">
                          <a:effectLst/>
                        </a:rPr>
                        <a:t>กรรม</a:t>
                      </a:r>
                    </a:p>
                    <a:p>
                      <a:pPr algn="l" fontAlgn="b"/>
                      <a:r>
                        <a:rPr lang="th-TH" sz="2000" b="1" u="none" strike="noStrike" dirty="0" smtClean="0">
                          <a:effectLst/>
                        </a:rPr>
                        <a:t>         สิ่งแวดล้อม</a:t>
                      </a:r>
                      <a:endParaRPr lang="th-TH" sz="2000" b="1" i="0" u="none" strike="noStrike" dirty="0">
                        <a:solidFill>
                          <a:srgbClr val="000000"/>
                        </a:solidFill>
                        <a:effectLst/>
                        <a:latin typeface="TH SarabunPS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1" u="none" strike="noStrike" dirty="0">
                          <a:effectLst/>
                        </a:rPr>
                        <a:t>8</a:t>
                      </a:r>
                      <a:endParaRPr lang="th-TH" sz="2000" b="1" i="0" u="none" strike="noStrike" dirty="0">
                        <a:solidFill>
                          <a:srgbClr val="000000"/>
                        </a:solidFill>
                        <a:effectLst/>
                        <a:latin typeface="TH SarabunPS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1" u="none" strike="noStrike" dirty="0">
                          <a:effectLst/>
                        </a:rPr>
                        <a:t>5</a:t>
                      </a:r>
                      <a:endParaRPr lang="th-TH" sz="2000" b="1" i="0" u="none" strike="noStrike" dirty="0">
                        <a:solidFill>
                          <a:srgbClr val="000000"/>
                        </a:solidFill>
                        <a:effectLst/>
                        <a:latin typeface="TH SarabunPS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1" u="none" strike="noStrike" dirty="0">
                          <a:effectLst/>
                        </a:rPr>
                        <a:t>4</a:t>
                      </a:r>
                      <a:endParaRPr lang="th-TH" sz="2000" b="1" i="0" u="none" strike="noStrike" dirty="0">
                        <a:solidFill>
                          <a:srgbClr val="000000"/>
                        </a:solidFill>
                        <a:effectLst/>
                        <a:latin typeface="TH SarabunPS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7966">
                <a:tc>
                  <a:txBody>
                    <a:bodyPr/>
                    <a:lstStyle/>
                    <a:p>
                      <a:pPr algn="l" fontAlgn="b"/>
                      <a:r>
                        <a:rPr lang="th-TH" sz="2000" b="1" u="none" strike="noStrike" dirty="0">
                          <a:effectLst/>
                        </a:rPr>
                        <a:t> </a:t>
                      </a:r>
                      <a:endParaRPr lang="th-TH" sz="2000" b="1" i="0" u="none" strike="noStrike" dirty="0">
                        <a:solidFill>
                          <a:srgbClr val="000000"/>
                        </a:solidFill>
                        <a:effectLst/>
                        <a:latin typeface="TH SarabunPS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1" u="none" strike="noStrike" dirty="0">
                          <a:effectLst/>
                        </a:rPr>
                        <a:t>48</a:t>
                      </a:r>
                      <a:endParaRPr lang="th-TH" sz="2000" b="1" i="0" u="none" strike="noStrike" dirty="0">
                        <a:solidFill>
                          <a:srgbClr val="000000"/>
                        </a:solidFill>
                        <a:effectLst/>
                        <a:latin typeface="TH SarabunPS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1" u="none" strike="noStrike" dirty="0">
                          <a:effectLst/>
                        </a:rPr>
                        <a:t>42</a:t>
                      </a:r>
                      <a:endParaRPr lang="th-TH" sz="2000" b="1" i="0" u="none" strike="noStrike" dirty="0">
                        <a:solidFill>
                          <a:srgbClr val="000000"/>
                        </a:solidFill>
                        <a:effectLst/>
                        <a:latin typeface="TH SarabunPS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1" u="none" strike="noStrike" dirty="0">
                          <a:effectLst/>
                        </a:rPr>
                        <a:t>25</a:t>
                      </a:r>
                      <a:endParaRPr lang="th-TH" sz="2000" b="1" i="0" u="none" strike="noStrike" dirty="0">
                        <a:solidFill>
                          <a:srgbClr val="000000"/>
                        </a:solidFill>
                        <a:effectLst/>
                        <a:latin typeface="TH SarabunPS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4972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ตาราง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8390715"/>
              </p:ext>
            </p:extLst>
          </p:nvPr>
        </p:nvGraphicFramePr>
        <p:xfrm>
          <a:off x="323528" y="260653"/>
          <a:ext cx="8568952" cy="633670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304256"/>
                <a:gridCol w="2088232"/>
                <a:gridCol w="713668"/>
                <a:gridCol w="1374564"/>
                <a:gridCol w="362704"/>
                <a:gridCol w="1725528"/>
              </a:tblGrid>
              <a:tr h="1248868">
                <a:tc gridSpan="6">
                  <a:txBody>
                    <a:bodyPr/>
                    <a:lstStyle/>
                    <a:p>
                      <a:pPr algn="ctr" fontAlgn="b"/>
                      <a:r>
                        <a:rPr lang="th-TH" sz="4000" b="1" u="none" strike="noStrike" dirty="0">
                          <a:effectLst/>
                        </a:rPr>
                        <a:t>ระดับการผ่านการประเมินจัดบริการอาชีวอนา</a:t>
                      </a:r>
                      <a:r>
                        <a:rPr lang="th-TH" sz="4000" b="1" u="none" strike="noStrike" dirty="0" smtClean="0">
                          <a:effectLst/>
                        </a:rPr>
                        <a:t>มัย</a:t>
                      </a:r>
                    </a:p>
                    <a:p>
                      <a:pPr algn="ctr" fontAlgn="b"/>
                      <a:r>
                        <a:rPr lang="th-TH" sz="4000" b="1" u="none" strike="noStrike" dirty="0" smtClean="0">
                          <a:effectLst/>
                        </a:rPr>
                        <a:t>และ</a:t>
                      </a:r>
                      <a:r>
                        <a:rPr lang="th-TH" sz="4000" b="1" u="none" strike="noStrike" dirty="0">
                          <a:effectLst/>
                        </a:rPr>
                        <a:t>เวชกรรมสิ่งแวดล้อม</a:t>
                      </a:r>
                      <a:endParaRPr lang="th-TH" sz="4000" b="1" i="0" u="none" strike="noStrike" dirty="0">
                        <a:solidFill>
                          <a:srgbClr val="000000"/>
                        </a:solidFill>
                        <a:effectLst/>
                        <a:latin typeface="TH SarabunPSK"/>
                      </a:endParaRPr>
                    </a:p>
                  </a:txBody>
                  <a:tcPr marL="9525" marR="9525" marT="9525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</a:tr>
              <a:tr h="272307"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1294">
                <a:tc rowSpan="2">
                  <a:txBody>
                    <a:bodyPr/>
                    <a:lstStyle/>
                    <a:p>
                      <a:pPr algn="ctr" fontAlgn="b"/>
                      <a:r>
                        <a:rPr lang="th-TH" sz="2000" b="1" u="none" strike="noStrike" dirty="0">
                          <a:effectLst/>
                        </a:rPr>
                        <a:t>เกณฑ์การผ่านประเมิน</a:t>
                      </a:r>
                      <a:endParaRPr lang="th-TH" sz="2000" b="1" i="0" u="none" strike="noStrike" dirty="0">
                        <a:solidFill>
                          <a:srgbClr val="000000"/>
                        </a:solidFill>
                        <a:effectLst/>
                        <a:latin typeface="TH SarabunPSK"/>
                      </a:endParaRPr>
                    </a:p>
                    <a:p>
                      <a:pPr algn="ctr" fontAlgn="b"/>
                      <a:r>
                        <a:rPr lang="th-TH" sz="2000" b="1" u="none" strike="noStrike" dirty="0">
                          <a:effectLst/>
                        </a:rPr>
                        <a:t> </a:t>
                      </a:r>
                      <a:endParaRPr lang="th-TH" sz="2000" b="1" i="0" u="none" strike="noStrike" dirty="0">
                        <a:solidFill>
                          <a:srgbClr val="000000"/>
                        </a:solidFill>
                        <a:effectLst/>
                        <a:latin typeface="TH SarabunPS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th-TH" sz="2000" b="1" u="none" strike="noStrike" dirty="0">
                          <a:effectLst/>
                        </a:rPr>
                        <a:t>องค์ประกอบ</a:t>
                      </a:r>
                      <a:endParaRPr lang="th-TH" sz="2000" b="1" i="0" u="none" strike="noStrike" dirty="0">
                        <a:solidFill>
                          <a:srgbClr val="000000"/>
                        </a:solidFill>
                        <a:effectLst/>
                        <a:latin typeface="TH SarabunPS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</a:tr>
              <a:tr h="401294">
                <a:tc vMerge="1">
                  <a:txBody>
                    <a:bodyPr/>
                    <a:lstStyle/>
                    <a:p>
                      <a:pPr algn="ctr" fontAlgn="b"/>
                      <a:endParaRPr lang="th-TH" sz="2000" b="1" i="0" u="none" strike="noStrike" dirty="0">
                        <a:solidFill>
                          <a:srgbClr val="000000"/>
                        </a:solidFill>
                        <a:effectLst/>
                        <a:latin typeface="TH SarabunPS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1" u="none" strike="noStrike" dirty="0" err="1">
                          <a:effectLst/>
                        </a:rPr>
                        <a:t>รพท</a:t>
                      </a:r>
                      <a:r>
                        <a:rPr lang="th-TH" sz="2000" b="1" u="none" strike="noStrike" dirty="0">
                          <a:effectLst/>
                        </a:rPr>
                        <a:t>.</a:t>
                      </a:r>
                      <a:endParaRPr lang="th-TH" sz="2000" b="1" i="0" u="none" strike="noStrike" dirty="0">
                        <a:solidFill>
                          <a:srgbClr val="000000"/>
                        </a:solidFill>
                        <a:effectLst/>
                        <a:latin typeface="TH SarabunPS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th-TH" sz="2000" b="1" u="none" strike="noStrike" dirty="0" err="1">
                          <a:effectLst/>
                        </a:rPr>
                        <a:t>รพช</a:t>
                      </a:r>
                      <a:r>
                        <a:rPr lang="th-TH" sz="2000" b="1" u="none" strike="noStrike" dirty="0">
                          <a:effectLst/>
                        </a:rPr>
                        <a:t>.</a:t>
                      </a:r>
                      <a:endParaRPr lang="th-TH" sz="2000" b="1" i="0" u="none" strike="noStrike" dirty="0">
                        <a:solidFill>
                          <a:srgbClr val="000000"/>
                        </a:solidFill>
                        <a:effectLst/>
                        <a:latin typeface="TH SarabunPS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th-TH" sz="2000" b="1" i="0" u="none" strike="noStrike">
                        <a:solidFill>
                          <a:srgbClr val="000000"/>
                        </a:solidFill>
                        <a:effectLst/>
                        <a:latin typeface="TH SarabunPS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th-TH" sz="2000" b="1" u="none" strike="noStrike" dirty="0">
                          <a:effectLst/>
                        </a:rPr>
                        <a:t>รพ.สต.</a:t>
                      </a:r>
                      <a:endParaRPr lang="th-TH" sz="2000" b="1" i="0" u="none" strike="noStrike" dirty="0">
                        <a:solidFill>
                          <a:srgbClr val="000000"/>
                        </a:solidFill>
                        <a:effectLst/>
                        <a:latin typeface="TH SarabunPS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th-TH" sz="2000" b="1" i="0" u="none" strike="noStrike">
                        <a:solidFill>
                          <a:srgbClr val="000000"/>
                        </a:solidFill>
                        <a:effectLst/>
                        <a:latin typeface="TH SarabunPS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1294"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1" u="none" strike="noStrike" dirty="0">
                          <a:effectLst/>
                        </a:rPr>
                        <a:t>เริ่มต้นพัฒนา</a:t>
                      </a:r>
                      <a:endParaRPr lang="th-TH" sz="2000" b="1" i="0" u="none" strike="noStrike" dirty="0">
                        <a:solidFill>
                          <a:srgbClr val="000000"/>
                        </a:solidFill>
                        <a:effectLst/>
                        <a:latin typeface="TH SarabunPS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1" u="none" strike="noStrike" dirty="0" smtClean="0">
                          <a:effectLst/>
                        </a:rPr>
                        <a:t>ที่ </a:t>
                      </a:r>
                      <a:r>
                        <a:rPr lang="th-TH" sz="2000" b="1" u="none" strike="noStrike" dirty="0">
                          <a:effectLst/>
                        </a:rPr>
                        <a:t>1 และ 2 (80 %)</a:t>
                      </a:r>
                      <a:endParaRPr lang="th-TH" sz="2000" b="1" i="0" u="none" strike="noStrike" dirty="0">
                        <a:solidFill>
                          <a:srgbClr val="000000"/>
                        </a:solidFill>
                        <a:effectLst/>
                        <a:latin typeface="TH SarabunPS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th-TH" sz="2000" b="1" u="none" strike="noStrike" dirty="0" smtClean="0">
                          <a:effectLst/>
                        </a:rPr>
                        <a:t>ที่ </a:t>
                      </a:r>
                      <a:r>
                        <a:rPr lang="th-TH" sz="2000" b="1" u="none" strike="noStrike" dirty="0">
                          <a:effectLst/>
                        </a:rPr>
                        <a:t>1 และ 2 (70 %)</a:t>
                      </a:r>
                      <a:endParaRPr lang="th-TH" sz="2000" b="1" i="0" u="none" strike="noStrike" dirty="0">
                        <a:solidFill>
                          <a:srgbClr val="000000"/>
                        </a:solidFill>
                        <a:effectLst/>
                        <a:latin typeface="TH SarabunPS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th-TH" sz="2000" b="1" i="0" u="none" strike="noStrike" dirty="0">
                        <a:solidFill>
                          <a:srgbClr val="000000"/>
                        </a:solidFill>
                        <a:effectLst/>
                        <a:latin typeface="TH SarabunPS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th-TH" sz="2000" b="1" u="none" strike="noStrike" dirty="0" smtClean="0">
                          <a:effectLst/>
                        </a:rPr>
                        <a:t>ที่ </a:t>
                      </a:r>
                      <a:r>
                        <a:rPr lang="th-TH" sz="2000" b="1" u="none" strike="noStrike" dirty="0">
                          <a:effectLst/>
                        </a:rPr>
                        <a:t>1 และ 3 (50 %)</a:t>
                      </a:r>
                      <a:endParaRPr lang="th-TH" sz="2000" b="1" i="0" u="none" strike="noStrike" dirty="0">
                        <a:solidFill>
                          <a:srgbClr val="000000"/>
                        </a:solidFill>
                        <a:effectLst/>
                        <a:latin typeface="TH SarabunPS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th-TH" sz="2000" b="1" i="0" u="none" strike="noStrike">
                        <a:solidFill>
                          <a:srgbClr val="000000"/>
                        </a:solidFill>
                        <a:effectLst/>
                        <a:latin typeface="TH SarabunPS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1294"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1" u="none" strike="noStrike" dirty="0">
                          <a:effectLst/>
                        </a:rPr>
                        <a:t> </a:t>
                      </a:r>
                      <a:endParaRPr lang="th-TH" sz="2000" b="1" i="0" u="none" strike="noStrike" dirty="0">
                        <a:solidFill>
                          <a:srgbClr val="000000"/>
                        </a:solidFill>
                        <a:effectLst/>
                        <a:latin typeface="TH SarabunPS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1" u="none" strike="noStrike" dirty="0">
                          <a:effectLst/>
                        </a:rPr>
                        <a:t> </a:t>
                      </a:r>
                      <a:endParaRPr lang="th-TH" sz="2000" b="1" i="0" u="none" strike="noStrike" dirty="0">
                        <a:solidFill>
                          <a:srgbClr val="000000"/>
                        </a:solidFill>
                        <a:effectLst/>
                        <a:latin typeface="TH SarabunPS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th-TH" sz="2000" b="1" u="none" strike="noStrike" dirty="0">
                          <a:effectLst/>
                        </a:rPr>
                        <a:t> </a:t>
                      </a:r>
                      <a:endParaRPr lang="th-TH" sz="2000" b="1" i="0" u="none" strike="noStrike" dirty="0">
                        <a:solidFill>
                          <a:srgbClr val="000000"/>
                        </a:solidFill>
                        <a:effectLst/>
                        <a:latin typeface="TH SarabunPS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th-TH" sz="2000" b="1" i="0" u="none" strike="noStrike" dirty="0">
                        <a:solidFill>
                          <a:srgbClr val="000000"/>
                        </a:solidFill>
                        <a:effectLst/>
                        <a:latin typeface="TH SarabunPS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th-TH" sz="2000" b="1" u="none" strike="noStrike">
                          <a:effectLst/>
                        </a:rPr>
                        <a:t> </a:t>
                      </a:r>
                      <a:endParaRPr lang="th-TH" sz="2000" b="1" i="0" u="none" strike="noStrike">
                        <a:solidFill>
                          <a:srgbClr val="000000"/>
                        </a:solidFill>
                        <a:effectLst/>
                        <a:latin typeface="TH SarabunPS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th-TH" sz="2000" b="1" i="0" u="none" strike="noStrike">
                        <a:solidFill>
                          <a:srgbClr val="000000"/>
                        </a:solidFill>
                        <a:effectLst/>
                        <a:latin typeface="TH SarabunPS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1294">
                <a:tc>
                  <a:txBody>
                    <a:bodyPr/>
                    <a:lstStyle/>
                    <a:p>
                      <a:pPr algn="ctr" fontAlgn="ctr"/>
                      <a:r>
                        <a:rPr lang="th-TH" sz="2000" b="1" u="none" strike="noStrike">
                          <a:effectLst/>
                        </a:rPr>
                        <a:t>ดี</a:t>
                      </a:r>
                      <a:endParaRPr lang="th-TH" sz="2000" b="1" i="0" u="none" strike="noStrike">
                        <a:solidFill>
                          <a:srgbClr val="000000"/>
                        </a:solidFill>
                        <a:effectLst/>
                        <a:latin typeface="TH SarabunPS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1" u="none" strike="noStrike" dirty="0" smtClean="0">
                          <a:effectLst/>
                        </a:rPr>
                        <a:t>ที่ </a:t>
                      </a:r>
                      <a:r>
                        <a:rPr lang="th-TH" sz="2000" b="1" u="none" strike="noStrike" dirty="0">
                          <a:effectLst/>
                        </a:rPr>
                        <a:t>1-3  (80 %)</a:t>
                      </a:r>
                      <a:endParaRPr lang="th-TH" sz="2000" b="1" i="0" u="none" strike="noStrike" dirty="0">
                        <a:solidFill>
                          <a:srgbClr val="000000"/>
                        </a:solidFill>
                        <a:effectLst/>
                        <a:latin typeface="TH SarabunPS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th-TH" sz="2000" b="1" u="none" strike="noStrike" dirty="0" smtClean="0">
                          <a:effectLst/>
                        </a:rPr>
                        <a:t>ที่ </a:t>
                      </a:r>
                      <a:r>
                        <a:rPr lang="th-TH" sz="2000" b="1" u="none" strike="noStrike" dirty="0">
                          <a:effectLst/>
                        </a:rPr>
                        <a:t>1-3 (70 %)</a:t>
                      </a:r>
                      <a:endParaRPr lang="th-TH" sz="2000" b="1" i="0" u="none" strike="noStrike" dirty="0">
                        <a:solidFill>
                          <a:srgbClr val="000000"/>
                        </a:solidFill>
                        <a:effectLst/>
                        <a:latin typeface="TH SarabunPS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th-TH" sz="2000" b="1" i="0" u="none" strike="noStrike" dirty="0">
                        <a:solidFill>
                          <a:srgbClr val="000000"/>
                        </a:solidFill>
                        <a:effectLst/>
                        <a:latin typeface="TH SarabunPS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th-TH" sz="2000" b="1" u="none" strike="noStrike" dirty="0" smtClean="0">
                          <a:effectLst/>
                        </a:rPr>
                        <a:t>ที่ </a:t>
                      </a:r>
                      <a:r>
                        <a:rPr lang="th-TH" sz="2000" b="1" u="none" strike="noStrike" dirty="0">
                          <a:effectLst/>
                        </a:rPr>
                        <a:t>1 - 3 (50 %)</a:t>
                      </a:r>
                      <a:endParaRPr lang="th-TH" sz="2000" b="1" i="0" u="none" strike="noStrike" dirty="0">
                        <a:solidFill>
                          <a:srgbClr val="000000"/>
                        </a:solidFill>
                        <a:effectLst/>
                        <a:latin typeface="TH SarabunPS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th-TH" sz="2000" b="1" i="0" u="none" strike="noStrike">
                        <a:solidFill>
                          <a:srgbClr val="000000"/>
                        </a:solidFill>
                        <a:effectLst/>
                        <a:latin typeface="TH SarabunPS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1294"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1" u="none" strike="noStrike">
                          <a:effectLst/>
                        </a:rPr>
                        <a:t> </a:t>
                      </a:r>
                      <a:endParaRPr lang="th-TH" sz="2000" b="1" i="0" u="none" strike="noStrike">
                        <a:solidFill>
                          <a:srgbClr val="000000"/>
                        </a:solidFill>
                        <a:effectLst/>
                        <a:latin typeface="TH SarabunPS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1" u="none" strike="noStrike" dirty="0" smtClean="0">
                          <a:effectLst/>
                        </a:rPr>
                        <a:t>ที่ </a:t>
                      </a:r>
                      <a:r>
                        <a:rPr lang="th-TH" sz="2000" b="1" u="none" strike="noStrike" dirty="0">
                          <a:effectLst/>
                        </a:rPr>
                        <a:t>5 (60 %)</a:t>
                      </a:r>
                      <a:endParaRPr lang="th-TH" sz="2000" b="1" i="0" u="none" strike="noStrike" dirty="0">
                        <a:solidFill>
                          <a:srgbClr val="000000"/>
                        </a:solidFill>
                        <a:effectLst/>
                        <a:latin typeface="TH SarabunPS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th-TH" sz="2000" b="1" u="none" strike="noStrike" dirty="0" smtClean="0">
                          <a:effectLst/>
                        </a:rPr>
                        <a:t>ที่ </a:t>
                      </a:r>
                      <a:r>
                        <a:rPr lang="th-TH" sz="2000" b="1" u="none" strike="noStrike" dirty="0">
                          <a:effectLst/>
                        </a:rPr>
                        <a:t>5  (50 %)</a:t>
                      </a:r>
                      <a:endParaRPr lang="th-TH" sz="2000" b="1" i="0" u="none" strike="noStrike" dirty="0">
                        <a:solidFill>
                          <a:srgbClr val="000000"/>
                        </a:solidFill>
                        <a:effectLst/>
                        <a:latin typeface="TH SarabunPS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th-TH" sz="2000" b="1" i="0" u="none" strike="noStrike" dirty="0">
                        <a:solidFill>
                          <a:srgbClr val="000000"/>
                        </a:solidFill>
                        <a:effectLst/>
                        <a:latin typeface="TH SarabunPS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th-TH" sz="2000" b="1" u="none" strike="noStrike">
                          <a:effectLst/>
                        </a:rPr>
                        <a:t> </a:t>
                      </a:r>
                      <a:endParaRPr lang="th-TH" sz="2000" b="1" i="0" u="none" strike="noStrike">
                        <a:solidFill>
                          <a:srgbClr val="000000"/>
                        </a:solidFill>
                        <a:effectLst/>
                        <a:latin typeface="TH SarabunPS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th-TH" sz="2000" b="1" i="0" u="none" strike="noStrike">
                        <a:solidFill>
                          <a:srgbClr val="000000"/>
                        </a:solidFill>
                        <a:effectLst/>
                        <a:latin typeface="TH SarabunPS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1294"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1" u="none" strike="noStrike">
                          <a:effectLst/>
                        </a:rPr>
                        <a:t> </a:t>
                      </a:r>
                      <a:endParaRPr lang="th-TH" sz="2000" b="1" i="0" u="none" strike="noStrike">
                        <a:solidFill>
                          <a:srgbClr val="000000"/>
                        </a:solidFill>
                        <a:effectLst/>
                        <a:latin typeface="TH SarabunPS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1" u="none" strike="noStrike">
                          <a:effectLst/>
                        </a:rPr>
                        <a:t> </a:t>
                      </a:r>
                      <a:endParaRPr lang="th-TH" sz="2000" b="1" i="0" u="none" strike="noStrike">
                        <a:solidFill>
                          <a:srgbClr val="000000"/>
                        </a:solidFill>
                        <a:effectLst/>
                        <a:latin typeface="TH SarabunPS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th-TH" sz="2000" b="1" u="none" strike="noStrike" dirty="0">
                          <a:effectLst/>
                        </a:rPr>
                        <a:t> </a:t>
                      </a:r>
                      <a:endParaRPr lang="th-TH" sz="2000" b="1" i="0" u="none" strike="noStrike" dirty="0">
                        <a:solidFill>
                          <a:srgbClr val="000000"/>
                        </a:solidFill>
                        <a:effectLst/>
                        <a:latin typeface="TH SarabunPS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th-TH" sz="2000" b="1" i="0" u="none" strike="noStrike" dirty="0">
                        <a:solidFill>
                          <a:srgbClr val="000000"/>
                        </a:solidFill>
                        <a:effectLst/>
                        <a:latin typeface="TH SarabunPS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th-TH" sz="2000" b="1" u="none" strike="noStrike">
                          <a:effectLst/>
                        </a:rPr>
                        <a:t> </a:t>
                      </a:r>
                      <a:endParaRPr lang="th-TH" sz="2000" b="1" i="0" u="none" strike="noStrike">
                        <a:solidFill>
                          <a:srgbClr val="000000"/>
                        </a:solidFill>
                        <a:effectLst/>
                        <a:latin typeface="TH SarabunPS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th-TH" sz="2000" b="1" i="0" u="none" strike="noStrike">
                        <a:solidFill>
                          <a:srgbClr val="000000"/>
                        </a:solidFill>
                        <a:effectLst/>
                        <a:latin typeface="TH SarabunPS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1294"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1" u="none" strike="noStrike">
                          <a:effectLst/>
                        </a:rPr>
                        <a:t>ดีมาก</a:t>
                      </a:r>
                      <a:endParaRPr lang="th-TH" sz="2000" b="1" i="0" u="none" strike="noStrike">
                        <a:solidFill>
                          <a:srgbClr val="000000"/>
                        </a:solidFill>
                        <a:effectLst/>
                        <a:latin typeface="TH SarabunPS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1" u="none" strike="noStrike" dirty="0" smtClean="0">
                          <a:effectLst/>
                        </a:rPr>
                        <a:t>ที่ </a:t>
                      </a:r>
                      <a:r>
                        <a:rPr lang="th-TH" sz="2000" b="1" u="none" strike="noStrike" dirty="0">
                          <a:effectLst/>
                        </a:rPr>
                        <a:t>1-3  (80 %)</a:t>
                      </a:r>
                      <a:endParaRPr lang="th-TH" sz="2000" b="1" i="0" u="none" strike="noStrike" dirty="0">
                        <a:solidFill>
                          <a:srgbClr val="000000"/>
                        </a:solidFill>
                        <a:effectLst/>
                        <a:latin typeface="TH SarabunPS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th-TH" sz="2000" b="1" u="none" strike="noStrike" dirty="0" smtClean="0">
                          <a:effectLst/>
                        </a:rPr>
                        <a:t>ที่ </a:t>
                      </a:r>
                      <a:r>
                        <a:rPr lang="th-TH" sz="2000" b="1" u="none" strike="noStrike" dirty="0">
                          <a:effectLst/>
                        </a:rPr>
                        <a:t>1-4 (70 %)</a:t>
                      </a:r>
                      <a:endParaRPr lang="th-TH" sz="2000" b="1" i="0" u="none" strike="noStrike" dirty="0">
                        <a:solidFill>
                          <a:srgbClr val="000000"/>
                        </a:solidFill>
                        <a:effectLst/>
                        <a:latin typeface="TH SarabunPS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th-TH" sz="2000" b="1" i="0" u="none" strike="noStrike" dirty="0">
                        <a:solidFill>
                          <a:srgbClr val="000000"/>
                        </a:solidFill>
                        <a:effectLst/>
                        <a:latin typeface="TH SarabunPS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th-TH" sz="2000" b="1" u="none" strike="noStrike" dirty="0" smtClean="0">
                          <a:effectLst/>
                        </a:rPr>
                        <a:t>ที่ </a:t>
                      </a:r>
                      <a:r>
                        <a:rPr lang="th-TH" sz="2000" b="1" u="none" strike="noStrike" dirty="0">
                          <a:effectLst/>
                        </a:rPr>
                        <a:t>1 - 4 (50 %)</a:t>
                      </a:r>
                      <a:endParaRPr lang="th-TH" sz="2000" b="1" i="0" u="none" strike="noStrike" dirty="0">
                        <a:solidFill>
                          <a:srgbClr val="000000"/>
                        </a:solidFill>
                        <a:effectLst/>
                        <a:latin typeface="TH SarabunPS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th-TH" sz="2000" b="1" i="0" u="none" strike="noStrike">
                        <a:solidFill>
                          <a:srgbClr val="000000"/>
                        </a:solidFill>
                        <a:effectLst/>
                        <a:latin typeface="TH SarabunPS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1294"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1" u="none" strike="noStrike">
                          <a:effectLst/>
                        </a:rPr>
                        <a:t> </a:t>
                      </a:r>
                      <a:endParaRPr lang="th-TH" sz="2000" b="1" i="0" u="none" strike="noStrike">
                        <a:solidFill>
                          <a:srgbClr val="000000"/>
                        </a:solidFill>
                        <a:effectLst/>
                        <a:latin typeface="TH SarabunPS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1" u="none" strike="noStrike" dirty="0" smtClean="0">
                          <a:effectLst/>
                        </a:rPr>
                        <a:t>ที่ </a:t>
                      </a:r>
                      <a:r>
                        <a:rPr lang="th-TH" sz="2000" b="1" u="none" strike="noStrike" dirty="0">
                          <a:effectLst/>
                        </a:rPr>
                        <a:t>5  ( 70 %)</a:t>
                      </a:r>
                      <a:endParaRPr lang="th-TH" sz="2000" b="1" i="0" u="none" strike="noStrike" dirty="0">
                        <a:solidFill>
                          <a:srgbClr val="000000"/>
                        </a:solidFill>
                        <a:effectLst/>
                        <a:latin typeface="TH SarabunPS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th-TH" sz="2000" b="1" u="none" strike="noStrike" dirty="0" smtClean="0">
                          <a:effectLst/>
                        </a:rPr>
                        <a:t>ที่ </a:t>
                      </a:r>
                      <a:r>
                        <a:rPr lang="th-TH" sz="2000" b="1" u="none" strike="noStrike" dirty="0">
                          <a:effectLst/>
                        </a:rPr>
                        <a:t>5  (60 %)</a:t>
                      </a:r>
                      <a:endParaRPr lang="th-TH" sz="2000" b="1" i="0" u="none" strike="noStrike" dirty="0">
                        <a:solidFill>
                          <a:srgbClr val="000000"/>
                        </a:solidFill>
                        <a:effectLst/>
                        <a:latin typeface="TH SarabunPS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th-TH" sz="2000" b="1" i="0" u="none" strike="noStrike" dirty="0">
                        <a:solidFill>
                          <a:srgbClr val="000000"/>
                        </a:solidFill>
                        <a:effectLst/>
                        <a:latin typeface="TH SarabunPS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th-TH" sz="2000" b="1" u="none" strike="noStrike">
                          <a:effectLst/>
                        </a:rPr>
                        <a:t> </a:t>
                      </a:r>
                      <a:endParaRPr lang="th-TH" sz="2000" b="1" i="0" u="none" strike="noStrike">
                        <a:solidFill>
                          <a:srgbClr val="000000"/>
                        </a:solidFill>
                        <a:effectLst/>
                        <a:latin typeface="TH SarabunPS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th-TH" sz="2000" b="1" i="0" u="none" strike="noStrike">
                        <a:solidFill>
                          <a:srgbClr val="000000"/>
                        </a:solidFill>
                        <a:effectLst/>
                        <a:latin typeface="TH SarabunPS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1294"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1" u="none" strike="noStrike">
                          <a:effectLst/>
                        </a:rPr>
                        <a:t> </a:t>
                      </a:r>
                      <a:endParaRPr lang="th-TH" sz="2000" b="1" i="0" u="none" strike="noStrike">
                        <a:solidFill>
                          <a:srgbClr val="000000"/>
                        </a:solidFill>
                        <a:effectLst/>
                        <a:latin typeface="TH SarabunPS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1" u="none" strike="noStrike">
                          <a:effectLst/>
                        </a:rPr>
                        <a:t> </a:t>
                      </a:r>
                      <a:endParaRPr lang="th-TH" sz="2000" b="1" i="0" u="none" strike="noStrike">
                        <a:solidFill>
                          <a:srgbClr val="000000"/>
                        </a:solidFill>
                        <a:effectLst/>
                        <a:latin typeface="TH SarabunPS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th-TH" sz="2000" b="1" u="none" strike="noStrike">
                          <a:effectLst/>
                        </a:rPr>
                        <a:t> </a:t>
                      </a:r>
                      <a:endParaRPr lang="th-TH" sz="2000" b="1" i="0" u="none" strike="noStrike">
                        <a:solidFill>
                          <a:srgbClr val="000000"/>
                        </a:solidFill>
                        <a:effectLst/>
                        <a:latin typeface="TH SarabunPS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th-TH" sz="2000" b="1" i="0" u="none" strike="noStrike">
                        <a:solidFill>
                          <a:srgbClr val="000000"/>
                        </a:solidFill>
                        <a:effectLst/>
                        <a:latin typeface="TH SarabunPS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th-TH" sz="2000" b="1" u="none" strike="noStrike" dirty="0">
                          <a:effectLst/>
                        </a:rPr>
                        <a:t> </a:t>
                      </a:r>
                      <a:endParaRPr lang="th-TH" sz="2000" b="1" i="0" u="none" strike="noStrike" dirty="0">
                        <a:solidFill>
                          <a:srgbClr val="000000"/>
                        </a:solidFill>
                        <a:effectLst/>
                        <a:latin typeface="TH SarabunPS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th-TH" sz="2000" b="1" i="0" u="none" strike="noStrike" dirty="0">
                        <a:solidFill>
                          <a:srgbClr val="000000"/>
                        </a:solidFill>
                        <a:effectLst/>
                        <a:latin typeface="TH SarabunPS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1294"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1" u="none" strike="noStrike">
                          <a:effectLst/>
                        </a:rPr>
                        <a:t>ดีเด่น</a:t>
                      </a:r>
                      <a:endParaRPr lang="th-TH" sz="2000" b="1" i="0" u="none" strike="noStrike">
                        <a:solidFill>
                          <a:srgbClr val="000000"/>
                        </a:solidFill>
                        <a:effectLst/>
                        <a:latin typeface="TH SarabunPS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1" u="none" strike="noStrike" dirty="0" smtClean="0">
                          <a:effectLst/>
                        </a:rPr>
                        <a:t>ที่ </a:t>
                      </a:r>
                      <a:r>
                        <a:rPr lang="th-TH" sz="2000" b="1" u="none" strike="noStrike" dirty="0">
                          <a:effectLst/>
                        </a:rPr>
                        <a:t>1-5  (80 %)</a:t>
                      </a:r>
                      <a:endParaRPr lang="th-TH" sz="2000" b="1" i="0" u="none" strike="noStrike" dirty="0">
                        <a:solidFill>
                          <a:srgbClr val="000000"/>
                        </a:solidFill>
                        <a:effectLst/>
                        <a:latin typeface="TH SarabunPS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th-TH" sz="2000" b="1" u="none" strike="noStrike" dirty="0" smtClean="0">
                          <a:effectLst/>
                        </a:rPr>
                        <a:t>ที่ </a:t>
                      </a:r>
                      <a:r>
                        <a:rPr lang="th-TH" sz="2000" b="1" u="none" strike="noStrike" dirty="0">
                          <a:effectLst/>
                        </a:rPr>
                        <a:t>1-5  (70 %)</a:t>
                      </a:r>
                      <a:endParaRPr lang="th-TH" sz="2000" b="1" i="0" u="none" strike="noStrike" dirty="0">
                        <a:solidFill>
                          <a:srgbClr val="000000"/>
                        </a:solidFill>
                        <a:effectLst/>
                        <a:latin typeface="TH SarabunPS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th-TH" sz="2000" b="1" i="0" u="none" strike="noStrike">
                        <a:solidFill>
                          <a:srgbClr val="000000"/>
                        </a:solidFill>
                        <a:effectLst/>
                        <a:latin typeface="TH SarabunPS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th-TH" sz="2000" b="1" u="none" strike="noStrike" dirty="0" smtClean="0">
                          <a:effectLst/>
                        </a:rPr>
                        <a:t>ที่ </a:t>
                      </a:r>
                      <a:r>
                        <a:rPr lang="th-TH" sz="2000" b="1" u="none" strike="noStrike" dirty="0">
                          <a:effectLst/>
                        </a:rPr>
                        <a:t>1 - 5 (50 %)</a:t>
                      </a:r>
                      <a:endParaRPr lang="th-TH" sz="2000" b="1" i="0" u="none" strike="noStrike" dirty="0">
                        <a:solidFill>
                          <a:srgbClr val="000000"/>
                        </a:solidFill>
                        <a:effectLst/>
                        <a:latin typeface="TH SarabunPS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th-TH" sz="2000" b="1" i="0" u="none" strike="noStrike" dirty="0">
                        <a:solidFill>
                          <a:srgbClr val="000000"/>
                        </a:solidFill>
                        <a:effectLst/>
                        <a:latin typeface="TH SarabunPS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1294">
                <a:tc>
                  <a:txBody>
                    <a:bodyPr/>
                    <a:lstStyle/>
                    <a:p>
                      <a:pPr algn="l" fontAlgn="b"/>
                      <a:r>
                        <a:rPr lang="th-TH" sz="2000" b="1" u="none" strike="noStrike">
                          <a:effectLst/>
                        </a:rPr>
                        <a:t> </a:t>
                      </a:r>
                      <a:endParaRPr lang="th-TH" sz="2000" b="1" i="0" u="none" strike="noStrike">
                        <a:solidFill>
                          <a:srgbClr val="000000"/>
                        </a:solidFill>
                        <a:effectLst/>
                        <a:latin typeface="TH SarabunPS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1" u="none" strike="noStrike">
                          <a:effectLst/>
                        </a:rPr>
                        <a:t> </a:t>
                      </a:r>
                      <a:endParaRPr lang="th-TH" sz="2000" b="1" i="0" u="none" strike="noStrike">
                        <a:solidFill>
                          <a:srgbClr val="000000"/>
                        </a:solidFill>
                        <a:effectLst/>
                        <a:latin typeface="TH SarabunPS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th-TH" sz="2000" b="1" u="none" strike="noStrike">
                          <a:effectLst/>
                        </a:rPr>
                        <a:t> </a:t>
                      </a:r>
                      <a:endParaRPr lang="th-TH" sz="2000" b="1" i="0" u="none" strike="noStrike">
                        <a:solidFill>
                          <a:srgbClr val="000000"/>
                        </a:solidFill>
                        <a:effectLst/>
                        <a:latin typeface="TH SarabunPS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th-TH" sz="2000" b="1" i="0" u="none" strike="noStrike">
                        <a:solidFill>
                          <a:srgbClr val="000000"/>
                        </a:solidFill>
                        <a:effectLst/>
                        <a:latin typeface="TH SarabunPS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th-TH" sz="2000" b="1" u="none" strike="noStrike" dirty="0">
                          <a:effectLst/>
                        </a:rPr>
                        <a:t> </a:t>
                      </a:r>
                      <a:endParaRPr lang="th-TH" sz="2000" b="1" i="0" u="none" strike="noStrike" dirty="0">
                        <a:solidFill>
                          <a:srgbClr val="000000"/>
                        </a:solidFill>
                        <a:effectLst/>
                        <a:latin typeface="TH SarabunPS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th-TH" sz="2000" b="1" i="0" u="none" strike="noStrike" dirty="0">
                        <a:solidFill>
                          <a:srgbClr val="000000"/>
                        </a:solidFill>
                        <a:effectLst/>
                        <a:latin typeface="TH SarabunPS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04856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850106"/>
          </a:xfrm>
        </p:spPr>
        <p:txBody>
          <a:bodyPr>
            <a:normAutofit/>
          </a:bodyPr>
          <a:lstStyle/>
          <a:p>
            <a:r>
              <a:rPr lang="th-TH" sz="4000" b="1" dirty="0" smtClean="0"/>
              <a:t>ผลการประเมินรับรอง/ประเมินตนเอง ปี 2562</a:t>
            </a:r>
            <a:endParaRPr lang="th-TH" sz="4000" b="1" dirty="0"/>
          </a:p>
        </p:txBody>
      </p:sp>
      <p:graphicFrame>
        <p:nvGraphicFramePr>
          <p:cNvPr id="4" name="ตัวแทนเนื้อหา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46920711"/>
              </p:ext>
            </p:extLst>
          </p:nvPr>
        </p:nvGraphicFramePr>
        <p:xfrm>
          <a:off x="107503" y="836709"/>
          <a:ext cx="8928992" cy="59184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2159"/>
                <a:gridCol w="1148082"/>
                <a:gridCol w="720080"/>
                <a:gridCol w="792088"/>
                <a:gridCol w="576064"/>
                <a:gridCol w="1224136"/>
                <a:gridCol w="650130"/>
                <a:gridCol w="718022"/>
                <a:gridCol w="720080"/>
                <a:gridCol w="1368151"/>
              </a:tblGrid>
              <a:tr h="432051">
                <a:tc rowSpan="2">
                  <a:txBody>
                    <a:bodyPr/>
                    <a:lstStyle/>
                    <a:p>
                      <a:pPr algn="ctr"/>
                      <a:r>
                        <a:rPr lang="th-TH" sz="2000" dirty="0" smtClean="0"/>
                        <a:t>อำเภอ</a:t>
                      </a:r>
                      <a:endParaRPr lang="th-TH" sz="20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th-TH" sz="2000" dirty="0" smtClean="0"/>
                        <a:t>ผ่านประเมินรับรอง</a:t>
                      </a:r>
                      <a:endParaRPr lang="th-TH" sz="20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 sz="2400" dirty="0"/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pPr algn="ctr"/>
                      <a:r>
                        <a:rPr lang="th-TH" sz="2000" dirty="0" smtClean="0"/>
                        <a:t>รพ.สต. ประเมินตนเอง</a:t>
                      </a:r>
                      <a:endParaRPr lang="th-TH" sz="20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 sz="2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 sz="2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 sz="2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 sz="2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 sz="2400" dirty="0"/>
                    </a:p>
                  </a:txBody>
                  <a:tcPr/>
                </a:tc>
              </a:tr>
              <a:tr h="576064">
                <a:tc vMerge="1">
                  <a:txBody>
                    <a:bodyPr/>
                    <a:lstStyle/>
                    <a:p>
                      <a:endParaRPr lang="th-TH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000" b="1" dirty="0" err="1" smtClean="0"/>
                        <a:t>รพท</a:t>
                      </a:r>
                      <a:r>
                        <a:rPr lang="th-TH" sz="2000" b="1" dirty="0" smtClean="0"/>
                        <a:t>./</a:t>
                      </a:r>
                      <a:r>
                        <a:rPr lang="th-TH" sz="2000" b="1" dirty="0" err="1" smtClean="0"/>
                        <a:t>รพช</a:t>
                      </a:r>
                      <a:r>
                        <a:rPr lang="th-TH" sz="2000" b="1" dirty="0" smtClean="0"/>
                        <a:t>.</a:t>
                      </a:r>
                      <a:endParaRPr lang="th-TH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000" b="1" dirty="0" smtClean="0"/>
                        <a:t>ระดับ</a:t>
                      </a:r>
                      <a:endParaRPr lang="th-TH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000" b="1" dirty="0" smtClean="0"/>
                        <a:t>รพ.สต.</a:t>
                      </a:r>
                      <a:endParaRPr lang="th-TH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000" b="1" dirty="0" smtClean="0"/>
                        <a:t>ไม่ผ่าน</a:t>
                      </a:r>
                      <a:endParaRPr lang="th-TH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000" b="1" dirty="0" smtClean="0"/>
                        <a:t>เริ่มต้นพัฒนา</a:t>
                      </a:r>
                      <a:endParaRPr lang="th-TH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000" b="1" dirty="0" smtClean="0"/>
                        <a:t>ดี</a:t>
                      </a:r>
                      <a:endParaRPr lang="th-TH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000" b="1" dirty="0" smtClean="0"/>
                        <a:t>ดีมาก</a:t>
                      </a:r>
                      <a:endParaRPr lang="th-TH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000" b="1" dirty="0" smtClean="0"/>
                        <a:t>ดีเด่น</a:t>
                      </a:r>
                      <a:endParaRPr lang="th-TH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000" b="1" dirty="0" smtClean="0"/>
                        <a:t>ไม่ได้ประเมินตนเอง</a:t>
                      </a:r>
                      <a:endParaRPr lang="th-TH" sz="2000" b="1" dirty="0"/>
                    </a:p>
                  </a:txBody>
                  <a:tcPr/>
                </a:tc>
              </a:tr>
              <a:tr h="500256">
                <a:tc>
                  <a:txBody>
                    <a:bodyPr/>
                    <a:lstStyle/>
                    <a:p>
                      <a:r>
                        <a:rPr lang="th-TH" sz="2000" b="1" dirty="0" smtClean="0"/>
                        <a:t>เมือง</a:t>
                      </a:r>
                      <a:endParaRPr lang="th-TH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000" b="1" dirty="0" smtClean="0"/>
                        <a:t>รพ.ชน</a:t>
                      </a:r>
                      <a:endParaRPr lang="th-TH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000" b="1" dirty="0" smtClean="0"/>
                        <a:t>ดีมาก</a:t>
                      </a:r>
                      <a:endParaRPr lang="th-TH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000" b="1" dirty="0" smtClean="0"/>
                        <a:t>12</a:t>
                      </a:r>
                      <a:endParaRPr lang="th-TH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000" b="1" dirty="0" smtClean="0"/>
                        <a:t>9</a:t>
                      </a:r>
                      <a:endParaRPr lang="th-TH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000" b="1" dirty="0" smtClean="0"/>
                        <a:t>-</a:t>
                      </a:r>
                      <a:endParaRPr lang="th-TH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000" b="1" dirty="0" smtClean="0"/>
                        <a:t>1</a:t>
                      </a:r>
                      <a:endParaRPr lang="th-TH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000" b="1" dirty="0" smtClean="0"/>
                        <a:t>1</a:t>
                      </a:r>
                      <a:endParaRPr lang="th-TH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000" b="1" dirty="0" smtClean="0"/>
                        <a:t>1</a:t>
                      </a:r>
                      <a:endParaRPr lang="th-TH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000" b="1" dirty="0" smtClean="0"/>
                        <a:t>-</a:t>
                      </a:r>
                      <a:endParaRPr lang="th-TH" sz="2000" b="1" dirty="0"/>
                    </a:p>
                  </a:txBody>
                  <a:tcPr/>
                </a:tc>
              </a:tr>
              <a:tr h="500256">
                <a:tc>
                  <a:txBody>
                    <a:bodyPr/>
                    <a:lstStyle/>
                    <a:p>
                      <a:r>
                        <a:rPr lang="th-TH" sz="2000" b="1" dirty="0" smtClean="0"/>
                        <a:t>มโนรมย์</a:t>
                      </a:r>
                      <a:endParaRPr lang="th-TH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000" b="1" dirty="0" smtClean="0"/>
                        <a:t>รพ.มโนรมย์</a:t>
                      </a:r>
                      <a:endParaRPr lang="th-TH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000" b="1" dirty="0" smtClean="0"/>
                        <a:t>เริ่มต้น</a:t>
                      </a:r>
                      <a:endParaRPr lang="th-TH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000" b="1" dirty="0" smtClean="0"/>
                        <a:t>7</a:t>
                      </a:r>
                      <a:endParaRPr lang="th-TH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000" b="1" dirty="0" smtClean="0"/>
                        <a:t>5</a:t>
                      </a:r>
                      <a:endParaRPr lang="th-TH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000" b="1" dirty="0" smtClean="0"/>
                        <a:t>-</a:t>
                      </a:r>
                      <a:endParaRPr lang="th-TH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000" b="1" dirty="0" smtClean="0"/>
                        <a:t>-</a:t>
                      </a:r>
                      <a:endParaRPr lang="th-TH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000" b="1" dirty="0" smtClean="0"/>
                        <a:t>-</a:t>
                      </a:r>
                      <a:endParaRPr lang="th-TH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000" b="1" dirty="0" smtClean="0"/>
                        <a:t>2</a:t>
                      </a:r>
                      <a:endParaRPr lang="th-TH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000" b="1" dirty="0" smtClean="0"/>
                        <a:t>-</a:t>
                      </a:r>
                      <a:endParaRPr lang="th-TH" sz="2000" b="1" dirty="0"/>
                    </a:p>
                  </a:txBody>
                  <a:tcPr/>
                </a:tc>
              </a:tr>
              <a:tr h="500256">
                <a:tc>
                  <a:txBody>
                    <a:bodyPr/>
                    <a:lstStyle/>
                    <a:p>
                      <a:r>
                        <a:rPr lang="th-TH" sz="2000" b="1" dirty="0" smtClean="0"/>
                        <a:t>วัดสิงห์</a:t>
                      </a:r>
                      <a:endParaRPr lang="th-TH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000" b="1" dirty="0" smtClean="0"/>
                        <a:t>รพ.วัดสิงห์</a:t>
                      </a:r>
                      <a:endParaRPr lang="th-TH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000" b="1" dirty="0" smtClean="0"/>
                        <a:t>เริ่มต้น</a:t>
                      </a:r>
                      <a:endParaRPr lang="th-TH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000" b="1" dirty="0" smtClean="0"/>
                        <a:t>5</a:t>
                      </a:r>
                      <a:endParaRPr lang="th-TH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000" b="1" dirty="0" smtClean="0"/>
                        <a:t>4</a:t>
                      </a:r>
                      <a:endParaRPr lang="th-TH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000" b="1" dirty="0" smtClean="0"/>
                        <a:t>-</a:t>
                      </a:r>
                      <a:endParaRPr lang="th-TH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000" b="1" dirty="0" smtClean="0"/>
                        <a:t>-</a:t>
                      </a:r>
                      <a:endParaRPr lang="th-TH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000" b="1" dirty="0" smtClean="0"/>
                        <a:t>-</a:t>
                      </a:r>
                      <a:endParaRPr lang="th-TH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000" b="1" dirty="0" smtClean="0"/>
                        <a:t>-</a:t>
                      </a:r>
                      <a:endParaRPr lang="th-TH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000" b="1" dirty="0" smtClean="0"/>
                        <a:t>1</a:t>
                      </a:r>
                      <a:endParaRPr lang="th-TH" sz="2000" b="1" dirty="0"/>
                    </a:p>
                  </a:txBody>
                  <a:tcPr/>
                </a:tc>
              </a:tr>
              <a:tr h="500256">
                <a:tc>
                  <a:txBody>
                    <a:bodyPr/>
                    <a:lstStyle/>
                    <a:p>
                      <a:r>
                        <a:rPr lang="th-TH" sz="2000" b="1" dirty="0" smtClean="0"/>
                        <a:t>สรรพยา</a:t>
                      </a:r>
                      <a:endParaRPr lang="th-TH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000" b="1" dirty="0" smtClean="0"/>
                        <a:t>รพ.สรรพยา</a:t>
                      </a:r>
                      <a:endParaRPr lang="th-TH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000" b="1" dirty="0" smtClean="0"/>
                        <a:t>ดีมาก</a:t>
                      </a:r>
                      <a:endParaRPr lang="th-TH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000" b="1" dirty="0" smtClean="0"/>
                        <a:t>12</a:t>
                      </a:r>
                      <a:endParaRPr lang="th-TH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000" b="1" dirty="0" smtClean="0"/>
                        <a:t>12</a:t>
                      </a:r>
                      <a:endParaRPr lang="th-TH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000" b="1" dirty="0" smtClean="0"/>
                        <a:t>-</a:t>
                      </a:r>
                      <a:endParaRPr lang="th-TH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000" b="1" dirty="0" smtClean="0"/>
                        <a:t>-</a:t>
                      </a:r>
                      <a:endParaRPr lang="th-TH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000" b="1" dirty="0" smtClean="0"/>
                        <a:t>-</a:t>
                      </a:r>
                      <a:endParaRPr lang="th-TH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000" b="1" dirty="0" smtClean="0"/>
                        <a:t>-</a:t>
                      </a:r>
                      <a:endParaRPr lang="th-TH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000" b="1" dirty="0" smtClean="0"/>
                        <a:t>-</a:t>
                      </a:r>
                      <a:endParaRPr lang="th-TH" sz="2000" b="1" dirty="0"/>
                    </a:p>
                  </a:txBody>
                  <a:tcPr/>
                </a:tc>
              </a:tr>
              <a:tr h="500256">
                <a:tc>
                  <a:txBody>
                    <a:bodyPr/>
                    <a:lstStyle/>
                    <a:p>
                      <a:r>
                        <a:rPr lang="th-TH" sz="2000" b="1" dirty="0" err="1" smtClean="0"/>
                        <a:t>สรรค</a:t>
                      </a:r>
                      <a:r>
                        <a:rPr lang="th-TH" sz="2000" b="1" dirty="0" smtClean="0"/>
                        <a:t>บุรี</a:t>
                      </a:r>
                      <a:endParaRPr lang="th-TH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000" b="1" dirty="0" smtClean="0"/>
                        <a:t>รพ.</a:t>
                      </a:r>
                      <a:r>
                        <a:rPr lang="th-TH" sz="2000" b="1" dirty="0" err="1" smtClean="0"/>
                        <a:t>สรรค</a:t>
                      </a:r>
                      <a:r>
                        <a:rPr lang="th-TH" sz="2000" b="1" dirty="0" smtClean="0"/>
                        <a:t>บุรี</a:t>
                      </a:r>
                      <a:endParaRPr lang="th-TH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000" b="1" dirty="0" smtClean="0"/>
                        <a:t>เริ่มต้น</a:t>
                      </a:r>
                      <a:endParaRPr lang="th-TH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000" b="1" dirty="0" smtClean="0"/>
                        <a:t>14</a:t>
                      </a:r>
                      <a:endParaRPr lang="th-TH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000" b="1" dirty="0" smtClean="0"/>
                        <a:t>11</a:t>
                      </a:r>
                      <a:endParaRPr lang="th-TH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000" b="1" dirty="0" smtClean="0"/>
                        <a:t>-</a:t>
                      </a:r>
                      <a:endParaRPr lang="th-TH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000" b="1" dirty="0" smtClean="0"/>
                        <a:t>2</a:t>
                      </a:r>
                      <a:endParaRPr lang="th-TH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000" b="1" dirty="0" smtClean="0"/>
                        <a:t>-</a:t>
                      </a:r>
                      <a:endParaRPr lang="th-TH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000" b="1" dirty="0" smtClean="0"/>
                        <a:t>1</a:t>
                      </a:r>
                      <a:endParaRPr lang="th-TH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000" b="1" dirty="0" smtClean="0"/>
                        <a:t>-</a:t>
                      </a:r>
                      <a:endParaRPr lang="th-TH" sz="2000" b="1" dirty="0"/>
                    </a:p>
                  </a:txBody>
                  <a:tcPr/>
                </a:tc>
              </a:tr>
              <a:tr h="500256">
                <a:tc>
                  <a:txBody>
                    <a:bodyPr/>
                    <a:lstStyle/>
                    <a:p>
                      <a:r>
                        <a:rPr lang="th-TH" sz="2000" b="1" dirty="0" smtClean="0"/>
                        <a:t>หันคา</a:t>
                      </a:r>
                      <a:endParaRPr lang="th-TH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000" b="1" dirty="0" smtClean="0"/>
                        <a:t>รพ.หันคา</a:t>
                      </a:r>
                      <a:endParaRPr lang="th-TH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000" b="1" dirty="0" smtClean="0"/>
                        <a:t>เริ่มต้น</a:t>
                      </a:r>
                      <a:endParaRPr lang="th-TH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000" b="1" dirty="0" smtClean="0"/>
                        <a:t>10</a:t>
                      </a:r>
                      <a:endParaRPr lang="th-TH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000" b="1" dirty="0" smtClean="0"/>
                        <a:t>5</a:t>
                      </a:r>
                      <a:endParaRPr lang="th-TH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000" b="1" dirty="0" smtClean="0"/>
                        <a:t>-</a:t>
                      </a:r>
                      <a:endParaRPr lang="th-TH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000" b="1" dirty="0" smtClean="0"/>
                        <a:t>-</a:t>
                      </a:r>
                      <a:endParaRPr lang="th-TH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000" b="1" dirty="0" smtClean="0"/>
                        <a:t>-</a:t>
                      </a:r>
                      <a:endParaRPr lang="th-TH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000" b="1" dirty="0" smtClean="0"/>
                        <a:t>5</a:t>
                      </a:r>
                      <a:endParaRPr lang="th-TH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000" b="1" dirty="0" smtClean="0"/>
                        <a:t>-</a:t>
                      </a:r>
                      <a:endParaRPr lang="th-TH" sz="2000" b="1" dirty="0"/>
                    </a:p>
                  </a:txBody>
                  <a:tcPr/>
                </a:tc>
              </a:tr>
              <a:tr h="69575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000" b="1" dirty="0" smtClean="0"/>
                        <a:t>หนองมะโมง</a:t>
                      </a:r>
                      <a:endParaRPr lang="th-TH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000" b="1" dirty="0" smtClean="0"/>
                        <a:t>รพ.หนอง</a:t>
                      </a:r>
                    </a:p>
                    <a:p>
                      <a:r>
                        <a:rPr lang="th-TH" sz="2000" b="1" dirty="0" smtClean="0"/>
                        <a:t>มะโมง</a:t>
                      </a:r>
                      <a:endParaRPr lang="th-TH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000" b="1" dirty="0" smtClean="0"/>
                        <a:t>เริ่มต้น</a:t>
                      </a:r>
                      <a:endParaRPr lang="th-TH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000" b="1" dirty="0" smtClean="0"/>
                        <a:t>7</a:t>
                      </a:r>
                      <a:endParaRPr lang="th-TH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000" b="1" dirty="0" smtClean="0"/>
                        <a:t>5</a:t>
                      </a:r>
                      <a:endParaRPr lang="th-TH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000" b="1" dirty="0" smtClean="0"/>
                        <a:t>-</a:t>
                      </a:r>
                      <a:endParaRPr lang="th-TH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000" b="1" dirty="0" smtClean="0"/>
                        <a:t>-</a:t>
                      </a:r>
                      <a:endParaRPr lang="th-TH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000" b="1" dirty="0" smtClean="0"/>
                        <a:t>2</a:t>
                      </a:r>
                      <a:endParaRPr lang="th-TH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000" b="1" dirty="0" smtClean="0"/>
                        <a:t>-</a:t>
                      </a:r>
                      <a:endParaRPr lang="th-TH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000" b="1" dirty="0" smtClean="0"/>
                        <a:t>-</a:t>
                      </a:r>
                      <a:endParaRPr lang="th-TH" sz="2000" b="1" dirty="0"/>
                    </a:p>
                  </a:txBody>
                  <a:tcPr/>
                </a:tc>
              </a:tr>
              <a:tr h="500256">
                <a:tc>
                  <a:txBody>
                    <a:bodyPr/>
                    <a:lstStyle/>
                    <a:p>
                      <a:r>
                        <a:rPr lang="th-TH" sz="2000" b="1" dirty="0" smtClean="0"/>
                        <a:t>เนินขาม</a:t>
                      </a:r>
                      <a:endParaRPr lang="th-TH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000" b="1" dirty="0" smtClean="0"/>
                        <a:t>รพ.เนินขาม</a:t>
                      </a:r>
                      <a:endParaRPr lang="th-TH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000" b="1" dirty="0" smtClean="0"/>
                        <a:t>เริ่มต้น</a:t>
                      </a:r>
                      <a:endParaRPr lang="th-TH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000" b="1" dirty="0" smtClean="0"/>
                        <a:t>5</a:t>
                      </a:r>
                      <a:endParaRPr lang="th-TH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000" b="1" dirty="0" smtClean="0"/>
                        <a:t>-</a:t>
                      </a:r>
                      <a:endParaRPr lang="th-TH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000" b="1" dirty="0" smtClean="0"/>
                        <a:t>-</a:t>
                      </a:r>
                      <a:endParaRPr lang="th-TH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000" b="1" dirty="0" smtClean="0"/>
                        <a:t>-</a:t>
                      </a:r>
                      <a:endParaRPr lang="th-TH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000" b="1" dirty="0" smtClean="0"/>
                        <a:t>-</a:t>
                      </a:r>
                      <a:endParaRPr lang="th-TH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000" b="1" dirty="0" smtClean="0"/>
                        <a:t>1</a:t>
                      </a:r>
                      <a:endParaRPr lang="th-TH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000" b="1" dirty="0" smtClean="0"/>
                        <a:t>4</a:t>
                      </a:r>
                      <a:endParaRPr lang="th-TH" sz="2000" b="1" dirty="0"/>
                    </a:p>
                  </a:txBody>
                  <a:tcPr/>
                </a:tc>
              </a:tr>
              <a:tr h="582565">
                <a:tc>
                  <a:txBody>
                    <a:bodyPr/>
                    <a:lstStyle/>
                    <a:p>
                      <a:pPr algn="ctr"/>
                      <a:r>
                        <a:rPr lang="th-TH" sz="2000" b="1" dirty="0" smtClean="0"/>
                        <a:t>รวม</a:t>
                      </a:r>
                      <a:endParaRPr lang="th-TH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000" b="1" dirty="0" smtClean="0"/>
                        <a:t>8 แห่ง</a:t>
                      </a:r>
                      <a:endParaRPr lang="th-TH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000" b="1" dirty="0" smtClean="0"/>
                        <a:t>72</a:t>
                      </a:r>
                      <a:endParaRPr lang="th-TH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000" b="1" dirty="0" smtClean="0"/>
                        <a:t>51</a:t>
                      </a:r>
                      <a:endParaRPr lang="th-TH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000" b="1" dirty="0" smtClean="0"/>
                        <a:t>-</a:t>
                      </a:r>
                      <a:endParaRPr lang="th-TH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000" b="1" dirty="0" smtClean="0"/>
                        <a:t>3</a:t>
                      </a:r>
                      <a:endParaRPr lang="th-TH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000" b="1" dirty="0" smtClean="0"/>
                        <a:t>3</a:t>
                      </a:r>
                      <a:endParaRPr lang="th-TH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000" b="1" dirty="0" smtClean="0"/>
                        <a:t>10</a:t>
                      </a:r>
                      <a:endParaRPr lang="th-TH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000" b="1" dirty="0" smtClean="0"/>
                        <a:t>5</a:t>
                      </a:r>
                      <a:endParaRPr lang="th-TH" sz="2000" b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11069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685800" y="404664"/>
            <a:ext cx="7772400" cy="1470025"/>
          </a:xfrm>
        </p:spPr>
        <p:txBody>
          <a:bodyPr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th-TH" sz="60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มาตรฐาน/กฎหมายที่เกี่ยวข้อง</a:t>
            </a:r>
            <a:endParaRPr lang="th-TH" sz="6000" b="1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1371600" y="2060848"/>
            <a:ext cx="6400800" cy="3528392"/>
          </a:xfrm>
        </p:spPr>
        <p:txBody>
          <a:bodyPr>
            <a:normAutofit lnSpcReduction="10000"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l"/>
            <a:r>
              <a:rPr lang="th-TH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 </a:t>
            </a:r>
            <a:r>
              <a:rPr lang="th-TH" b="1" dirty="0" smtClean="0">
                <a:ln w="11430"/>
                <a:solidFill>
                  <a:schemeClr val="tx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th-TH" b="1" dirty="0" smtClean="0">
                <a:ln w="11430"/>
                <a:solidFill>
                  <a:schemeClr val="tx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sym typeface="Wingdings"/>
              </a:rPr>
              <a:t></a:t>
            </a:r>
            <a:r>
              <a:rPr lang="en-US" b="1" dirty="0" smtClean="0">
                <a:ln w="11430"/>
                <a:solidFill>
                  <a:schemeClr val="tx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sym typeface="Wingdings"/>
              </a:rPr>
              <a:t>HA</a:t>
            </a:r>
            <a:endParaRPr lang="th-TH" b="1" dirty="0" smtClean="0">
              <a:ln w="11430"/>
              <a:solidFill>
                <a:schemeClr val="tx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sym typeface="Wingdings"/>
            </a:endParaRPr>
          </a:p>
          <a:p>
            <a:pPr algn="l"/>
            <a:r>
              <a:rPr lang="th-TH" sz="3600" b="1" dirty="0" smtClean="0">
                <a:ln w="11430"/>
                <a:solidFill>
                  <a:schemeClr val="tx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 </a:t>
            </a:r>
            <a:r>
              <a:rPr lang="th-TH" sz="3600" b="1" dirty="0" smtClean="0">
                <a:ln w="11430"/>
                <a:solidFill>
                  <a:schemeClr val="tx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sym typeface="Wingdings"/>
              </a:rPr>
              <a:t>รพ.สต.ติดดาว</a:t>
            </a:r>
          </a:p>
          <a:p>
            <a:pPr algn="l"/>
            <a:r>
              <a:rPr lang="th-TH" sz="3600" b="1" dirty="0" smtClean="0">
                <a:ln w="11430"/>
                <a:solidFill>
                  <a:schemeClr val="tx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 </a:t>
            </a:r>
            <a:r>
              <a:rPr lang="th-TH" sz="3600" b="1" dirty="0" smtClean="0">
                <a:ln w="11430"/>
                <a:solidFill>
                  <a:schemeClr val="tx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sym typeface="Wingdings"/>
              </a:rPr>
              <a:t></a:t>
            </a:r>
            <a:r>
              <a:rPr lang="en-US" sz="3600" b="1" dirty="0" smtClean="0">
                <a:ln w="11430"/>
                <a:solidFill>
                  <a:schemeClr val="tx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sym typeface="Wingdings"/>
              </a:rPr>
              <a:t>GREEN&amp;CLEAN Hospital</a:t>
            </a:r>
            <a:r>
              <a:rPr lang="th-TH" sz="3600" b="1" dirty="0" smtClean="0">
                <a:ln w="11430"/>
                <a:solidFill>
                  <a:schemeClr val="tx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sym typeface="Wingdings"/>
              </a:rPr>
              <a:t>	</a:t>
            </a:r>
          </a:p>
          <a:p>
            <a:pPr algn="l"/>
            <a:r>
              <a:rPr lang="th-TH" sz="3600" b="1" dirty="0">
                <a:ln w="11430"/>
                <a:solidFill>
                  <a:schemeClr val="tx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sym typeface="Wingdings"/>
              </a:rPr>
              <a:t>  </a:t>
            </a:r>
            <a:r>
              <a:rPr lang="th-TH" sz="3600" b="1" dirty="0" smtClean="0">
                <a:ln w="11430"/>
                <a:solidFill>
                  <a:schemeClr val="tx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sym typeface="Wingdings"/>
              </a:rPr>
              <a:t>พ.ร.บ.การสาธารณสุข พ.ศ.2535</a:t>
            </a:r>
          </a:p>
          <a:p>
            <a:pPr algn="l"/>
            <a:r>
              <a:rPr lang="th-TH" sz="3600" b="1" dirty="0" smtClean="0">
                <a:ln w="11430"/>
                <a:solidFill>
                  <a:schemeClr val="tx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 </a:t>
            </a:r>
            <a:r>
              <a:rPr lang="th-TH" sz="3600" b="1" dirty="0" smtClean="0">
                <a:ln w="11430"/>
                <a:solidFill>
                  <a:schemeClr val="tx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sym typeface="Wingdings"/>
              </a:rPr>
              <a:t>พ.ร.บ.ควบคุมโรคจากการประกอบอาชีพและโรคจากสิ่งแวดล้อม</a:t>
            </a:r>
            <a:endParaRPr lang="th-TH" sz="3600" b="1" dirty="0" smtClean="0">
              <a:ln w="11430"/>
              <a:solidFill>
                <a:schemeClr val="tx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l"/>
            <a:endParaRPr lang="th-TH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4" name="สี่เหลี่ยมผืนผ้า 3"/>
          <p:cNvSpPr/>
          <p:nvPr/>
        </p:nvSpPr>
        <p:spPr>
          <a:xfrm>
            <a:off x="0" y="6392284"/>
            <a:ext cx="9144000" cy="4931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5" name="สี่เหลี่ยมผืนผ้า 4"/>
          <p:cNvSpPr/>
          <p:nvPr/>
        </p:nvSpPr>
        <p:spPr>
          <a:xfrm>
            <a:off x="0" y="-27384"/>
            <a:ext cx="9180512" cy="4931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7726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769</TotalTime>
  <Words>1585</Words>
  <Application>Microsoft Office PowerPoint</Application>
  <PresentationFormat>นำเสนอทางหน้าจอ (4:3)</PresentationFormat>
  <Paragraphs>346</Paragraphs>
  <Slides>25</Slides>
  <Notes>0</Notes>
  <HiddenSlides>0</HiddenSlides>
  <MMClips>0</MMClips>
  <ScaleCrop>false</ScaleCrop>
  <HeadingPairs>
    <vt:vector size="4" baseType="variant">
      <vt:variant>
        <vt:lpstr>ชุดรูปแบบ</vt:lpstr>
      </vt:variant>
      <vt:variant>
        <vt:i4>1</vt:i4>
      </vt:variant>
      <vt:variant>
        <vt:lpstr>ชื่อเรื่องภาพนิ่ง</vt:lpstr>
      </vt:variant>
      <vt:variant>
        <vt:i4>25</vt:i4>
      </vt:variant>
    </vt:vector>
  </HeadingPairs>
  <TitlesOfParts>
    <vt:vector size="26" baseType="lpstr">
      <vt:lpstr>ชุดรูปแบบของ Office</vt:lpstr>
      <vt:lpstr> การจัดบริการอาชีวอนามัย และเวชกรรมสิ่งแวดล้อม โรงพยาบาลศูนย์/โรงพยาบาลทั่วไป โรงพยาบาลชุมชน/โรงพยาบาลส่งเสริมสุขภาพตำบล </vt:lpstr>
      <vt:lpstr>ประเด็นนำเสนอ</vt:lpstr>
      <vt:lpstr>การจัดบริการอาชีวอนามัยและเวชกรรมสิ่งแวดล้อม</vt:lpstr>
      <vt:lpstr>กลุ่มเป้าหมาย</vt:lpstr>
      <vt:lpstr>วัตถุประสงค์     - เพื่อเป็นเครื่องมือพัฒนาการจัดบริการ Occ&amp;Env ของหน่วยบริการสาธารณสุขให้มีคุณภาพและไปในทิศทางเดียวกัน ก่อให้เกิดประโยชน์สูงสุดแก่ผู้รับบริการทั้งภายใน/ภายนอก มีคุณภาพชีวิตที่ดี ปราศจากโรคและภัยจากการทำงาน        - เพื่อการบริการที่มีคุณภาพ สอดคล้องกับกฎหมาย และมาตรฐานต่างๆ ที่เกี่ยวข้อง และเป็นไปในทิศทางเดียวกันทั้งหน่วยบริการภาครัฐและเอกชน</vt:lpstr>
      <vt:lpstr>งานนำเสนอ PowerPoint</vt:lpstr>
      <vt:lpstr>งานนำเสนอ PowerPoint</vt:lpstr>
      <vt:lpstr>ผลการประเมินรับรอง/ประเมินตนเอง ปี 2562</vt:lpstr>
      <vt:lpstr>มาตรฐาน/กฎหมายที่เกี่ยวข้อง</vt:lpstr>
      <vt:lpstr>งานนำเสนอ PowerPoint</vt:lpstr>
      <vt:lpstr>การจัดการภัยคุกคามความมั่นคงทางสุขภาพ “ ยุติการใช้สารเคมีทางการเกษตรที่มีอันตรายสูง 3 ชนิด ภายในปี 2563”</vt:lpstr>
      <vt:lpstr>ตัวชี้วัด : ยุติการใช้สารเคมีทางการเกษตรที่มีอันตรายสูง 3 ชนิด</vt:lpstr>
      <vt:lpstr>ตัวชี้วัด : ยุติการใช้สารเคมีทางการเกษตรที่มีอันตรายสูง 3 ชนิด</vt:lpstr>
      <vt:lpstr>ตัวชี้วัด : ยุติการใช้สารเคมีทางการเกษตรที่มีอันตรายสูง 3 ชนิด</vt:lpstr>
      <vt:lpstr>อัตราป่วยพิษสารกำจัดศัตรูพืชจำแนกรายเขตสุขภาพ  ปี 2560 - 2562 </vt:lpstr>
      <vt:lpstr>อัตราป่วยพิษสารกำจัดศัตรูพืช จำแนกรายจังหวัด  เขตสุขภาพที่ 3 ปี 2560 - 2562</vt:lpstr>
      <vt:lpstr>อัตราป่วยพิษสารกำจัดศัตรูพืช จำแนกรายอำเภอ  จังหวัดชัยนาท ปี 2560 - 2562</vt:lpstr>
      <vt:lpstr>อัตราป่วยพิษสารกำจัดศัตรูพืช จำแนกตามประเภท  รายอำเภอ  ปี 2562 ( ณ 7 ต.ค 62)</vt:lpstr>
      <vt:lpstr>ตรวจคัดกรองความเสี่ยงสารกำจัดศัตรูพืช รายอำเภอ ปี 2562</vt:lpstr>
      <vt:lpstr>จำนวนหน่วยบริการตรวจคัดกรองสารกำจัดศัตรูพืช ปี 2562</vt:lpstr>
      <vt:lpstr>งานนำเสนอ PowerPoint</vt:lpstr>
      <vt:lpstr>เจตนารมณ์</vt:lpstr>
      <vt:lpstr>งานนำเสนอ PowerPoint</vt:lpstr>
      <vt:lpstr>งานนำเสนอ PowerPoint</vt:lpstr>
      <vt:lpstr>งานนำเสนอ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การจัดบริการอาชีวอนามัย และเวชกรรมสิ่งแวดล้อม โรงพยาบาลศูนย์/โรงพยาบาลทั่วไป โรงพยาบาลชุมชน/โรงพยาบาลส่งเสริมสุขภาพตำบล</dc:title>
  <dc:creator>CD</dc:creator>
  <cp:lastModifiedBy>Windows User</cp:lastModifiedBy>
  <cp:revision>70</cp:revision>
  <cp:lastPrinted>2019-11-08T03:34:08Z</cp:lastPrinted>
  <dcterms:created xsi:type="dcterms:W3CDTF">2019-10-24T06:01:56Z</dcterms:created>
  <dcterms:modified xsi:type="dcterms:W3CDTF">2019-11-11T02:33:58Z</dcterms:modified>
</cp:coreProperties>
</file>