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7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7" r:id="rId10"/>
    <p:sldId id="291" r:id="rId11"/>
    <p:sldId id="275" r:id="rId12"/>
    <p:sldId id="269" r:id="rId13"/>
    <p:sldId id="270" r:id="rId14"/>
    <p:sldId id="271" r:id="rId15"/>
    <p:sldId id="280" r:id="rId16"/>
    <p:sldId id="281" r:id="rId17"/>
    <p:sldId id="282" r:id="rId18"/>
    <p:sldId id="283" r:id="rId19"/>
    <p:sldId id="284" r:id="rId20"/>
    <p:sldId id="285" r:id="rId21"/>
    <p:sldId id="289" r:id="rId22"/>
    <p:sldId id="288" r:id="rId23"/>
    <p:sldId id="290" r:id="rId24"/>
    <p:sldId id="292" r:id="rId25"/>
    <p:sldId id="274" r:id="rId2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0099"/>
    <a:srgbClr val="0000FF"/>
    <a:srgbClr val="0033CC"/>
    <a:srgbClr val="3333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08" autoAdjust="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ปี 2560</c:v>
                </c:pt>
              </c:strCache>
            </c:strRef>
          </c:tx>
          <c:invertIfNegative val="0"/>
          <c:cat>
            <c:strRef>
              <c:f>Sheet1!$A$2:$A$14</c:f>
              <c:strCache>
                <c:ptCount val="13"/>
                <c:pt idx="0">
                  <c:v>เขต 1</c:v>
                </c:pt>
                <c:pt idx="1">
                  <c:v>เขต 2</c:v>
                </c:pt>
                <c:pt idx="2">
                  <c:v>เขต 3</c:v>
                </c:pt>
                <c:pt idx="3">
                  <c:v>เขต 4</c:v>
                </c:pt>
                <c:pt idx="4">
                  <c:v>เขต 5</c:v>
                </c:pt>
                <c:pt idx="5">
                  <c:v>เขต 6</c:v>
                </c:pt>
                <c:pt idx="6">
                  <c:v>เขต 7</c:v>
                </c:pt>
                <c:pt idx="7">
                  <c:v>เขต 8</c:v>
                </c:pt>
                <c:pt idx="8">
                  <c:v>เขต 9</c:v>
                </c:pt>
                <c:pt idx="9">
                  <c:v>เขต 10</c:v>
                </c:pt>
                <c:pt idx="10">
                  <c:v>เขต 11</c:v>
                </c:pt>
                <c:pt idx="11">
                  <c:v>เขต 12</c:v>
                </c:pt>
                <c:pt idx="12">
                  <c:v>ประเทศ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35.89</c:v>
                </c:pt>
                <c:pt idx="1">
                  <c:v>52.22</c:v>
                </c:pt>
                <c:pt idx="2">
                  <c:v>38.869999999999997</c:v>
                </c:pt>
                <c:pt idx="3">
                  <c:v>9.2799999999999994</c:v>
                </c:pt>
                <c:pt idx="4">
                  <c:v>15.06</c:v>
                </c:pt>
                <c:pt idx="5">
                  <c:v>12.99</c:v>
                </c:pt>
                <c:pt idx="6">
                  <c:v>16.32</c:v>
                </c:pt>
                <c:pt idx="7">
                  <c:v>28.71</c:v>
                </c:pt>
                <c:pt idx="8">
                  <c:v>24.45</c:v>
                </c:pt>
                <c:pt idx="9">
                  <c:v>15.6</c:v>
                </c:pt>
                <c:pt idx="10">
                  <c:v>11.65</c:v>
                </c:pt>
                <c:pt idx="11">
                  <c:v>13.97</c:v>
                </c:pt>
                <c:pt idx="12">
                  <c:v>21.52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ปี 2561</c:v>
                </c:pt>
              </c:strCache>
            </c:strRef>
          </c:tx>
          <c:invertIfNegative val="0"/>
          <c:cat>
            <c:strRef>
              <c:f>Sheet1!$A$2:$A$14</c:f>
              <c:strCache>
                <c:ptCount val="13"/>
                <c:pt idx="0">
                  <c:v>เขต 1</c:v>
                </c:pt>
                <c:pt idx="1">
                  <c:v>เขต 2</c:v>
                </c:pt>
                <c:pt idx="2">
                  <c:v>เขต 3</c:v>
                </c:pt>
                <c:pt idx="3">
                  <c:v>เขต 4</c:v>
                </c:pt>
                <c:pt idx="4">
                  <c:v>เขต 5</c:v>
                </c:pt>
                <c:pt idx="5">
                  <c:v>เขต 6</c:v>
                </c:pt>
                <c:pt idx="6">
                  <c:v>เขต 7</c:v>
                </c:pt>
                <c:pt idx="7">
                  <c:v>เขต 8</c:v>
                </c:pt>
                <c:pt idx="8">
                  <c:v>เขต 9</c:v>
                </c:pt>
                <c:pt idx="9">
                  <c:v>เขต 10</c:v>
                </c:pt>
                <c:pt idx="10">
                  <c:v>เขต 11</c:v>
                </c:pt>
                <c:pt idx="11">
                  <c:v>เขต 12</c:v>
                </c:pt>
                <c:pt idx="12">
                  <c:v>ประเทศ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16.47</c:v>
                </c:pt>
                <c:pt idx="1">
                  <c:v>19.28</c:v>
                </c:pt>
                <c:pt idx="2">
                  <c:v>18.02</c:v>
                </c:pt>
                <c:pt idx="3">
                  <c:v>6.14</c:v>
                </c:pt>
                <c:pt idx="4">
                  <c:v>8.35</c:v>
                </c:pt>
                <c:pt idx="5">
                  <c:v>7.57</c:v>
                </c:pt>
                <c:pt idx="6">
                  <c:v>22.03</c:v>
                </c:pt>
                <c:pt idx="7">
                  <c:v>15.94</c:v>
                </c:pt>
                <c:pt idx="8">
                  <c:v>21.24</c:v>
                </c:pt>
                <c:pt idx="9">
                  <c:v>14.59</c:v>
                </c:pt>
                <c:pt idx="10">
                  <c:v>4.6900000000000004</c:v>
                </c:pt>
                <c:pt idx="11">
                  <c:v>4.18</c:v>
                </c:pt>
                <c:pt idx="12">
                  <c:v>12.95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ปี 2562 ณ 7 ตค 62</c:v>
                </c:pt>
              </c:strCache>
            </c:strRef>
          </c:tx>
          <c:invertIfNegative val="0"/>
          <c:cat>
            <c:strRef>
              <c:f>Sheet1!$A$2:$A$14</c:f>
              <c:strCache>
                <c:ptCount val="13"/>
                <c:pt idx="0">
                  <c:v>เขต 1</c:v>
                </c:pt>
                <c:pt idx="1">
                  <c:v>เขต 2</c:v>
                </c:pt>
                <c:pt idx="2">
                  <c:v>เขต 3</c:v>
                </c:pt>
                <c:pt idx="3">
                  <c:v>เขต 4</c:v>
                </c:pt>
                <c:pt idx="4">
                  <c:v>เขต 5</c:v>
                </c:pt>
                <c:pt idx="5">
                  <c:v>เขต 6</c:v>
                </c:pt>
                <c:pt idx="6">
                  <c:v>เขต 7</c:v>
                </c:pt>
                <c:pt idx="7">
                  <c:v>เขต 8</c:v>
                </c:pt>
                <c:pt idx="8">
                  <c:v>เขต 9</c:v>
                </c:pt>
                <c:pt idx="9">
                  <c:v>เขต 10</c:v>
                </c:pt>
                <c:pt idx="10">
                  <c:v>เขต 11</c:v>
                </c:pt>
                <c:pt idx="11">
                  <c:v>เขต 12</c:v>
                </c:pt>
                <c:pt idx="12">
                  <c:v>ประเทศ</c:v>
                </c:pt>
              </c:strCache>
            </c:str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13.01</c:v>
                </c:pt>
                <c:pt idx="1">
                  <c:v>15.61</c:v>
                </c:pt>
                <c:pt idx="2">
                  <c:v>12.24</c:v>
                </c:pt>
                <c:pt idx="3">
                  <c:v>5.87</c:v>
                </c:pt>
                <c:pt idx="4">
                  <c:v>11.44</c:v>
                </c:pt>
                <c:pt idx="5">
                  <c:v>6.15</c:v>
                </c:pt>
                <c:pt idx="6">
                  <c:v>10.33</c:v>
                </c:pt>
                <c:pt idx="7">
                  <c:v>27.2</c:v>
                </c:pt>
                <c:pt idx="8">
                  <c:v>19.02</c:v>
                </c:pt>
                <c:pt idx="9">
                  <c:v>5.47</c:v>
                </c:pt>
                <c:pt idx="10">
                  <c:v>4.66</c:v>
                </c:pt>
                <c:pt idx="11">
                  <c:v>5.34</c:v>
                </c:pt>
                <c:pt idx="12">
                  <c:v>11.51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012544"/>
        <c:axId val="114014080"/>
      </c:barChart>
      <c:catAx>
        <c:axId val="114012544"/>
        <c:scaling>
          <c:orientation val="minMax"/>
        </c:scaling>
        <c:delete val="0"/>
        <c:axPos val="b"/>
        <c:majorTickMark val="none"/>
        <c:minorTickMark val="none"/>
        <c:tickLblPos val="nextTo"/>
        <c:crossAx val="114014080"/>
        <c:crosses val="autoZero"/>
        <c:auto val="1"/>
        <c:lblAlgn val="ctr"/>
        <c:lblOffset val="100"/>
        <c:noMultiLvlLbl val="0"/>
      </c:catAx>
      <c:valAx>
        <c:axId val="11401408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th-TH" dirty="0" smtClean="0"/>
                  <a:t>อัตราป่วย/</a:t>
                </a:r>
                <a:r>
                  <a:rPr lang="th-TH" dirty="0" err="1" smtClean="0"/>
                  <a:t>ปชก</a:t>
                </a:r>
                <a:r>
                  <a:rPr lang="th-TH" dirty="0" smtClean="0"/>
                  <a:t>.แสนคน.</a:t>
                </a:r>
                <a:endParaRPr lang="th-TH" dirty="0"/>
              </a:p>
            </c:rich>
          </c:tx>
          <c:layout>
            <c:manualLayout>
              <c:xMode val="edge"/>
              <c:yMode val="edge"/>
              <c:x val="9.2222637264458215E-2"/>
              <c:y val="0.12438369469657617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11401254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ปี 2560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ชัยนาท</c:v>
                </c:pt>
                <c:pt idx="1">
                  <c:v>นครสวรรค์</c:v>
                </c:pt>
                <c:pt idx="2">
                  <c:v>อุทัยธานี</c:v>
                </c:pt>
                <c:pt idx="3">
                  <c:v>กำแพงเพชร</c:v>
                </c:pt>
                <c:pt idx="4">
                  <c:v>พิจิตร</c:v>
                </c:pt>
                <c:pt idx="5">
                  <c:v>เขตสุขภาพ 3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26.51</c:v>
                </c:pt>
                <c:pt idx="1">
                  <c:v>21.29</c:v>
                </c:pt>
                <c:pt idx="2">
                  <c:v>24.95</c:v>
                </c:pt>
                <c:pt idx="3">
                  <c:v>65.23</c:v>
                </c:pt>
                <c:pt idx="4">
                  <c:v>51.22</c:v>
                </c:pt>
                <c:pt idx="5">
                  <c:v>38.869999999999997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ปี 2561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ชัยนาท</c:v>
                </c:pt>
                <c:pt idx="1">
                  <c:v>นครสวรรค์</c:v>
                </c:pt>
                <c:pt idx="2">
                  <c:v>อุทัยธานี</c:v>
                </c:pt>
                <c:pt idx="3">
                  <c:v>กำแพงเพชร</c:v>
                </c:pt>
                <c:pt idx="4">
                  <c:v>พิจิตร</c:v>
                </c:pt>
                <c:pt idx="5">
                  <c:v>เขตสุขภาพ 3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26.04</c:v>
                </c:pt>
                <c:pt idx="1">
                  <c:v>14.04</c:v>
                </c:pt>
                <c:pt idx="2">
                  <c:v>12.14</c:v>
                </c:pt>
                <c:pt idx="3">
                  <c:v>13.1</c:v>
                </c:pt>
                <c:pt idx="4">
                  <c:v>32.68</c:v>
                </c:pt>
                <c:pt idx="5">
                  <c:v>18.02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ปี 2562 ณ 7 ตค 62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ชัยนาท</c:v>
                </c:pt>
                <c:pt idx="1">
                  <c:v>นครสวรรค์</c:v>
                </c:pt>
                <c:pt idx="2">
                  <c:v>อุทัยธานี</c:v>
                </c:pt>
                <c:pt idx="3">
                  <c:v>กำแพงเพชร</c:v>
                </c:pt>
                <c:pt idx="4">
                  <c:v>พิจิตร</c:v>
                </c:pt>
                <c:pt idx="5">
                  <c:v>เขตสุขภาพ 3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16.190000000000001</c:v>
                </c:pt>
                <c:pt idx="1">
                  <c:v>10.43</c:v>
                </c:pt>
                <c:pt idx="2">
                  <c:v>12.09</c:v>
                </c:pt>
                <c:pt idx="3">
                  <c:v>12.49</c:v>
                </c:pt>
                <c:pt idx="4">
                  <c:v>12.91</c:v>
                </c:pt>
                <c:pt idx="5">
                  <c:v>12.24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394880"/>
        <c:axId val="142396416"/>
      </c:barChart>
      <c:catAx>
        <c:axId val="142394880"/>
        <c:scaling>
          <c:orientation val="minMax"/>
        </c:scaling>
        <c:delete val="0"/>
        <c:axPos val="b"/>
        <c:majorTickMark val="none"/>
        <c:minorTickMark val="none"/>
        <c:tickLblPos val="nextTo"/>
        <c:crossAx val="142396416"/>
        <c:crosses val="autoZero"/>
        <c:auto val="1"/>
        <c:lblAlgn val="ctr"/>
        <c:lblOffset val="100"/>
        <c:noMultiLvlLbl val="0"/>
      </c:catAx>
      <c:valAx>
        <c:axId val="14239641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th-TH" dirty="0" smtClean="0"/>
                  <a:t>อัตราป่วย/</a:t>
                </a:r>
                <a:r>
                  <a:rPr lang="th-TH" dirty="0" err="1" smtClean="0"/>
                  <a:t>ปชก</a:t>
                </a:r>
                <a:r>
                  <a:rPr lang="th-TH" dirty="0" smtClean="0"/>
                  <a:t>.แสนคน</a:t>
                </a:r>
                <a:endParaRPr lang="th-TH" dirty="0"/>
              </a:p>
            </c:rich>
          </c:tx>
          <c:layout>
            <c:manualLayout>
              <c:xMode val="edge"/>
              <c:yMode val="edge"/>
              <c:x val="7.716049382716049E-2"/>
              <c:y val="0.24638292447375287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14239488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ปี 2560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เมืองชัยนาท</c:v>
                </c:pt>
                <c:pt idx="1">
                  <c:v>มโนรมย์</c:v>
                </c:pt>
                <c:pt idx="2">
                  <c:v>วัดสิงห์</c:v>
                </c:pt>
                <c:pt idx="3">
                  <c:v>สรรพยา</c:v>
                </c:pt>
                <c:pt idx="4">
                  <c:v>สรรคบุรี</c:v>
                </c:pt>
                <c:pt idx="5">
                  <c:v>หันคา</c:v>
                </c:pt>
                <c:pt idx="6">
                  <c:v>หนองมะโมง</c:v>
                </c:pt>
                <c:pt idx="7">
                  <c:v>เนินขาม</c:v>
                </c:pt>
                <c:pt idx="8">
                  <c:v>จังหวัด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8.85</c:v>
                </c:pt>
                <c:pt idx="1">
                  <c:v>0</c:v>
                </c:pt>
                <c:pt idx="2">
                  <c:v>13.89</c:v>
                </c:pt>
                <c:pt idx="3">
                  <c:v>15.2</c:v>
                </c:pt>
                <c:pt idx="4">
                  <c:v>25.93</c:v>
                </c:pt>
                <c:pt idx="5">
                  <c:v>30.63</c:v>
                </c:pt>
                <c:pt idx="6">
                  <c:v>110.13</c:v>
                </c:pt>
                <c:pt idx="7">
                  <c:v>93.3</c:v>
                </c:pt>
                <c:pt idx="8">
                  <c:v>26.51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ปี 2561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เมืองชัยนาท</c:v>
                </c:pt>
                <c:pt idx="1">
                  <c:v>มโนรมย์</c:v>
                </c:pt>
                <c:pt idx="2">
                  <c:v>วัดสิงห์</c:v>
                </c:pt>
                <c:pt idx="3">
                  <c:v>สรรพยา</c:v>
                </c:pt>
                <c:pt idx="4">
                  <c:v>สรรคบุรี</c:v>
                </c:pt>
                <c:pt idx="5">
                  <c:v>หันคา</c:v>
                </c:pt>
                <c:pt idx="6">
                  <c:v>หนองมะโมง</c:v>
                </c:pt>
                <c:pt idx="7">
                  <c:v>เนินขาม</c:v>
                </c:pt>
                <c:pt idx="8">
                  <c:v>จังหวัด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5.4</c:v>
                </c:pt>
                <c:pt idx="1">
                  <c:v>7.99</c:v>
                </c:pt>
                <c:pt idx="2">
                  <c:v>14.01</c:v>
                </c:pt>
                <c:pt idx="3">
                  <c:v>23.17</c:v>
                </c:pt>
                <c:pt idx="4">
                  <c:v>24.9</c:v>
                </c:pt>
                <c:pt idx="5">
                  <c:v>39.21</c:v>
                </c:pt>
                <c:pt idx="6">
                  <c:v>116.53</c:v>
                </c:pt>
                <c:pt idx="7">
                  <c:v>31.71</c:v>
                </c:pt>
                <c:pt idx="8">
                  <c:v>26.04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ปี 2562 ณ 7 ตค 62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เมืองชัยนาท</c:v>
                </c:pt>
                <c:pt idx="1">
                  <c:v>มโนรมย์</c:v>
                </c:pt>
                <c:pt idx="2">
                  <c:v>วัดสิงห์</c:v>
                </c:pt>
                <c:pt idx="3">
                  <c:v>สรรพยา</c:v>
                </c:pt>
                <c:pt idx="4">
                  <c:v>สรรคบุรี</c:v>
                </c:pt>
                <c:pt idx="5">
                  <c:v>หันคา</c:v>
                </c:pt>
                <c:pt idx="6">
                  <c:v>หนองมะโมง</c:v>
                </c:pt>
                <c:pt idx="7">
                  <c:v>เนินขาม</c:v>
                </c:pt>
                <c:pt idx="8">
                  <c:v>จังหวัด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9.44</c:v>
                </c:pt>
                <c:pt idx="1">
                  <c:v>12.72</c:v>
                </c:pt>
                <c:pt idx="2">
                  <c:v>9.6</c:v>
                </c:pt>
                <c:pt idx="3">
                  <c:v>16</c:v>
                </c:pt>
                <c:pt idx="4">
                  <c:v>12.61</c:v>
                </c:pt>
                <c:pt idx="5">
                  <c:v>38.14</c:v>
                </c:pt>
                <c:pt idx="6">
                  <c:v>0</c:v>
                </c:pt>
                <c:pt idx="7">
                  <c:v>16.22</c:v>
                </c:pt>
                <c:pt idx="8">
                  <c:v>16.190000000000001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4420224"/>
        <c:axId val="166355328"/>
      </c:barChart>
      <c:catAx>
        <c:axId val="164420224"/>
        <c:scaling>
          <c:orientation val="minMax"/>
        </c:scaling>
        <c:delete val="0"/>
        <c:axPos val="b"/>
        <c:majorTickMark val="none"/>
        <c:minorTickMark val="none"/>
        <c:tickLblPos val="nextTo"/>
        <c:crossAx val="166355328"/>
        <c:crosses val="autoZero"/>
        <c:auto val="1"/>
        <c:lblAlgn val="ctr"/>
        <c:lblOffset val="100"/>
        <c:noMultiLvlLbl val="0"/>
      </c:catAx>
      <c:valAx>
        <c:axId val="1663553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th-TH" dirty="0" smtClean="0"/>
                  <a:t>อัตราป่วย/</a:t>
                </a:r>
                <a:r>
                  <a:rPr lang="th-TH" dirty="0" err="1" smtClean="0"/>
                  <a:t>ปชก</a:t>
                </a:r>
                <a:r>
                  <a:rPr lang="th-TH" dirty="0" smtClean="0"/>
                  <a:t>.แสนคน</a:t>
                </a:r>
                <a:endParaRPr lang="th-TH" dirty="0"/>
              </a:p>
            </c:rich>
          </c:tx>
          <c:layout>
            <c:manualLayout>
              <c:xMode val="edge"/>
              <c:yMode val="edge"/>
              <c:x val="2.4691358024691357E-2"/>
              <c:y val="0.19059899517517043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16442022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กำจัดแมลง(T60.0/T60.1/T60.2)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เมืองชัยนาท</c:v>
                </c:pt>
                <c:pt idx="1">
                  <c:v>มโนรมย์</c:v>
                </c:pt>
                <c:pt idx="2">
                  <c:v>วัดสิงห์</c:v>
                </c:pt>
                <c:pt idx="3">
                  <c:v>สรรพยา</c:v>
                </c:pt>
                <c:pt idx="4">
                  <c:v>สรรคบุรี</c:v>
                </c:pt>
                <c:pt idx="5">
                  <c:v>หันคา</c:v>
                </c:pt>
                <c:pt idx="6">
                  <c:v>หนองมะโมง</c:v>
                </c:pt>
                <c:pt idx="7">
                  <c:v>เนินขาม</c:v>
                </c:pt>
                <c:pt idx="8">
                  <c:v>จังหวัด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7.56</c:v>
                </c:pt>
                <c:pt idx="1">
                  <c:v>4.24</c:v>
                </c:pt>
                <c:pt idx="2">
                  <c:v>4.8</c:v>
                </c:pt>
                <c:pt idx="3">
                  <c:v>9.6</c:v>
                </c:pt>
                <c:pt idx="4">
                  <c:v>4.2</c:v>
                </c:pt>
                <c:pt idx="5">
                  <c:v>11.22</c:v>
                </c:pt>
                <c:pt idx="6">
                  <c:v>0</c:v>
                </c:pt>
                <c:pt idx="7">
                  <c:v>16.22</c:v>
                </c:pt>
                <c:pt idx="8">
                  <c:v>7.28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กำจัดวัชพืช(T60.3)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เมืองชัยนาท</c:v>
                </c:pt>
                <c:pt idx="1">
                  <c:v>มโนรมย์</c:v>
                </c:pt>
                <c:pt idx="2">
                  <c:v>วัดสิงห์</c:v>
                </c:pt>
                <c:pt idx="3">
                  <c:v>สรรพยา</c:v>
                </c:pt>
                <c:pt idx="4">
                  <c:v>สรรคบุรี</c:v>
                </c:pt>
                <c:pt idx="5">
                  <c:v>หันคา</c:v>
                </c:pt>
                <c:pt idx="6">
                  <c:v>หนองมะโมง</c:v>
                </c:pt>
                <c:pt idx="7">
                  <c:v>เนินขาม</c:v>
                </c:pt>
                <c:pt idx="8">
                  <c:v>จังหวัด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1.89</c:v>
                </c:pt>
                <c:pt idx="1">
                  <c:v>0</c:v>
                </c:pt>
                <c:pt idx="2">
                  <c:v>0</c:v>
                </c:pt>
                <c:pt idx="3">
                  <c:v>6.4</c:v>
                </c:pt>
                <c:pt idx="4">
                  <c:v>4.2</c:v>
                </c:pt>
                <c:pt idx="5">
                  <c:v>20.190000000000001</c:v>
                </c:pt>
                <c:pt idx="6">
                  <c:v>0</c:v>
                </c:pt>
                <c:pt idx="7">
                  <c:v>0</c:v>
                </c:pt>
                <c:pt idx="8">
                  <c:v>5.67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กำจัดศัตรูพืชอื่นๆ(T60.4/T60.8/T60.9)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เมืองชัยนาท</c:v>
                </c:pt>
                <c:pt idx="1">
                  <c:v>มโนรมย์</c:v>
                </c:pt>
                <c:pt idx="2">
                  <c:v>วัดสิงห์</c:v>
                </c:pt>
                <c:pt idx="3">
                  <c:v>สรรพยา</c:v>
                </c:pt>
                <c:pt idx="4">
                  <c:v>สรรคบุรี</c:v>
                </c:pt>
                <c:pt idx="5">
                  <c:v>หันคา</c:v>
                </c:pt>
                <c:pt idx="6">
                  <c:v>หนองมะโมง</c:v>
                </c:pt>
                <c:pt idx="7">
                  <c:v>เนินขาม</c:v>
                </c:pt>
                <c:pt idx="8">
                  <c:v>จังหวัด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0</c:v>
                </c:pt>
                <c:pt idx="1">
                  <c:v>8.48</c:v>
                </c:pt>
                <c:pt idx="2">
                  <c:v>4.8</c:v>
                </c:pt>
                <c:pt idx="3">
                  <c:v>0</c:v>
                </c:pt>
                <c:pt idx="4">
                  <c:v>4.2</c:v>
                </c:pt>
                <c:pt idx="5">
                  <c:v>6.73</c:v>
                </c:pt>
                <c:pt idx="6">
                  <c:v>0</c:v>
                </c:pt>
                <c:pt idx="7">
                  <c:v>0</c:v>
                </c:pt>
                <c:pt idx="8">
                  <c:v>3.24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6883328"/>
        <c:axId val="166884864"/>
      </c:barChart>
      <c:catAx>
        <c:axId val="166883328"/>
        <c:scaling>
          <c:orientation val="minMax"/>
        </c:scaling>
        <c:delete val="0"/>
        <c:axPos val="b"/>
        <c:majorTickMark val="none"/>
        <c:minorTickMark val="none"/>
        <c:tickLblPos val="nextTo"/>
        <c:crossAx val="166884864"/>
        <c:crosses val="autoZero"/>
        <c:auto val="1"/>
        <c:lblAlgn val="ctr"/>
        <c:lblOffset val="100"/>
        <c:noMultiLvlLbl val="0"/>
      </c:catAx>
      <c:valAx>
        <c:axId val="16688486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th-TH" dirty="0" smtClean="0"/>
                  <a:t>อัตราป่วย/</a:t>
                </a:r>
                <a:r>
                  <a:rPr lang="th-TH" dirty="0" err="1" smtClean="0"/>
                  <a:t>ปชก</a:t>
                </a:r>
                <a:r>
                  <a:rPr lang="th-TH" dirty="0" smtClean="0"/>
                  <a:t>.แสนคน</a:t>
                </a:r>
                <a:endParaRPr lang="th-TH" dirty="0"/>
              </a:p>
            </c:rich>
          </c:tx>
          <c:layout>
            <c:manualLayout>
              <c:xMode val="edge"/>
              <c:yMode val="edge"/>
              <c:x val="7.407407407407407E-2"/>
              <c:y val="0.11546051083493171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16688332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ปกติ/ปลอดภัย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เมืองชัยนาท</c:v>
                </c:pt>
                <c:pt idx="1">
                  <c:v>มโนรมย์</c:v>
                </c:pt>
                <c:pt idx="2">
                  <c:v>วัดสิงห์</c:v>
                </c:pt>
                <c:pt idx="3">
                  <c:v>สรรพยา</c:v>
                </c:pt>
                <c:pt idx="4">
                  <c:v>สรรคบุรี</c:v>
                </c:pt>
                <c:pt idx="5">
                  <c:v>หันคา</c:v>
                </c:pt>
                <c:pt idx="6">
                  <c:v>หนองมะโมง</c:v>
                </c:pt>
                <c:pt idx="7">
                  <c:v>เนินขาม</c:v>
                </c:pt>
                <c:pt idx="8">
                  <c:v>จังหวัด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63.87</c:v>
                </c:pt>
                <c:pt idx="1">
                  <c:v>50.81</c:v>
                </c:pt>
                <c:pt idx="2">
                  <c:v>77.27</c:v>
                </c:pt>
                <c:pt idx="3">
                  <c:v>80.819999999999993</c:v>
                </c:pt>
                <c:pt idx="4">
                  <c:v>78.19</c:v>
                </c:pt>
                <c:pt idx="5">
                  <c:v>70.16</c:v>
                </c:pt>
                <c:pt idx="6">
                  <c:v>67.83</c:v>
                </c:pt>
                <c:pt idx="7">
                  <c:v>87.2</c:v>
                </c:pt>
                <c:pt idx="8">
                  <c:v>72.510000000000005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เสี่ยง/ไม่ปลอดภัย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เมืองชัยนาท</c:v>
                </c:pt>
                <c:pt idx="1">
                  <c:v>มโนรมย์</c:v>
                </c:pt>
                <c:pt idx="2">
                  <c:v>วัดสิงห์</c:v>
                </c:pt>
                <c:pt idx="3">
                  <c:v>สรรพยา</c:v>
                </c:pt>
                <c:pt idx="4">
                  <c:v>สรรคบุรี</c:v>
                </c:pt>
                <c:pt idx="5">
                  <c:v>หันคา</c:v>
                </c:pt>
                <c:pt idx="6">
                  <c:v>หนองมะโมง</c:v>
                </c:pt>
                <c:pt idx="7">
                  <c:v>เนินขาม</c:v>
                </c:pt>
                <c:pt idx="8">
                  <c:v>จังหวัด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36.130000000000003</c:v>
                </c:pt>
                <c:pt idx="1">
                  <c:v>49.19</c:v>
                </c:pt>
                <c:pt idx="2">
                  <c:v>22.73</c:v>
                </c:pt>
                <c:pt idx="3">
                  <c:v>19.18</c:v>
                </c:pt>
                <c:pt idx="4">
                  <c:v>21.81</c:v>
                </c:pt>
                <c:pt idx="5">
                  <c:v>29.84</c:v>
                </c:pt>
                <c:pt idx="6">
                  <c:v>32.17</c:v>
                </c:pt>
                <c:pt idx="7">
                  <c:v>12.8</c:v>
                </c:pt>
                <c:pt idx="8">
                  <c:v>27.49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366976"/>
        <c:axId val="32368512"/>
      </c:barChart>
      <c:catAx>
        <c:axId val="32366976"/>
        <c:scaling>
          <c:orientation val="minMax"/>
        </c:scaling>
        <c:delete val="0"/>
        <c:axPos val="b"/>
        <c:majorTickMark val="none"/>
        <c:minorTickMark val="none"/>
        <c:tickLblPos val="nextTo"/>
        <c:crossAx val="32368512"/>
        <c:crosses val="autoZero"/>
        <c:auto val="1"/>
        <c:lblAlgn val="ctr"/>
        <c:lblOffset val="100"/>
        <c:noMultiLvlLbl val="0"/>
      </c:catAx>
      <c:valAx>
        <c:axId val="3236851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th-TH" dirty="0" smtClean="0"/>
                  <a:t>ร้อยละ</a:t>
                </a:r>
                <a:endParaRPr lang="th-TH" dirty="0"/>
              </a:p>
            </c:rich>
          </c:tx>
          <c:layout>
            <c:manualLayout>
              <c:xMode val="edge"/>
              <c:yMode val="edge"/>
              <c:x val="7.5617283950617287E-2"/>
              <c:y val="0.20486049046357649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3236697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ทั้งหมด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เมืองชัยนาท</c:v>
                </c:pt>
                <c:pt idx="1">
                  <c:v>มโนรมย์</c:v>
                </c:pt>
                <c:pt idx="2">
                  <c:v>วัดสิงห์</c:v>
                </c:pt>
                <c:pt idx="3">
                  <c:v>สรรพยา</c:v>
                </c:pt>
                <c:pt idx="4">
                  <c:v>สรรคบุรี</c:v>
                </c:pt>
                <c:pt idx="5">
                  <c:v>หันคา</c:v>
                </c:pt>
                <c:pt idx="6">
                  <c:v>หนองมะโมง</c:v>
                </c:pt>
                <c:pt idx="7">
                  <c:v>เนินขาม</c:v>
                </c:pt>
                <c:pt idx="8">
                  <c:v>จังหวัด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12</c:v>
                </c:pt>
                <c:pt idx="1">
                  <c:v>8</c:v>
                </c:pt>
                <c:pt idx="2">
                  <c:v>6</c:v>
                </c:pt>
                <c:pt idx="3">
                  <c:v>13</c:v>
                </c:pt>
                <c:pt idx="4">
                  <c:v>15</c:v>
                </c:pt>
                <c:pt idx="5">
                  <c:v>11</c:v>
                </c:pt>
                <c:pt idx="6">
                  <c:v>8</c:v>
                </c:pt>
                <c:pt idx="7">
                  <c:v>5</c:v>
                </c:pt>
                <c:pt idx="8">
                  <c:v>78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คัดกรองฯ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เมืองชัยนาท</c:v>
                </c:pt>
                <c:pt idx="1">
                  <c:v>มโนรมย์</c:v>
                </c:pt>
                <c:pt idx="2">
                  <c:v>วัดสิงห์</c:v>
                </c:pt>
                <c:pt idx="3">
                  <c:v>สรรพยา</c:v>
                </c:pt>
                <c:pt idx="4">
                  <c:v>สรรคบุรี</c:v>
                </c:pt>
                <c:pt idx="5">
                  <c:v>หันคา</c:v>
                </c:pt>
                <c:pt idx="6">
                  <c:v>หนองมะโมง</c:v>
                </c:pt>
                <c:pt idx="7">
                  <c:v>เนินขาม</c:v>
                </c:pt>
                <c:pt idx="8">
                  <c:v>จังหวัด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12</c:v>
                </c:pt>
                <c:pt idx="1">
                  <c:v>8</c:v>
                </c:pt>
                <c:pt idx="2">
                  <c:v>4</c:v>
                </c:pt>
                <c:pt idx="3">
                  <c:v>8</c:v>
                </c:pt>
                <c:pt idx="4">
                  <c:v>13</c:v>
                </c:pt>
                <c:pt idx="5">
                  <c:v>10</c:v>
                </c:pt>
                <c:pt idx="6">
                  <c:v>8</c:v>
                </c:pt>
                <c:pt idx="7">
                  <c:v>4</c:v>
                </c:pt>
                <c:pt idx="8">
                  <c:v>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391936"/>
        <c:axId val="32393472"/>
      </c:barChart>
      <c:catAx>
        <c:axId val="32391936"/>
        <c:scaling>
          <c:orientation val="minMax"/>
        </c:scaling>
        <c:delete val="0"/>
        <c:axPos val="b"/>
        <c:majorTickMark val="none"/>
        <c:minorTickMark val="none"/>
        <c:tickLblPos val="nextTo"/>
        <c:crossAx val="32393472"/>
        <c:crosses val="autoZero"/>
        <c:auto val="1"/>
        <c:lblAlgn val="ctr"/>
        <c:lblOffset val="100"/>
        <c:noMultiLvlLbl val="0"/>
      </c:catAx>
      <c:valAx>
        <c:axId val="3239347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th-TH" dirty="0" smtClean="0"/>
                  <a:t>จำนวน</a:t>
                </a:r>
                <a:endParaRPr lang="th-TH" dirty="0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32391936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</cdr:x>
      <cdr:y>0.51544</cdr:y>
    </cdr:from>
    <cdr:to>
      <cdr:x>0.21125</cdr:x>
      <cdr:y>0.59499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34480" y="2332856"/>
          <a:ext cx="50405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100%</a:t>
          </a:r>
          <a:endParaRPr lang="th-TH" sz="1400" b="1" dirty="0"/>
        </a:p>
      </cdr:txBody>
    </cdr:sp>
  </cdr:relSizeAnchor>
  <cdr:relSizeAnchor xmlns:cdr="http://schemas.openxmlformats.org/drawingml/2006/chartDrawing">
    <cdr:from>
      <cdr:x>0.24625</cdr:x>
      <cdr:y>0.54257</cdr:y>
    </cdr:from>
    <cdr:to>
      <cdr:x>0.29875</cdr:x>
      <cdr:y>0.62212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026568" y="2455664"/>
          <a:ext cx="43204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/>
            <a:t>100%</a:t>
          </a:r>
          <a:endParaRPr lang="th-TH" sz="1400" b="1" dirty="0"/>
        </a:p>
      </cdr:txBody>
    </cdr:sp>
  </cdr:relSizeAnchor>
  <cdr:relSizeAnchor xmlns:cdr="http://schemas.openxmlformats.org/drawingml/2006/chartDrawing">
    <cdr:from>
      <cdr:x>0.36</cdr:x>
      <cdr:y>0.59499</cdr:y>
    </cdr:from>
    <cdr:to>
      <cdr:x>0.47111</cdr:x>
      <cdr:y>0.79702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962672" y="269289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th-TH" sz="1100" dirty="0"/>
        </a:p>
      </cdr:txBody>
    </cdr:sp>
  </cdr:relSizeAnchor>
  <cdr:relSizeAnchor xmlns:cdr="http://schemas.openxmlformats.org/drawingml/2006/chartDrawing">
    <cdr:from>
      <cdr:x>0.33375</cdr:x>
      <cdr:y>0.5538</cdr:y>
    </cdr:from>
    <cdr:to>
      <cdr:x>0.40375</cdr:x>
      <cdr:y>0.63335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746648" y="2506464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>
              <a:cs typeface="+mj-cs"/>
            </a:rPr>
            <a:t>66.6%</a:t>
          </a:r>
          <a:endParaRPr lang="th-TH" sz="1400" b="1" dirty="0">
            <a:cs typeface="+mj-cs"/>
          </a:endParaRPr>
        </a:p>
      </cdr:txBody>
    </cdr:sp>
  </cdr:relSizeAnchor>
  <cdr:relSizeAnchor xmlns:cdr="http://schemas.openxmlformats.org/drawingml/2006/chartDrawing">
    <cdr:from>
      <cdr:x>0.43</cdr:x>
      <cdr:y>0.51544</cdr:y>
    </cdr:from>
    <cdr:to>
      <cdr:x>0.5</cdr:x>
      <cdr:y>0.59499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538736" y="2332856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>
              <a:cs typeface="+mj-cs"/>
            </a:rPr>
            <a:t>61.5%</a:t>
          </a:r>
          <a:endParaRPr lang="th-TH" sz="1400" b="1" dirty="0">
            <a:cs typeface="+mj-cs"/>
          </a:endParaRPr>
        </a:p>
      </cdr:txBody>
    </cdr:sp>
  </cdr:relSizeAnchor>
  <cdr:relSizeAnchor xmlns:cdr="http://schemas.openxmlformats.org/drawingml/2006/chartDrawing">
    <cdr:from>
      <cdr:x>0.52625</cdr:x>
      <cdr:y>0.49953</cdr:y>
    </cdr:from>
    <cdr:to>
      <cdr:x>0.59625</cdr:x>
      <cdr:y>0.56317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330824" y="2260848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>
              <a:cs typeface="+mj-cs"/>
            </a:rPr>
            <a:t>86.7%</a:t>
          </a:r>
          <a:endParaRPr lang="th-TH" sz="1400" b="1" dirty="0">
            <a:cs typeface="+mj-cs"/>
          </a:endParaRPr>
        </a:p>
      </cdr:txBody>
    </cdr:sp>
  </cdr:relSizeAnchor>
  <cdr:relSizeAnchor xmlns:cdr="http://schemas.openxmlformats.org/drawingml/2006/chartDrawing">
    <cdr:from>
      <cdr:x>0.6225</cdr:x>
      <cdr:y>0.51544</cdr:y>
    </cdr:from>
    <cdr:to>
      <cdr:x>0.6925</cdr:x>
      <cdr:y>0.59499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122912" y="2332856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>
              <a:cs typeface="+mj-cs"/>
            </a:rPr>
            <a:t>90.9%</a:t>
          </a:r>
          <a:endParaRPr lang="th-TH" sz="1400" b="1" dirty="0">
            <a:cs typeface="+mj-cs"/>
          </a:endParaRPr>
        </a:p>
      </cdr:txBody>
    </cdr:sp>
  </cdr:relSizeAnchor>
  <cdr:relSizeAnchor xmlns:cdr="http://schemas.openxmlformats.org/drawingml/2006/chartDrawing">
    <cdr:from>
      <cdr:x>0.71875</cdr:x>
      <cdr:y>0.54726</cdr:y>
    </cdr:from>
    <cdr:to>
      <cdr:x>0.7975</cdr:x>
      <cdr:y>0.60621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5915000" y="2476872"/>
          <a:ext cx="648072" cy="2668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>
              <a:cs typeface="+mj-cs"/>
            </a:rPr>
            <a:t>100%</a:t>
          </a:r>
          <a:endParaRPr lang="th-TH" sz="1400" b="1" dirty="0">
            <a:cs typeface="+mj-cs"/>
          </a:endParaRPr>
        </a:p>
      </cdr:txBody>
    </cdr:sp>
  </cdr:relSizeAnchor>
  <cdr:relSizeAnchor xmlns:cdr="http://schemas.openxmlformats.org/drawingml/2006/chartDrawing">
    <cdr:from>
      <cdr:x>0.815</cdr:x>
      <cdr:y>0.56317</cdr:y>
    </cdr:from>
    <cdr:to>
      <cdr:x>0.88499</cdr:x>
      <cdr:y>0.62681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6707088" y="2548880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>
              <a:cs typeface="+mj-cs"/>
            </a:rPr>
            <a:t>80%</a:t>
          </a:r>
          <a:endParaRPr lang="th-TH" sz="1400" b="1" dirty="0">
            <a:cs typeface="+mj-cs"/>
          </a:endParaRPr>
        </a:p>
      </cdr:txBody>
    </cdr:sp>
  </cdr:relSizeAnchor>
  <cdr:relSizeAnchor xmlns:cdr="http://schemas.openxmlformats.org/drawingml/2006/chartDrawing">
    <cdr:from>
      <cdr:x>0.92874</cdr:x>
      <cdr:y>0.10178</cdr:y>
    </cdr:from>
    <cdr:to>
      <cdr:x>0.99874</cdr:x>
      <cdr:y>0.18133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7643192" y="460648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/>
            <a:t>85.9%</a:t>
          </a:r>
          <a:endParaRPr lang="th-TH" sz="14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D76F0-A222-4992-837D-11569FDC4DE1}" type="datetimeFigureOut">
              <a:rPr lang="th-TH" smtClean="0"/>
              <a:t>11/11/62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2F187-E362-42D2-BA2C-0E2E750A044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09394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5A12-13F7-404E-A81F-104BB7E51732}" type="datetimeFigureOut">
              <a:rPr lang="th-TH" smtClean="0"/>
              <a:t>11/11/62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8C1B-B431-4F6E-AE2E-093AF96C986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3272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5A12-13F7-404E-A81F-104BB7E51732}" type="datetimeFigureOut">
              <a:rPr lang="th-TH" smtClean="0"/>
              <a:t>11/11/62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8C1B-B431-4F6E-AE2E-093AF96C986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90654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5A12-13F7-404E-A81F-104BB7E51732}" type="datetimeFigureOut">
              <a:rPr lang="th-TH" smtClean="0"/>
              <a:t>11/11/62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8C1B-B431-4F6E-AE2E-093AF96C986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7804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5A12-13F7-404E-A81F-104BB7E51732}" type="datetimeFigureOut">
              <a:rPr lang="th-TH" smtClean="0"/>
              <a:t>11/11/62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8C1B-B431-4F6E-AE2E-093AF96C986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13534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5A12-13F7-404E-A81F-104BB7E51732}" type="datetimeFigureOut">
              <a:rPr lang="th-TH" smtClean="0"/>
              <a:t>11/11/62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8C1B-B431-4F6E-AE2E-093AF96C986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73280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5A12-13F7-404E-A81F-104BB7E51732}" type="datetimeFigureOut">
              <a:rPr lang="th-TH" smtClean="0"/>
              <a:t>11/11/62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8C1B-B431-4F6E-AE2E-093AF96C986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30501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5A12-13F7-404E-A81F-104BB7E51732}" type="datetimeFigureOut">
              <a:rPr lang="th-TH" smtClean="0"/>
              <a:t>11/11/62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8C1B-B431-4F6E-AE2E-093AF96C986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63925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5A12-13F7-404E-A81F-104BB7E51732}" type="datetimeFigureOut">
              <a:rPr lang="th-TH" smtClean="0"/>
              <a:t>11/11/62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8C1B-B431-4F6E-AE2E-093AF96C986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0424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5A12-13F7-404E-A81F-104BB7E51732}" type="datetimeFigureOut">
              <a:rPr lang="th-TH" smtClean="0"/>
              <a:t>11/11/62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8C1B-B431-4F6E-AE2E-093AF96C986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592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5A12-13F7-404E-A81F-104BB7E51732}" type="datetimeFigureOut">
              <a:rPr lang="th-TH" smtClean="0"/>
              <a:t>11/11/62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8C1B-B431-4F6E-AE2E-093AF96C986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91580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5A12-13F7-404E-A81F-104BB7E51732}" type="datetimeFigureOut">
              <a:rPr lang="th-TH" smtClean="0"/>
              <a:t>11/11/62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8C1B-B431-4F6E-AE2E-093AF96C986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43370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D5A12-13F7-404E-A81F-104BB7E51732}" type="datetimeFigureOut">
              <a:rPr lang="th-TH" smtClean="0"/>
              <a:t>11/11/62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68C1B-B431-4F6E-AE2E-093AF96C986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2539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918648" cy="331236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6000" b="1" spc="50" dirty="0" smtClean="0">
                <a:ln w="11430"/>
                <a:solidFill>
                  <a:srgbClr val="3333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th-TH" sz="6000" b="1" spc="50" dirty="0" smtClean="0">
                <a:ln w="11430"/>
                <a:solidFill>
                  <a:srgbClr val="3333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th-TH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การจัดบริการอาชีวอนามัย</a:t>
            </a:r>
            <a:br>
              <a:rPr lang="th-TH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th-TH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และเวชกรรมสิ่งแวดล้อม</a:t>
            </a:r>
            <a:br>
              <a:rPr lang="th-TH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th-TH" sz="40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โรงพยาบาลศูนย์/โรงพยาบาลทั่วไป</a:t>
            </a:r>
            <a:br>
              <a:rPr lang="th-TH" sz="40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th-TH" sz="40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โรงพยาบาลชุมชน/โรงพยาบาลส่งเสริมสุขภาพตำบล</a:t>
            </a:r>
            <a:br>
              <a:rPr lang="th-TH" sz="40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th-TH" sz="40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4323928" y="5445224"/>
            <a:ext cx="4208512" cy="792088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th-TH" sz="2000" b="1" cap="all" dirty="0" smtClean="0">
                <a:ln w="0"/>
                <a:solidFill>
                  <a:srgbClr val="3333FF"/>
                </a:solidFill>
                <a:effectLst>
                  <a:reflection blurRad="12700" stA="50000" endPos="50000" dist="5000" dir="5400000" sy="-100000" rotWithShape="0"/>
                </a:effectLst>
              </a:rPr>
              <a:t>สำนักงานสาธารณสุขจังหวัดชัยนาท</a:t>
            </a:r>
          </a:p>
          <a:p>
            <a:r>
              <a:rPr lang="th-TH" sz="2000" b="1" cap="all" dirty="0" smtClean="0">
                <a:ln w="0"/>
                <a:solidFill>
                  <a:srgbClr val="3333FF"/>
                </a:solidFill>
                <a:effectLst>
                  <a:reflection blurRad="12700" stA="50000" endPos="50000" dist="5000" dir="5400000" sy="-100000" rotWithShape="0"/>
                </a:effectLst>
              </a:rPr>
              <a:t>กลุ่มงานอนามัยสิ่งแวดล้อมและอาชีวอนามัย</a:t>
            </a:r>
          </a:p>
          <a:p>
            <a:endParaRPr lang="th-TH" sz="2000" b="1" cap="all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6392284"/>
            <a:ext cx="9144000" cy="4931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18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828092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7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ปี 2563</a:t>
            </a:r>
          </a:p>
          <a:p>
            <a:pPr algn="ctr"/>
            <a:endParaRPr lang="th-TH" sz="66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</a:endParaRPr>
          </a:p>
          <a:p>
            <a:r>
              <a:rPr lang="th-TH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ym typeface="Wingdings"/>
              </a:rPr>
              <a:t></a:t>
            </a:r>
            <a:r>
              <a:rPr lang="th-TH" sz="40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รพท</a:t>
            </a:r>
            <a:r>
              <a:rPr lang="th-TH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. /</a:t>
            </a:r>
            <a:r>
              <a:rPr lang="th-TH" sz="40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รพช</a:t>
            </a:r>
            <a:r>
              <a:rPr lang="th-TH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. ยกระดับ</a:t>
            </a:r>
          </a:p>
          <a:p>
            <a:r>
              <a:rPr lang="th-TH" sz="4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 </a:t>
            </a:r>
            <a:endParaRPr lang="th-TH" sz="40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</a:endParaRPr>
          </a:p>
          <a:p>
            <a:r>
              <a:rPr lang="th-TH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ym typeface="Wingdings"/>
              </a:rPr>
              <a:t></a:t>
            </a:r>
            <a:r>
              <a:rPr lang="th-TH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รพ.สต. ประเมินตนเอง     รับรอง     พัฒนา</a:t>
            </a:r>
          </a:p>
          <a:p>
            <a:r>
              <a:rPr lang="th-TH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 </a:t>
            </a:r>
            <a:r>
              <a:rPr lang="th-TH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    - ร้อยละ 50 ของจำนวน รพ.สต.ผ่านระดับเริ่มต้นพัฒนาขึ้นไป</a:t>
            </a:r>
          </a:p>
          <a:p>
            <a:r>
              <a:rPr lang="th-TH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 </a:t>
            </a:r>
            <a:r>
              <a:rPr lang="th-TH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    - ประเมินตนเอง  </a:t>
            </a:r>
            <a:r>
              <a:rPr lang="th-TH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ธ.ค</a:t>
            </a:r>
            <a:r>
              <a:rPr lang="th-TH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 62 – </a:t>
            </a:r>
            <a:r>
              <a:rPr lang="th-TH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ก.พ</a:t>
            </a:r>
            <a:r>
              <a:rPr lang="th-TH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 63</a:t>
            </a:r>
          </a:p>
          <a:p>
            <a:r>
              <a:rPr lang="th-TH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 </a:t>
            </a:r>
            <a:r>
              <a:rPr lang="th-TH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    - ประเมินรับรอง </a:t>
            </a:r>
            <a:r>
              <a:rPr lang="th-TH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มี.ค</a:t>
            </a:r>
            <a:r>
              <a:rPr lang="th-TH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 – </a:t>
            </a:r>
            <a:r>
              <a:rPr lang="th-TH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พ.ค</a:t>
            </a:r>
            <a:r>
              <a:rPr lang="th-TH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 63</a:t>
            </a:r>
          </a:p>
        </p:txBody>
      </p:sp>
      <p:sp>
        <p:nvSpPr>
          <p:cNvPr id="4" name="ลูกศรขวา 3"/>
          <p:cNvSpPr/>
          <p:nvPr/>
        </p:nvSpPr>
        <p:spPr>
          <a:xfrm>
            <a:off x="4499992" y="4221088"/>
            <a:ext cx="43204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ลูกศรขวา 5"/>
          <p:cNvSpPr/>
          <p:nvPr/>
        </p:nvSpPr>
        <p:spPr>
          <a:xfrm>
            <a:off x="6084168" y="4221088"/>
            <a:ext cx="43204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0" y="6392284"/>
            <a:ext cx="9144000" cy="4931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-16428"/>
            <a:ext cx="9180512" cy="4931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59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07504" y="476672"/>
            <a:ext cx="8856984" cy="1758057"/>
          </a:xfrm>
        </p:spPr>
        <p:txBody>
          <a:bodyPr>
            <a:noAutofit/>
          </a:bodyPr>
          <a:lstStyle/>
          <a:p>
            <a:r>
              <a:rPr lang="th-TH" sz="4000" b="1" dirty="0" smtClean="0"/>
              <a:t>การจัดการภัยคุกคามความมั่นคงทางสุขภาพ</a:t>
            </a:r>
            <a:br>
              <a:rPr lang="th-TH" sz="4000" b="1" dirty="0" smtClean="0"/>
            </a:br>
            <a:r>
              <a:rPr lang="th-TH" sz="3600" b="1" dirty="0" smtClean="0"/>
              <a:t>“</a:t>
            </a:r>
            <a:r>
              <a:rPr lang="en-US" sz="3600" b="1" dirty="0" smtClean="0"/>
              <a:t> </a:t>
            </a:r>
            <a:r>
              <a:rPr lang="th-TH" sz="3600" b="1" dirty="0"/>
              <a:t>ยุติการใช้สารเคมีทางการเกษตรที่มีอันตรายสูง 3 </a:t>
            </a:r>
            <a:r>
              <a:rPr lang="th-TH" sz="3600" b="1" dirty="0" smtClean="0"/>
              <a:t>ชนิด ภายในปี 2563”</a:t>
            </a:r>
            <a:endParaRPr lang="th-TH" sz="36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8280920" cy="367240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th-TH" sz="26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ตัวชี้วัด</a:t>
            </a:r>
          </a:p>
          <a:p>
            <a:pPr algn="l"/>
            <a:r>
              <a:rPr lang="th-TH" sz="2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1. ร้อย</a:t>
            </a:r>
            <a:r>
              <a:rPr lang="th-TH" sz="2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ละของจังหวัดมีการขับเคลื่อนมาตรการยุติการใช้สารเคมีทางการเกษตรที่มีอันตราย</a:t>
            </a:r>
            <a:r>
              <a:rPr lang="th-TH" sz="2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สูง   </a:t>
            </a:r>
          </a:p>
          <a:p>
            <a:pPr algn="l"/>
            <a:r>
              <a:rPr lang="th-TH" sz="2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ร่วมกับ</a:t>
            </a:r>
            <a:r>
              <a:rPr lang="th-TH" sz="2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หน่วยงานที่เกี่ยวข้องในระดับส่วนกลางและ</a:t>
            </a:r>
            <a:r>
              <a:rPr lang="th-TH" sz="2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ภูมิภาค อย่าง</a:t>
            </a:r>
            <a:r>
              <a:rPr lang="th-TH" sz="2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น้อยจังหวัดละ 1 </a:t>
            </a:r>
            <a:r>
              <a:rPr lang="th-TH" sz="2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เรื่อง</a:t>
            </a:r>
          </a:p>
          <a:p>
            <a:pPr algn="l"/>
            <a:r>
              <a:rPr lang="th-TH" sz="2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2. </a:t>
            </a:r>
            <a:r>
              <a:rPr lang="th-TH" sz="2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ร้อยละของจังหวัดมีระบบรับแจ้ง</a:t>
            </a:r>
            <a:r>
              <a:rPr lang="th-TH" sz="2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ข่าวการ</a:t>
            </a:r>
            <a:r>
              <a:rPr lang="th-TH" sz="2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ใช้/ป่วยจากการ</a:t>
            </a:r>
            <a:r>
              <a:rPr lang="th-TH" sz="2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สัมผัสสารเคมี</a:t>
            </a:r>
            <a:r>
              <a:rPr lang="th-TH" sz="2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ทางการเกษตร </a:t>
            </a:r>
            <a:endParaRPr lang="th-TH" sz="26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l"/>
            <a:r>
              <a:rPr lang="th-TH" sz="2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3 </a:t>
            </a:r>
            <a:r>
              <a:rPr lang="th-TH" sz="2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ชนิด (พา</a:t>
            </a:r>
            <a:r>
              <a:rPr lang="th-TH" sz="2600" b="1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ราควอต</a:t>
            </a:r>
            <a:r>
              <a:rPr lang="th-TH" sz="2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600" b="1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คลอร์</a:t>
            </a:r>
            <a:r>
              <a:rPr lang="th-TH" sz="2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ไพริ</a:t>
            </a:r>
            <a:r>
              <a:rPr lang="th-TH" sz="2600" b="1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ฟอส</a:t>
            </a:r>
            <a:r>
              <a:rPr lang="th-TH" sz="2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600" b="1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ไกลโฟเสต</a:t>
            </a:r>
            <a:r>
              <a:rPr lang="th-TH" sz="2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2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โดย</a:t>
            </a:r>
            <a:r>
              <a:rPr lang="th-TH" sz="2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ประชาชน/</a:t>
            </a:r>
            <a:r>
              <a:rPr lang="th-TH" sz="2600" b="1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อส</a:t>
            </a:r>
            <a:r>
              <a:rPr lang="th-TH" sz="2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ม. </a:t>
            </a:r>
            <a:r>
              <a:rPr lang="th-TH" sz="2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ผ่าน </a:t>
            </a:r>
            <a:r>
              <a:rPr lang="en-US" sz="2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Mobile </a:t>
            </a:r>
            <a:endParaRPr lang="en-US" sz="26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l"/>
            <a:r>
              <a:rPr lang="th-TH" sz="2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</a:t>
            </a:r>
            <a:r>
              <a:rPr lang="en-US" sz="2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Application</a:t>
            </a:r>
            <a:r>
              <a:rPr lang="th-TH" sz="2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สู่</a:t>
            </a:r>
            <a:r>
              <a:rPr lang="th-TH" sz="2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หน่วยบริการ (คลินิกสารเคมีเกษตร/คลินิกโรคจากการทำงาน) </a:t>
            </a:r>
          </a:p>
          <a:p>
            <a:pPr algn="l"/>
            <a:r>
              <a:rPr lang="th-TH" sz="2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3. </a:t>
            </a:r>
            <a:r>
              <a:rPr lang="th-TH" sz="2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ร้อยละของจังหวัดมีการจัดทำ</a:t>
            </a:r>
            <a:r>
              <a:rPr lang="th-TH" sz="2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ฐานข้อมูลอา</a:t>
            </a:r>
            <a:r>
              <a:rPr lang="th-TH" sz="2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ชีวอนามัยและสิ่งแวดล้อม (</a:t>
            </a:r>
            <a:r>
              <a:rPr lang="en-US" sz="2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Occupational and </a:t>
            </a:r>
            <a:endParaRPr lang="en-US" sz="26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l"/>
            <a:r>
              <a:rPr lang="en-US" sz="2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Environmental </a:t>
            </a:r>
            <a:r>
              <a:rPr lang="en-US" sz="2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Health Profile : OEHP) </a:t>
            </a:r>
            <a:r>
              <a:rPr lang="th-TH" sz="2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ด้าน</a:t>
            </a:r>
            <a:r>
              <a:rPr lang="th-TH" sz="2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เกษตรกรรม และมีการรายงานการเจ็บป่วย  </a:t>
            </a:r>
            <a:endParaRPr lang="th-TH" sz="26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l"/>
            <a:r>
              <a:rPr lang="th-TH" sz="2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</a:t>
            </a:r>
            <a:r>
              <a:rPr lang="th-TH" sz="2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หรือเสียชีวิตจากสารเคมีทางการเกษตร </a:t>
            </a:r>
            <a:r>
              <a:rPr lang="th-TH" sz="2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2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รหัสโรค </a:t>
            </a:r>
            <a:r>
              <a:rPr lang="en-US" sz="2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T60)</a:t>
            </a:r>
            <a:endParaRPr lang="th-TH" sz="26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l"/>
            <a:endParaRPr lang="th-TH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l"/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-27384"/>
            <a:ext cx="9144000" cy="4931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6392284"/>
            <a:ext cx="9144000" cy="4931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890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/>
              <a:t>ตัวชี้วัด </a:t>
            </a:r>
            <a:r>
              <a:rPr lang="en-US" sz="3600" b="1" dirty="0" smtClean="0"/>
              <a:t>: </a:t>
            </a:r>
            <a:r>
              <a:rPr lang="th-TH" sz="3600" b="1" dirty="0" smtClean="0"/>
              <a:t>ยุติการใช้สารเคมีทางการเกษตรที่มีอันตรายสูง 3 ชนิด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</a:t>
            </a:r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KPI </a:t>
            </a: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ร้อย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ละของจังหวัดมีการขับเคลื่อนมาตรการยุติการใช้สารเคมีทางการเกษตรที่มีอันตรายสูงร่วมกับหน่วยงานที่เกี่ยวข้องในระดับ</a:t>
            </a: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ส่วนกลางและ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ภูมิภาค อย่างน้อยจังหวัดละ 1 เรื่อง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72272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sz="2400" b="1" dirty="0" err="1" smtClean="0">
                <a:latin typeface="Angsana New" pitchFamily="18" charset="-34"/>
                <a:cs typeface="Angsana New" pitchFamily="18" charset="-34"/>
              </a:rPr>
              <a:t>สสจ</a:t>
            </a: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.แต่งตั้งคณะกรรมการควบคุมโรคจากการประกอบอาชีพฯ  </a:t>
            </a:r>
          </a:p>
          <a:p>
            <a:pPr marL="0" indent="0">
              <a:buNone/>
            </a:pP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- กำหนดประเด็นปัญหาผลกระทบต่อสุขภาพ           จากการใช้สารเคมีทางการเกษตร</a:t>
            </a:r>
          </a:p>
          <a:p>
            <a:pPr marL="0" indent="0">
              <a:buNone/>
            </a:pP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- ประชุมคณะกรรมการ ฯ</a:t>
            </a:r>
          </a:p>
          <a:p>
            <a:pPr marL="0" indent="0">
              <a:buNone/>
            </a:pP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- จัดทำข้อมูลสถานการณ์</a:t>
            </a:r>
          </a:p>
          <a:p>
            <a:pPr marL="0" indent="0">
              <a:buNone/>
            </a:pP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- ขับเคลื่อนมาตรการการมีส่วนร่วมกับชุมชน</a:t>
            </a:r>
          </a:p>
          <a:p>
            <a:pPr marL="0" indent="0">
              <a:buNone/>
            </a:pP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   </a:t>
            </a:r>
            <a:r>
              <a:rPr lang="th-TH" sz="24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------------------------------------------------------------</a:t>
            </a:r>
          </a:p>
          <a:p>
            <a:pPr marL="0" indent="0">
              <a:buNone/>
            </a:pPr>
            <a:r>
              <a:rPr lang="th-TH" sz="24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- หน่วยบริการ จัดบริการคลินิกสุขภาพเกษตรกร </a:t>
            </a:r>
          </a:p>
          <a:p>
            <a:pPr marL="0" indent="0">
              <a:buNone/>
            </a:pPr>
            <a:r>
              <a:rPr lang="th-TH" sz="24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รายงานการเจ็บป่วยจากสารเคมีฯ  ประเมินความเสี่ยง  การตรวจคัดกรอง  สำรวจการใช้สารเคมีฯ  สื่อสารความรู้  ขับเคลื่อนมาตรการร่วมกับหน่วยงาน ชุมชน ในพื้นที่</a:t>
            </a:r>
            <a:endParaRPr lang="th-TH" sz="2400" b="1" dirty="0">
              <a:solidFill>
                <a:srgbClr val="0000FF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6392284"/>
            <a:ext cx="9144000" cy="4931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-36512" y="-27384"/>
            <a:ext cx="9180512" cy="4931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18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/>
              <a:t>ตัวชี้วัด </a:t>
            </a:r>
            <a:r>
              <a:rPr lang="en-US" sz="3600" b="1" dirty="0" smtClean="0"/>
              <a:t>: </a:t>
            </a:r>
            <a:r>
              <a:rPr lang="th-TH" sz="3600" b="1" dirty="0" smtClean="0"/>
              <a:t>ยุติการใช้สารเคมีทางการเกษตรที่มีอันตรายสูง 3 ชนิด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</a:t>
            </a:r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KPI</a:t>
            </a: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ร้อยละของจังหวัดมีระบบรับแจ้ง</a:t>
            </a: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ข่าว      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การใช้/ป่วยจากการสัมผัส สารเคมีทางการเกษตร </a:t>
            </a: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   3 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ชนิด (พา</a:t>
            </a:r>
            <a:r>
              <a:rPr lang="th-TH" sz="2400" b="1" dirty="0" err="1">
                <a:latin typeface="Angsana New" pitchFamily="18" charset="-34"/>
                <a:cs typeface="Angsana New" pitchFamily="18" charset="-34"/>
              </a:rPr>
              <a:t>ราควอต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b="1" dirty="0" err="1">
                <a:latin typeface="Angsana New" pitchFamily="18" charset="-34"/>
                <a:cs typeface="Angsana New" pitchFamily="18" charset="-34"/>
              </a:rPr>
              <a:t>คลอร์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ไพริ</a:t>
            </a:r>
            <a:r>
              <a:rPr lang="th-TH" sz="2400" b="1" dirty="0" err="1">
                <a:latin typeface="Angsana New" pitchFamily="18" charset="-34"/>
                <a:cs typeface="Angsana New" pitchFamily="18" charset="-34"/>
              </a:rPr>
              <a:t>ฟอส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b="1" dirty="0" err="1">
                <a:latin typeface="Angsana New" pitchFamily="18" charset="-34"/>
                <a:cs typeface="Angsana New" pitchFamily="18" charset="-34"/>
              </a:rPr>
              <a:t>ไกลโฟเสต</a:t>
            </a: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)   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โดยประชาชน/</a:t>
            </a:r>
            <a:r>
              <a:rPr lang="th-TH" sz="2400" b="1" dirty="0" err="1">
                <a:latin typeface="Angsana New" pitchFamily="18" charset="-34"/>
                <a:cs typeface="Angsana New" pitchFamily="18" charset="-34"/>
              </a:rPr>
              <a:t>อส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ม. ผ่าน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Mobile Application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  </a:t>
            </a:r>
          </a:p>
          <a:p>
            <a:pPr marL="0" indent="0">
              <a:buNone/>
            </a:pP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สู่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หน่วยบริการ (คลินิกสารเคมีเกษตร/คลินิกโรคจากการทำงาน) 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72272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sz="2400" b="1" dirty="0" err="1" smtClean="0">
                <a:latin typeface="Angsana New" pitchFamily="18" charset="-34"/>
                <a:cs typeface="Angsana New" pitchFamily="18" charset="-34"/>
              </a:rPr>
              <a:t>สสจ</a:t>
            </a: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.ชี้แจง ถ่ายทอดแนวทางการสำรวจฯ</a:t>
            </a:r>
          </a:p>
          <a:p>
            <a:pPr marL="0" indent="0">
              <a:buNone/>
            </a:pP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- รวบรวม วิเคราะห์ข้อมูล จากหน่วยบริการฯ และจัดทำสรุปรายงานจากการสำรวจครั้งที่ 1  และครั้งที่ 2 </a:t>
            </a:r>
          </a:p>
          <a:p>
            <a:pPr marL="0" indent="0">
              <a:buNone/>
            </a:pP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- นำข้อมูลเชื่อมโยงกับฐานข้อมูล </a:t>
            </a:r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OEHP </a:t>
            </a: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และเสนอที่ประชุมคณะกรรมการฯ เพื่อขับเคลื่อนมาตรการยุติการใช้สารเคมีฯ</a:t>
            </a:r>
          </a:p>
          <a:p>
            <a:pPr marL="0" indent="0">
              <a:buNone/>
            </a:pP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   </a:t>
            </a:r>
            <a:r>
              <a:rPr lang="th-TH" sz="24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----------------------------------------------------------</a:t>
            </a:r>
          </a:p>
          <a:p>
            <a:pPr marL="0" indent="0">
              <a:buNone/>
            </a:pPr>
            <a:r>
              <a:rPr lang="th-TH" sz="24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- หน่วยบริการ </a:t>
            </a:r>
            <a:r>
              <a:rPr lang="en-US" sz="24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ชี้แจง ถ่าย</a:t>
            </a:r>
            <a:r>
              <a:rPr lang="th-TH" sz="24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ทอดการใช้ </a:t>
            </a:r>
            <a:r>
              <a:rPr lang="en-US" sz="24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Mobile </a:t>
            </a:r>
            <a:r>
              <a:rPr lang="en-US" sz="24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Application</a:t>
            </a:r>
            <a:r>
              <a:rPr lang="th-TH" sz="24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กับ </a:t>
            </a:r>
            <a:r>
              <a:rPr lang="th-TH" sz="2400" b="1" dirty="0" err="1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อส</a:t>
            </a:r>
            <a:r>
              <a:rPr lang="th-TH" sz="24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ม. /ติดตาม รวบรวม </a:t>
            </a:r>
            <a:endParaRPr lang="th-TH" sz="2400" b="1" dirty="0">
              <a:solidFill>
                <a:srgbClr val="0000FF"/>
              </a:solidFill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24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  สำรวจครั้งที่ 1   วันที่ 1-31 มกราคม 2563</a:t>
            </a:r>
          </a:p>
          <a:p>
            <a:pPr marL="0" indent="0">
              <a:buNone/>
            </a:pPr>
            <a:r>
              <a:rPr lang="th-TH" sz="24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  สำรวจ</a:t>
            </a:r>
            <a:r>
              <a:rPr lang="th-TH" sz="24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ครั้งที่ </a:t>
            </a:r>
            <a:r>
              <a:rPr lang="th-TH" sz="24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2   </a:t>
            </a:r>
            <a:r>
              <a:rPr lang="th-TH" sz="24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วันที่ 1-31 </a:t>
            </a:r>
            <a:r>
              <a:rPr lang="th-TH" sz="24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กรกฎาคม </a:t>
            </a:r>
            <a:r>
              <a:rPr lang="th-TH" sz="24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2563</a:t>
            </a:r>
            <a:r>
              <a:rPr lang="th-TH" sz="24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 </a:t>
            </a:r>
          </a:p>
          <a:p>
            <a:pPr marL="0" indent="0">
              <a:buNone/>
            </a:pPr>
            <a:r>
              <a:rPr lang="th-TH" sz="24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- จัดบริการคลินิกสุขภาพเกษตรกร                             </a:t>
            </a:r>
            <a:endParaRPr lang="th-TH" sz="2400" b="1" dirty="0">
              <a:solidFill>
                <a:srgbClr val="0000FF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6392284"/>
            <a:ext cx="9144000" cy="4931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-36512" y="-27384"/>
            <a:ext cx="9180512" cy="4931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15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/>
          </a:bodyPr>
          <a:lstStyle/>
          <a:p>
            <a:r>
              <a:rPr lang="th-TH" sz="3600" b="1" dirty="0" smtClean="0"/>
              <a:t>ตัวชี้วัด </a:t>
            </a:r>
            <a:r>
              <a:rPr lang="en-US" sz="3600" b="1" dirty="0" smtClean="0"/>
              <a:t>: </a:t>
            </a:r>
            <a:r>
              <a:rPr lang="th-TH" sz="3600" b="1" dirty="0" smtClean="0"/>
              <a:t>ยุติการใช้สารเคมีทางการเกษตรที่มีอันตรายสูง 3 ชนิด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</a:t>
            </a:r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KPI</a:t>
            </a: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200" b="1" dirty="0" smtClean="0">
                <a:latin typeface="Angsana New" pitchFamily="18" charset="-34"/>
                <a:cs typeface="Angsana New" pitchFamily="18" charset="-34"/>
              </a:rPr>
              <a:t>ร้อย</a:t>
            </a:r>
            <a:r>
              <a:rPr lang="th-TH" sz="2200" b="1" dirty="0">
                <a:latin typeface="Angsana New" pitchFamily="18" charset="-34"/>
                <a:cs typeface="Angsana New" pitchFamily="18" charset="-34"/>
              </a:rPr>
              <a:t>ละของจังหวัดมีการจัดทำ</a:t>
            </a:r>
            <a:r>
              <a:rPr lang="th-TH" sz="2200" b="1" dirty="0" smtClean="0">
                <a:latin typeface="Angsana New" pitchFamily="18" charset="-34"/>
                <a:cs typeface="Angsana New" pitchFamily="18" charset="-34"/>
              </a:rPr>
              <a:t>ฐานข้อมูล อา</a:t>
            </a:r>
            <a:r>
              <a:rPr lang="th-TH" sz="2200" b="1" dirty="0">
                <a:latin typeface="Angsana New" pitchFamily="18" charset="-34"/>
                <a:cs typeface="Angsana New" pitchFamily="18" charset="-34"/>
              </a:rPr>
              <a:t>ชีวอนามัยและสิ่งแวดล้อม (</a:t>
            </a:r>
            <a:r>
              <a:rPr lang="en-US" sz="2200" b="1" dirty="0">
                <a:latin typeface="Angsana New" pitchFamily="18" charset="-34"/>
                <a:cs typeface="Angsana New" pitchFamily="18" charset="-34"/>
              </a:rPr>
              <a:t>Occupational and Environmental Health Profile : OEHP</a:t>
            </a:r>
            <a:r>
              <a:rPr lang="en-US" sz="2200" b="1" dirty="0" smtClean="0">
                <a:latin typeface="Angsana New" pitchFamily="18" charset="-34"/>
                <a:cs typeface="Angsana New" pitchFamily="18" charset="-34"/>
              </a:rPr>
              <a:t>)          </a:t>
            </a:r>
            <a:r>
              <a:rPr lang="th-TH" sz="2200" b="1" dirty="0">
                <a:latin typeface="Angsana New" pitchFamily="18" charset="-34"/>
                <a:cs typeface="Angsana New" pitchFamily="18" charset="-34"/>
              </a:rPr>
              <a:t>ด้านเกษตรกรรม และมีการรายงานการ</a:t>
            </a:r>
            <a:r>
              <a:rPr lang="th-TH" sz="2200" b="1" dirty="0" smtClean="0">
                <a:latin typeface="Angsana New" pitchFamily="18" charset="-34"/>
                <a:cs typeface="Angsana New" pitchFamily="18" charset="-34"/>
              </a:rPr>
              <a:t>เจ็บป่วย   หรือ</a:t>
            </a:r>
            <a:r>
              <a:rPr lang="th-TH" sz="2200" b="1" dirty="0">
                <a:latin typeface="Angsana New" pitchFamily="18" charset="-34"/>
                <a:cs typeface="Angsana New" pitchFamily="18" charset="-34"/>
              </a:rPr>
              <a:t>เสียชีวิตจากสารเคมีทางการเกษตร </a:t>
            </a:r>
            <a:r>
              <a:rPr lang="th-TH" sz="2200" b="1" dirty="0" smtClean="0">
                <a:latin typeface="Angsana New" pitchFamily="18" charset="-34"/>
                <a:cs typeface="Angsana New" pitchFamily="18" charset="-34"/>
              </a:rPr>
              <a:t>            (</a:t>
            </a:r>
            <a:r>
              <a:rPr lang="th-TH" sz="2200" b="1" dirty="0">
                <a:latin typeface="Angsana New" pitchFamily="18" charset="-34"/>
                <a:cs typeface="Angsana New" pitchFamily="18" charset="-34"/>
              </a:rPr>
              <a:t>รหัสโรค </a:t>
            </a:r>
            <a:r>
              <a:rPr lang="en-US" sz="2200" b="1" dirty="0">
                <a:latin typeface="Angsana New" pitchFamily="18" charset="-34"/>
                <a:cs typeface="Angsana New" pitchFamily="18" charset="-34"/>
              </a:rPr>
              <a:t>T60)</a:t>
            </a:r>
            <a:endParaRPr lang="th-TH" sz="22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499992" y="1600200"/>
            <a:ext cx="446449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200" b="1" dirty="0" smtClean="0"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sz="2200" b="1" dirty="0" err="1" smtClean="0">
                <a:latin typeface="Angsana New" pitchFamily="18" charset="-34"/>
                <a:cs typeface="Angsana New" pitchFamily="18" charset="-34"/>
              </a:rPr>
              <a:t>สสจ</a:t>
            </a:r>
            <a:r>
              <a:rPr lang="th-TH" sz="2200" b="1" dirty="0" smtClean="0">
                <a:latin typeface="Angsana New" pitchFamily="18" charset="-34"/>
                <a:cs typeface="Angsana New" pitchFamily="18" charset="-34"/>
              </a:rPr>
              <a:t>. ทำ </a:t>
            </a:r>
            <a:r>
              <a:rPr lang="en-US" sz="2200" b="1" dirty="0" smtClean="0">
                <a:latin typeface="Angsana New" pitchFamily="18" charset="-34"/>
                <a:cs typeface="Angsana New" pitchFamily="18" charset="-34"/>
              </a:rPr>
              <a:t>OEHP </a:t>
            </a:r>
            <a:r>
              <a:rPr lang="th-TH" sz="2200" b="1" dirty="0" smtClean="0">
                <a:latin typeface="Angsana New" pitchFamily="18" charset="-34"/>
                <a:cs typeface="Angsana New" pitchFamily="18" charset="-34"/>
              </a:rPr>
              <a:t>ภายใน 15 </a:t>
            </a:r>
            <a:r>
              <a:rPr lang="th-TH" sz="2200" b="1" dirty="0" err="1" smtClean="0">
                <a:latin typeface="Angsana New" pitchFamily="18" charset="-34"/>
                <a:cs typeface="Angsana New" pitchFamily="18" charset="-34"/>
              </a:rPr>
              <a:t>ธ.ค</a:t>
            </a:r>
            <a:r>
              <a:rPr lang="th-TH" sz="2200" b="1" dirty="0" smtClean="0">
                <a:latin typeface="Angsana New" pitchFamily="18" charset="-34"/>
                <a:cs typeface="Angsana New" pitchFamily="18" charset="-34"/>
              </a:rPr>
              <a:t> 62 / 15 </a:t>
            </a:r>
            <a:r>
              <a:rPr lang="th-TH" sz="2200" b="1" dirty="0" err="1" smtClean="0">
                <a:latin typeface="Angsana New" pitchFamily="18" charset="-34"/>
                <a:cs typeface="Angsana New" pitchFamily="18" charset="-34"/>
              </a:rPr>
              <a:t>มิ.ย</a:t>
            </a:r>
            <a:r>
              <a:rPr lang="th-TH" sz="2200" b="1" dirty="0" smtClean="0">
                <a:latin typeface="Angsana New" pitchFamily="18" charset="-34"/>
                <a:cs typeface="Angsana New" pitchFamily="18" charset="-34"/>
              </a:rPr>
              <a:t> 63</a:t>
            </a:r>
          </a:p>
          <a:p>
            <a:pPr marL="0" indent="0">
              <a:buNone/>
            </a:pPr>
            <a:r>
              <a:rPr lang="th-TH" sz="2200" b="1" dirty="0" smtClean="0">
                <a:latin typeface="Angsana New" pitchFamily="18" charset="-34"/>
                <a:cs typeface="Angsana New" pitchFamily="18" charset="-34"/>
              </a:rPr>
              <a:t>- รายงาน </a:t>
            </a:r>
            <a:r>
              <a:rPr lang="en-US" sz="2200" b="1" dirty="0" smtClean="0">
                <a:latin typeface="Angsana New" pitchFamily="18" charset="-34"/>
                <a:cs typeface="Angsana New" pitchFamily="18" charset="-34"/>
              </a:rPr>
              <a:t>T60 </a:t>
            </a:r>
            <a:r>
              <a:rPr lang="th-TH" sz="2200" b="1" dirty="0" smtClean="0">
                <a:latin typeface="Angsana New" pitchFamily="18" charset="-34"/>
                <a:cs typeface="Angsana New" pitchFamily="18" charset="-34"/>
              </a:rPr>
              <a:t>ทุกเดือน</a:t>
            </a:r>
          </a:p>
          <a:p>
            <a:pPr marL="0" indent="0">
              <a:buNone/>
            </a:pPr>
            <a:r>
              <a:rPr lang="en-US" sz="2200" b="1" dirty="0" smtClean="0"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sz="2200" b="1" dirty="0" smtClean="0">
                <a:latin typeface="Angsana New" pitchFamily="18" charset="-34"/>
                <a:cs typeface="Angsana New" pitchFamily="18" charset="-34"/>
              </a:rPr>
              <a:t>นำเสนอข้อมูลสถานการณ์จาก </a:t>
            </a:r>
            <a:r>
              <a:rPr lang="en-US" sz="2200" b="1" dirty="0" smtClean="0">
                <a:latin typeface="Angsana New" pitchFamily="18" charset="-34"/>
                <a:cs typeface="Angsana New" pitchFamily="18" charset="-34"/>
              </a:rPr>
              <a:t>Mobile Application OEHP </a:t>
            </a:r>
            <a:r>
              <a:rPr lang="th-TH" sz="2200" b="1" dirty="0" smtClean="0"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en-US" sz="2200" b="1" dirty="0" smtClean="0">
                <a:latin typeface="Angsana New" pitchFamily="18" charset="-34"/>
                <a:cs typeface="Angsana New" pitchFamily="18" charset="-34"/>
              </a:rPr>
              <a:t>T60  </a:t>
            </a:r>
            <a:r>
              <a:rPr lang="th-TH" sz="2200" b="1" dirty="0" smtClean="0">
                <a:latin typeface="Angsana New" pitchFamily="18" charset="-34"/>
                <a:cs typeface="Angsana New" pitchFamily="18" charset="-34"/>
              </a:rPr>
              <a:t>คณะกรรมการควบคุมโรคจากการประกอบอาชีพฯ</a:t>
            </a:r>
          </a:p>
          <a:p>
            <a:pPr marL="0" indent="0">
              <a:buNone/>
            </a:pPr>
            <a:r>
              <a:rPr lang="th-TH" sz="2200" b="1" dirty="0" smtClean="0">
                <a:latin typeface="Angsana New" pitchFamily="18" charset="-34"/>
                <a:cs typeface="Angsana New" pitchFamily="18" charset="-34"/>
              </a:rPr>
              <a:t>   </a:t>
            </a:r>
            <a:r>
              <a:rPr lang="th-TH" sz="22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---------------------------------------------------------------</a:t>
            </a:r>
          </a:p>
          <a:p>
            <a:pPr marL="0" indent="0">
              <a:buNone/>
            </a:pPr>
            <a:r>
              <a:rPr lang="th-TH" sz="2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- หน่วยบริการ</a:t>
            </a:r>
            <a:r>
              <a:rPr lang="en-US" sz="2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บันทึกข้อมูลการเจ็บป่วยจากสารเคมีฯ รหัส </a:t>
            </a:r>
            <a:r>
              <a:rPr lang="en-US" sz="2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ICD-10 T60 </a:t>
            </a:r>
            <a:r>
              <a:rPr lang="th-TH" sz="2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และผลงานคัดกรองฯ  ในโปรแกรม </a:t>
            </a:r>
            <a:r>
              <a:rPr lang="en-US" sz="2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Hos-</a:t>
            </a:r>
            <a:r>
              <a:rPr lang="en-US" sz="2200" b="1" dirty="0" err="1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xp</a:t>
            </a:r>
            <a:r>
              <a:rPr lang="en-US" sz="2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 /</a:t>
            </a:r>
          </a:p>
          <a:p>
            <a:pPr marL="0" indent="0">
              <a:buNone/>
            </a:pPr>
            <a:r>
              <a:rPr lang="en-US" sz="2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sz="2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สรุปสถานการณ์ในพื้นที่</a:t>
            </a:r>
            <a:endParaRPr lang="th-TH" sz="2200" b="1" dirty="0">
              <a:solidFill>
                <a:srgbClr val="0000FF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6392284"/>
            <a:ext cx="9144000" cy="4931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0" y="-27384"/>
            <a:ext cx="9180512" cy="4931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31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อัตราป่วยพิษสารกำจัดศัตรูพืชจำแนกรายเขตสุขภาพ </a:t>
            </a:r>
            <a:br>
              <a:rPr lang="th-TH" b="1" dirty="0">
                <a:latin typeface="TH SarabunPSK" pitchFamily="34" charset="-34"/>
                <a:cs typeface="TH SarabunPSK" pitchFamily="34" charset="-34"/>
              </a:rPr>
            </a:br>
            <a:r>
              <a:rPr lang="th-TH" b="1" dirty="0">
                <a:latin typeface="TH SarabunPSK" pitchFamily="34" charset="-34"/>
                <a:cs typeface="TH SarabunPSK" pitchFamily="34" charset="-34"/>
              </a:rPr>
              <a:t>ปี 2560 - 2562 </a:t>
            </a:r>
            <a:endParaRPr lang="th-TH" b="1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456245"/>
              </p:ext>
            </p:extLst>
          </p:nvPr>
        </p:nvGraphicFramePr>
        <p:xfrm>
          <a:off x="457200" y="1600200"/>
          <a:ext cx="8363272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397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อัตราป่วยพิษสารกำจัดศัตรูพืช จำแนกรายจังหวัด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เขต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สุขภาพที่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3 ปี 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2560 - 2562</a:t>
            </a:r>
            <a:endParaRPr lang="th-TH" sz="3600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78502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02734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อัตราป่วยพิษสารกำจัดศัตรูพืช จำแนกรายอำเภอ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จังหวัด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ชัยนาท ปี 2560 - 2562</a:t>
            </a:r>
            <a:endParaRPr lang="th-TH" b="1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084333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723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อัตราป่วยพิษสารกำจัดศัตรูพืช จำแนกตามประเภท</a:t>
            </a:r>
            <a:br>
              <a:rPr lang="th-TH" b="1" dirty="0" smtClean="0"/>
            </a:br>
            <a:r>
              <a:rPr lang="th-TH" b="1" dirty="0" smtClean="0"/>
              <a:t> รายอำเภอ  ปี 2562 ( ณ 7 </a:t>
            </a:r>
            <a:r>
              <a:rPr lang="th-TH" b="1" dirty="0" err="1" smtClean="0"/>
              <a:t>ต.ค</a:t>
            </a:r>
            <a:r>
              <a:rPr lang="th-TH" b="1" dirty="0" smtClean="0"/>
              <a:t> 62)</a:t>
            </a:r>
            <a:endParaRPr lang="th-TH" b="1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62103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467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th-TH" b="1" dirty="0" smtClean="0"/>
              <a:t>ตรวจคัดกรองความเสี่ยงสารกำจัดศัตรูพืช รายอำเภอ ปี 2562</a:t>
            </a:r>
            <a:endParaRPr lang="th-TH" b="1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882076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274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th-TH" sz="6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ประเด็นนำเสนอ</a:t>
            </a:r>
            <a:endParaRPr lang="th-TH" sz="6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28392"/>
          </a:xfrm>
        </p:spPr>
        <p:txBody>
          <a:bodyPr>
            <a:normAutofit fontScale="92500"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th-TH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 คำจำกัดความ ความเป็นมา วัตถุประสงค์</a:t>
            </a:r>
          </a:p>
          <a:p>
            <a:pPr algn="l"/>
            <a:r>
              <a:rPr lang="th-TH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 องค์ประกอบของมาตรฐาน</a:t>
            </a:r>
          </a:p>
          <a:p>
            <a:pPr algn="l"/>
            <a:r>
              <a:rPr lang="th-TH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3. ผลการประเมิน </a:t>
            </a:r>
            <a:r>
              <a:rPr lang="th-TH" sz="36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รพท</a:t>
            </a:r>
            <a:r>
              <a:rPr lang="th-TH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th-TH" sz="36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รพช</a:t>
            </a:r>
            <a:r>
              <a:rPr lang="th-TH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รพ.สต.</a:t>
            </a:r>
          </a:p>
          <a:p>
            <a:pPr algn="l"/>
            <a:r>
              <a:rPr lang="th-TH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/>
              </a:rPr>
              <a:t>4. ตัวชี้วัด ยุติการใช้สารเคมีฯ</a:t>
            </a:r>
          </a:p>
          <a:p>
            <a:pPr algn="l"/>
            <a:r>
              <a:rPr lang="th-TH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/>
              </a:rPr>
              <a:t>5. สถานการณ์พิษสารเคมีกำจัดศัตรูพืช</a:t>
            </a:r>
          </a:p>
          <a:p>
            <a:pPr algn="l"/>
            <a:r>
              <a:rPr lang="th-TH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/>
              </a:rPr>
              <a:t>6. </a:t>
            </a:r>
            <a:r>
              <a:rPr lang="th-TH" sz="36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/>
              </a:rPr>
              <a:t>พรบ</a:t>
            </a:r>
            <a:r>
              <a:rPr lang="th-TH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/>
              </a:rPr>
              <a:t>.ควบคุมโรคจากการประกอบอาชีพฯ</a:t>
            </a:r>
            <a:endParaRPr lang="th-TH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l"/>
            <a:endParaRPr lang="th-TH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6392284"/>
            <a:ext cx="9144000" cy="4931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-27384"/>
            <a:ext cx="9144000" cy="4931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73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th-TH" b="1" dirty="0" smtClean="0"/>
              <a:t>จำนวนหน่วยบริการตรวจคัดกรองสารกำจัดศัตรูพืช ปี 2562</a:t>
            </a:r>
            <a:endParaRPr lang="th-TH" b="1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75028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397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6392896"/>
            <a:ext cx="9144000" cy="46510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3" name="ชื่อเรื่อง 1"/>
          <p:cNvSpPr txBox="1">
            <a:spLocks/>
          </p:cNvSpPr>
          <p:nvPr/>
        </p:nvSpPr>
        <p:spPr>
          <a:xfrm>
            <a:off x="179512" y="1412776"/>
            <a:ext cx="8784975" cy="395782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th-TH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พระราชบัญญัติควบคุมโรคจาก</a:t>
            </a:r>
            <a:r>
              <a:rPr lang="th-TH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การประกอบ</a:t>
            </a:r>
            <a:r>
              <a:rPr lang="th-TH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อาชีพและ</a:t>
            </a:r>
            <a:r>
              <a:rPr lang="th-TH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โรคจากสิ่งแวดล้อม </a:t>
            </a:r>
            <a:r>
              <a:rPr lang="th-TH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พ.ศ. 2562</a:t>
            </a:r>
          </a:p>
          <a:p>
            <a:pPr algn="ctr"/>
            <a:endParaRPr lang="th-TH" sz="1500" b="1" dirty="0" smtClean="0">
              <a:solidFill>
                <a:srgbClr val="ED7D31">
                  <a:lumMod val="50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h-TH" sz="3600" b="1" dirty="0">
              <a:solidFill>
                <a:srgbClr val="ED7D31">
                  <a:lumMod val="50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0" y="-27384"/>
            <a:ext cx="9144000" cy="64807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54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6534150"/>
            <a:ext cx="9144000" cy="3238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3238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รูปแบบอิสระ 12"/>
          <p:cNvSpPr/>
          <p:nvPr/>
        </p:nvSpPr>
        <p:spPr>
          <a:xfrm>
            <a:off x="186405" y="814114"/>
            <a:ext cx="2774714" cy="908117"/>
          </a:xfrm>
          <a:custGeom>
            <a:avLst/>
            <a:gdLst>
              <a:gd name="connsiteX0" fmla="*/ 0 w 3162984"/>
              <a:gd name="connsiteY0" fmla="*/ 0 h 815340"/>
              <a:gd name="connsiteX1" fmla="*/ 3162984 w 3162984"/>
              <a:gd name="connsiteY1" fmla="*/ 0 h 815340"/>
              <a:gd name="connsiteX2" fmla="*/ 3162984 w 3162984"/>
              <a:gd name="connsiteY2" fmla="*/ 1905 h 815340"/>
              <a:gd name="connsiteX3" fmla="*/ 2757219 w 3162984"/>
              <a:gd name="connsiteY3" fmla="*/ 407670 h 815340"/>
              <a:gd name="connsiteX4" fmla="*/ 3162984 w 3162984"/>
              <a:gd name="connsiteY4" fmla="*/ 813435 h 815340"/>
              <a:gd name="connsiteX5" fmla="*/ 3162984 w 3162984"/>
              <a:gd name="connsiteY5" fmla="*/ 815340 h 815340"/>
              <a:gd name="connsiteX6" fmla="*/ 0 w 3162984"/>
              <a:gd name="connsiteY6" fmla="*/ 815340 h 815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62984" h="815340">
                <a:moveTo>
                  <a:pt x="0" y="0"/>
                </a:moveTo>
                <a:lnTo>
                  <a:pt x="3162984" y="0"/>
                </a:lnTo>
                <a:lnTo>
                  <a:pt x="3162984" y="1905"/>
                </a:lnTo>
                <a:lnTo>
                  <a:pt x="2757219" y="407670"/>
                </a:lnTo>
                <a:lnTo>
                  <a:pt x="3162984" y="813435"/>
                </a:lnTo>
                <a:lnTo>
                  <a:pt x="3162984" y="815340"/>
                </a:lnTo>
                <a:lnTo>
                  <a:pt x="0" y="815340"/>
                </a:lnTo>
                <a:close/>
              </a:path>
            </a:pathLst>
          </a:custGeom>
          <a:solidFill>
            <a:srgbClr val="C00000"/>
          </a:solidFill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ชื่อเรื่อง 1"/>
          <p:cNvSpPr>
            <a:spLocks noGrp="1"/>
          </p:cNvSpPr>
          <p:nvPr>
            <p:ph type="title"/>
          </p:nvPr>
        </p:nvSpPr>
        <p:spPr>
          <a:xfrm>
            <a:off x="276558" y="760717"/>
            <a:ext cx="2027420" cy="976925"/>
          </a:xfrm>
        </p:spPr>
        <p:txBody>
          <a:bodyPr>
            <a:normAutofit/>
          </a:bodyPr>
          <a:lstStyle/>
          <a:p>
            <a:r>
              <a:rPr lang="th-TH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เจตนารมณ์</a:t>
            </a:r>
          </a:p>
        </p:txBody>
      </p:sp>
      <p:sp>
        <p:nvSpPr>
          <p:cNvPr id="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2051720" y="2451982"/>
            <a:ext cx="3873475" cy="32722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300" b="1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300" b="1" dirty="0">
                <a:solidFill>
                  <a:srgbClr val="4A85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ลูกจ้าง </a:t>
            </a:r>
          </a:p>
          <a:p>
            <a:pPr marL="0" indent="0">
              <a:buNone/>
            </a:pPr>
            <a:r>
              <a:rPr lang="th-TH" sz="2300" b="1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3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แรงงานนอกระบบ </a:t>
            </a:r>
          </a:p>
          <a:p>
            <a:pPr marL="0" indent="0">
              <a:buNone/>
            </a:pPr>
            <a:r>
              <a:rPr lang="th-TH" sz="2300" b="1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3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ประชาชนที่ได้รับหรืออาจได้รับมลพิษ </a:t>
            </a:r>
          </a:p>
          <a:p>
            <a:pPr marL="0" indent="0">
              <a:buNone/>
            </a:pPr>
            <a:r>
              <a:rPr lang="th-TH" sz="2300" b="1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ได้รับการดูแลสุขภาพอย่างต่อเนื่อง </a:t>
            </a:r>
            <a:r>
              <a:rPr lang="th-TH" sz="2300" b="1" dirty="0" smtClean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</a:t>
            </a:r>
            <a:r>
              <a:rPr lang="th-TH" sz="2300" b="1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 ทันการณ์ ด้วย</a:t>
            </a:r>
            <a:r>
              <a:rPr lang="th-TH" sz="2300" b="1" dirty="0" smtClean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มาตรฐานการ</a:t>
            </a:r>
            <a:r>
              <a:rPr lang="th-TH" sz="2300" b="1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ให้บริการอย่างเดียวกัน</a:t>
            </a:r>
          </a:p>
        </p:txBody>
      </p:sp>
      <p:sp>
        <p:nvSpPr>
          <p:cNvPr id="16" name="TextBox 2"/>
          <p:cNvSpPr txBox="1"/>
          <p:nvPr/>
        </p:nvSpPr>
        <p:spPr>
          <a:xfrm>
            <a:off x="5724128" y="4522704"/>
            <a:ext cx="3744416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rgbClr val="4A85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ประกาศในราชกิจจา</a:t>
            </a:r>
            <a:r>
              <a:rPr lang="th-TH" sz="2000" b="1" dirty="0" err="1" smtClean="0">
                <a:solidFill>
                  <a:srgbClr val="4A85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นุเบกษา</a:t>
            </a:r>
            <a:r>
              <a:rPr lang="en-US" sz="2000" b="1" dirty="0" smtClean="0">
                <a:solidFill>
                  <a:srgbClr val="4A85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2000" b="1" dirty="0" smtClean="0">
                <a:solidFill>
                  <a:srgbClr val="4A85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th-TH" sz="2000" b="1" dirty="0" smtClean="0">
                <a:solidFill>
                  <a:srgbClr val="4A85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000" b="1" dirty="0" smtClean="0">
                <a:solidFill>
                  <a:srgbClr val="4A85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 พฤษภาคม 2562</a:t>
            </a:r>
          </a:p>
          <a:p>
            <a:r>
              <a:rPr lang="th-TH" sz="20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มีผลใช้บังคับ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 </a:t>
            </a:r>
            <a:r>
              <a:rPr lang="th-TH" sz="20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กันยายน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2562</a:t>
            </a:r>
            <a:endParaRPr lang="th-TH" sz="20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ตัวแทนเนื้อหา 2"/>
          <p:cNvSpPr txBox="1">
            <a:spLocks/>
          </p:cNvSpPr>
          <p:nvPr/>
        </p:nvSpPr>
        <p:spPr>
          <a:xfrm>
            <a:off x="295787" y="2835794"/>
            <a:ext cx="1674355" cy="565439"/>
          </a:xfrm>
          <a:prstGeom prst="rect">
            <a:avLst/>
          </a:prstGeom>
          <a:solidFill>
            <a:srgbClr val="A0DCDD"/>
          </a:solidFill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h-TH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ประชาชน</a:t>
            </a:r>
            <a:r>
              <a:rPr lang="th-TH" sz="3200" b="1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2" name="วงเล็บปีกกาซ้าย 1"/>
          <p:cNvSpPr/>
          <p:nvPr/>
        </p:nvSpPr>
        <p:spPr>
          <a:xfrm>
            <a:off x="1979712" y="2681964"/>
            <a:ext cx="182943" cy="864547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935" y="690392"/>
            <a:ext cx="2236039" cy="3602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61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6534150"/>
            <a:ext cx="9144000" cy="3238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3238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9" name="รูปแบบอิสระ 8"/>
          <p:cNvSpPr/>
          <p:nvPr/>
        </p:nvSpPr>
        <p:spPr>
          <a:xfrm>
            <a:off x="188844" y="476672"/>
            <a:ext cx="7654529" cy="1083142"/>
          </a:xfrm>
          <a:custGeom>
            <a:avLst/>
            <a:gdLst>
              <a:gd name="connsiteX0" fmla="*/ 0 w 3162984"/>
              <a:gd name="connsiteY0" fmla="*/ 0 h 815340"/>
              <a:gd name="connsiteX1" fmla="*/ 3162984 w 3162984"/>
              <a:gd name="connsiteY1" fmla="*/ 0 h 815340"/>
              <a:gd name="connsiteX2" fmla="*/ 3162984 w 3162984"/>
              <a:gd name="connsiteY2" fmla="*/ 1905 h 815340"/>
              <a:gd name="connsiteX3" fmla="*/ 2757219 w 3162984"/>
              <a:gd name="connsiteY3" fmla="*/ 407670 h 815340"/>
              <a:gd name="connsiteX4" fmla="*/ 3162984 w 3162984"/>
              <a:gd name="connsiteY4" fmla="*/ 813435 h 815340"/>
              <a:gd name="connsiteX5" fmla="*/ 3162984 w 3162984"/>
              <a:gd name="connsiteY5" fmla="*/ 815340 h 815340"/>
              <a:gd name="connsiteX6" fmla="*/ 0 w 3162984"/>
              <a:gd name="connsiteY6" fmla="*/ 815340 h 815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62984" h="815340">
                <a:moveTo>
                  <a:pt x="0" y="0"/>
                </a:moveTo>
                <a:lnTo>
                  <a:pt x="3162984" y="0"/>
                </a:lnTo>
                <a:lnTo>
                  <a:pt x="3162984" y="1905"/>
                </a:lnTo>
                <a:lnTo>
                  <a:pt x="2757219" y="407670"/>
                </a:lnTo>
                <a:lnTo>
                  <a:pt x="3162984" y="813435"/>
                </a:lnTo>
                <a:lnTo>
                  <a:pt x="3162984" y="815340"/>
                </a:lnTo>
                <a:lnTo>
                  <a:pt x="0" y="815340"/>
                </a:lnTo>
                <a:close/>
              </a:path>
            </a:pathLst>
          </a:custGeom>
          <a:solidFill>
            <a:srgbClr val="C00000"/>
          </a:solidFill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 dirty="0">
              <a:solidFill>
                <a:prstClr val="white"/>
              </a:solidFill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188845" y="1772816"/>
            <a:ext cx="889076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200" b="1" dirty="0">
                <a:solidFill>
                  <a:srgbClr val="ED7D31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หมวด 1</a:t>
            </a:r>
            <a:r>
              <a:rPr lang="th-TH" sz="22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2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th-TH" sz="2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บท</a:t>
            </a:r>
            <a:r>
              <a:rPr lang="th-TH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ทั่วไป</a:t>
            </a:r>
          </a:p>
          <a:p>
            <a:r>
              <a:rPr lang="th-TH" sz="2200" b="1" dirty="0">
                <a:solidFill>
                  <a:srgbClr val="ED7D31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หมวด 2</a:t>
            </a:r>
            <a:r>
              <a:rPr lang="th-TH" sz="22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2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th-TH" sz="2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คณะกรรมการ</a:t>
            </a:r>
            <a:r>
              <a:rPr lang="th-TH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ควบคุมโรคจากการประกอบอาชีพและโรคจากสิ่งแวดล้อม</a:t>
            </a:r>
          </a:p>
          <a:p>
            <a:r>
              <a:rPr lang="th-TH" sz="2200" b="1" dirty="0">
                <a:solidFill>
                  <a:srgbClr val="ED7D31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หมวด 3 </a:t>
            </a:r>
            <a:r>
              <a:rPr lang="th-TH" sz="2200" b="1" dirty="0" smtClean="0">
                <a:solidFill>
                  <a:srgbClr val="ED7D31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th-TH" sz="2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คณะกรรมการ</a:t>
            </a:r>
            <a:r>
              <a:rPr lang="th-TH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ควบคุมโรคจากการประกอบอาชีพและโรคจากสิ่งแวดล้อมจังหวัด </a:t>
            </a:r>
            <a:br>
              <a:rPr lang="th-TH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</a:t>
            </a:r>
            <a:r>
              <a:rPr lang="th-TH" sz="2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และ</a:t>
            </a:r>
            <a:r>
              <a:rPr lang="th-TH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คณะกรรมการควบคุมโรคจากการประกอบอาชีพและโรคจากสิ่งแวดล้อมกรุงเทพมหานคร</a:t>
            </a:r>
          </a:p>
          <a:p>
            <a:r>
              <a:rPr lang="th-TH" sz="2200" b="1" dirty="0">
                <a:solidFill>
                  <a:srgbClr val="ED7D31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หมวด 4</a:t>
            </a:r>
            <a:r>
              <a:rPr lang="th-TH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อา</a:t>
            </a:r>
            <a:r>
              <a:rPr lang="th-TH" sz="22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ชีว</a:t>
            </a:r>
            <a:r>
              <a:rPr lang="th-TH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เวชกรรมและเวชกรรมสิ่งแวดล้อม</a:t>
            </a:r>
          </a:p>
          <a:p>
            <a:r>
              <a:rPr lang="th-TH" sz="2200" b="1" dirty="0">
                <a:solidFill>
                  <a:srgbClr val="ED7D31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หมวด 5</a:t>
            </a:r>
            <a:r>
              <a:rPr lang="th-TH" sz="2200" dirty="0">
                <a:solidFill>
                  <a:srgbClr val="ED7D31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200" dirty="0" smtClean="0">
                <a:solidFill>
                  <a:srgbClr val="ED7D31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th-TH" sz="2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</a:t>
            </a:r>
            <a:r>
              <a:rPr lang="th-TH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เฝ้าระวังโรคจากการประกอบอาชีพและโรคจากสิ่งแวดล้อม</a:t>
            </a:r>
          </a:p>
          <a:p>
            <a:r>
              <a:rPr lang="th-TH" sz="2200" b="1" dirty="0">
                <a:solidFill>
                  <a:srgbClr val="ED7D31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หมวด 6</a:t>
            </a:r>
            <a:r>
              <a:rPr lang="th-TH" sz="2200" dirty="0">
                <a:solidFill>
                  <a:srgbClr val="ED7D31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200" dirty="0" smtClean="0">
                <a:solidFill>
                  <a:srgbClr val="ED7D31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th-TH" sz="2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</a:t>
            </a:r>
            <a:r>
              <a:rPr lang="th-TH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ป้องกันและการควบคุมโรคจากการประกอบอาชีพและโรคจากสิ่งแวดล้อม</a:t>
            </a:r>
          </a:p>
          <a:p>
            <a:r>
              <a:rPr lang="th-TH" sz="2200" b="1" dirty="0">
                <a:solidFill>
                  <a:srgbClr val="ED7D31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หมวด 7</a:t>
            </a:r>
            <a:r>
              <a:rPr lang="th-TH" sz="2200" dirty="0">
                <a:solidFill>
                  <a:srgbClr val="ED7D31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200" dirty="0" smtClean="0">
                <a:solidFill>
                  <a:srgbClr val="ED7D31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th-TH" sz="2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พนักงาน</a:t>
            </a:r>
            <a:r>
              <a:rPr lang="th-TH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เจ้าหน้าที่</a:t>
            </a:r>
          </a:p>
          <a:p>
            <a:r>
              <a:rPr lang="th-TH" sz="2200" b="1" dirty="0">
                <a:solidFill>
                  <a:srgbClr val="ED7D31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หมวด 8</a:t>
            </a:r>
            <a:r>
              <a:rPr lang="th-TH" sz="2200" dirty="0">
                <a:solidFill>
                  <a:srgbClr val="ED7D31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200" dirty="0" smtClean="0">
                <a:solidFill>
                  <a:srgbClr val="ED7D31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th-TH" sz="2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บท</a:t>
            </a:r>
            <a:r>
              <a:rPr lang="th-TH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กำหนดโทษ</a:t>
            </a:r>
          </a:p>
          <a:p>
            <a:r>
              <a:rPr lang="th-TH" sz="2200" b="1" dirty="0">
                <a:solidFill>
                  <a:srgbClr val="ED7D31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บทเฉพาะกาล</a:t>
            </a: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88844" y="805542"/>
            <a:ext cx="8827616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โครงสร้างของกฎหมาย</a:t>
            </a:r>
          </a:p>
          <a:p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ประกอบด้วย </a:t>
            </a:r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 หมวด + บทเฉพาะกาล  จำนวนทั้งสิ้น 53 มาตรา</a:t>
            </a:r>
          </a:p>
        </p:txBody>
      </p:sp>
    </p:spTree>
    <p:extLst>
      <p:ext uri="{BB962C8B-B14F-4D97-AF65-F5344CB8AC3E}">
        <p14:creationId xmlns:p14="http://schemas.microsoft.com/office/powerpoint/2010/main" val="270722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848901"/>
            <a:ext cx="8280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ngsana New" pitchFamily="18" charset="-34"/>
                <a:cs typeface="Angsana New" pitchFamily="18" charset="-34"/>
              </a:rPr>
              <a:t>ปี 2563</a:t>
            </a:r>
          </a:p>
          <a:p>
            <a:r>
              <a:rPr lang="th-TH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ngsana New" pitchFamily="18" charset="-34"/>
                <a:cs typeface="Angsana New" pitchFamily="18" charset="-34"/>
                <a:sym typeface="Wingdings"/>
              </a:rPr>
              <a:t>  </a:t>
            </a:r>
            <a:r>
              <a:rPr lang="th-TH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ngsana New" pitchFamily="18" charset="-34"/>
                <a:cs typeface="Angsana New" pitchFamily="18" charset="-34"/>
              </a:rPr>
              <a:t> </a:t>
            </a:r>
          </a:p>
          <a:p>
            <a:r>
              <a:rPr lang="th-TH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ngsana New" pitchFamily="18" charset="-34"/>
                <a:cs typeface="Angsana New" pitchFamily="18" charset="-34"/>
                <a:sym typeface="Wingdings"/>
              </a:rPr>
              <a:t>  ประชุมผู้รับผิดชอบงาน </a:t>
            </a:r>
            <a:r>
              <a:rPr lang="th-TH" sz="24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ngsana New" pitchFamily="18" charset="-34"/>
                <a:cs typeface="Angsana New" pitchFamily="18" charset="-34"/>
                <a:sym typeface="Wingdings"/>
              </a:rPr>
              <a:t>รพท</a:t>
            </a:r>
            <a:r>
              <a:rPr lang="th-TH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ngsana New" pitchFamily="18" charset="-34"/>
                <a:cs typeface="Angsana New" pitchFamily="18" charset="-34"/>
                <a:sym typeface="Wingdings"/>
              </a:rPr>
              <a:t>. </a:t>
            </a:r>
            <a:r>
              <a:rPr lang="th-TH" sz="24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ngsana New" pitchFamily="18" charset="-34"/>
                <a:cs typeface="Angsana New" pitchFamily="18" charset="-34"/>
                <a:sym typeface="Wingdings"/>
              </a:rPr>
              <a:t>รพช</a:t>
            </a:r>
            <a:r>
              <a:rPr lang="th-TH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ngsana New" pitchFamily="18" charset="-34"/>
                <a:cs typeface="Angsana New" pitchFamily="18" charset="-34"/>
                <a:sym typeface="Wingdings"/>
              </a:rPr>
              <a:t>. </a:t>
            </a:r>
            <a:r>
              <a:rPr lang="th-TH" sz="24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ngsana New" pitchFamily="18" charset="-34"/>
                <a:cs typeface="Angsana New" pitchFamily="18" charset="-34"/>
                <a:sym typeface="Wingdings"/>
              </a:rPr>
              <a:t>สสอ</a:t>
            </a:r>
            <a:r>
              <a:rPr lang="th-TH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ngsana New" pitchFamily="18" charset="-34"/>
                <a:cs typeface="Angsana New" pitchFamily="18" charset="-34"/>
                <a:sym typeface="Wingdings"/>
              </a:rPr>
              <a:t>. รพ.สต. เดือน </a:t>
            </a:r>
            <a:r>
              <a:rPr lang="th-TH" sz="24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ngsana New" pitchFamily="18" charset="-34"/>
                <a:cs typeface="Angsana New" pitchFamily="18" charset="-34"/>
                <a:sym typeface="Wingdings"/>
              </a:rPr>
              <a:t>ม.ค</a:t>
            </a:r>
            <a:r>
              <a:rPr lang="th-TH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ngsana New" pitchFamily="18" charset="-34"/>
                <a:cs typeface="Angsana New" pitchFamily="18" charset="-34"/>
                <a:sym typeface="Wingdings"/>
              </a:rPr>
              <a:t> – </a:t>
            </a:r>
            <a:r>
              <a:rPr lang="th-TH" sz="24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ngsana New" pitchFamily="18" charset="-34"/>
                <a:cs typeface="Angsana New" pitchFamily="18" charset="-34"/>
                <a:sym typeface="Wingdings"/>
              </a:rPr>
              <a:t>ก.พ</a:t>
            </a:r>
            <a:r>
              <a:rPr lang="th-TH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ngsana New" pitchFamily="18" charset="-34"/>
                <a:cs typeface="Angsana New" pitchFamily="18" charset="-34"/>
                <a:sym typeface="Wingdings"/>
              </a:rPr>
              <a:t> 2563</a:t>
            </a:r>
            <a:endParaRPr lang="th-TH" sz="24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latin typeface="Angsana New" pitchFamily="18" charset="-34"/>
              <a:cs typeface="Angsana New" pitchFamily="18" charset="-34"/>
            </a:endParaRPr>
          </a:p>
          <a:p>
            <a:r>
              <a:rPr lang="th-TH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ngsana New" pitchFamily="18" charset="-34"/>
                <a:cs typeface="Angsana New" pitchFamily="18" charset="-34"/>
                <a:sym typeface="Wingdings"/>
              </a:rPr>
              <a:t>  สนับสนุนกระดาษทดสอบ</a:t>
            </a:r>
            <a:r>
              <a:rPr lang="th-TH" sz="24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ngsana New" pitchFamily="18" charset="-34"/>
                <a:cs typeface="Angsana New" pitchFamily="18" charset="-34"/>
                <a:sym typeface="Wingdings"/>
              </a:rPr>
              <a:t>โคลีนเอสเตอเรส</a:t>
            </a:r>
            <a:r>
              <a:rPr lang="th-TH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ngsana New" pitchFamily="18" charset="-34"/>
                <a:cs typeface="Angsana New" pitchFamily="18" charset="-34"/>
                <a:sym typeface="Wingdings"/>
              </a:rPr>
              <a:t>พร้อมอุปกรณ์ เดือน </a:t>
            </a:r>
            <a:r>
              <a:rPr lang="th-TH" sz="24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ngsana New" pitchFamily="18" charset="-34"/>
                <a:cs typeface="Angsana New" pitchFamily="18" charset="-34"/>
                <a:sym typeface="Wingdings"/>
              </a:rPr>
              <a:t>ม.ค</a:t>
            </a:r>
            <a:r>
              <a:rPr lang="th-TH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ngsana New" pitchFamily="18" charset="-34"/>
                <a:cs typeface="Angsana New" pitchFamily="18" charset="-34"/>
                <a:sym typeface="Wingdings"/>
              </a:rPr>
              <a:t> – </a:t>
            </a:r>
            <a:r>
              <a:rPr lang="th-TH" sz="24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ngsana New" pitchFamily="18" charset="-34"/>
                <a:cs typeface="Angsana New" pitchFamily="18" charset="-34"/>
                <a:sym typeface="Wingdings"/>
              </a:rPr>
              <a:t>ก.พ</a:t>
            </a:r>
            <a:r>
              <a:rPr lang="th-TH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ngsana New" pitchFamily="18" charset="-34"/>
                <a:cs typeface="Angsana New" pitchFamily="18" charset="-34"/>
                <a:sym typeface="Wingdings"/>
              </a:rPr>
              <a:t> 2563</a:t>
            </a:r>
            <a:endParaRPr lang="th-TH" sz="24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latin typeface="Angsana New" pitchFamily="18" charset="-34"/>
              <a:cs typeface="Angsana New" pitchFamily="18" charset="-34"/>
            </a:endParaRPr>
          </a:p>
          <a:p>
            <a:r>
              <a:rPr lang="th-TH" sz="2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ngsana New" pitchFamily="18" charset="-34"/>
                <a:cs typeface="Angsana New" pitchFamily="18" charset="-34"/>
              </a:rPr>
              <a:t>           </a:t>
            </a:r>
            <a:r>
              <a:rPr lang="th-TH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ngsana New" pitchFamily="18" charset="-34"/>
                <a:cs typeface="Angsana New" pitchFamily="18" charset="-34"/>
                <a:sym typeface="Wingdings"/>
              </a:rPr>
              <a:t>สนับสนุนแบบประเมินความเสี่ยงการทำงานของเกษตรกร</a:t>
            </a:r>
            <a:r>
              <a:rPr lang="th-TH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ngsana New" pitchFamily="18" charset="-34"/>
                <a:cs typeface="Angsana New" pitchFamily="18" charset="-34"/>
              </a:rPr>
              <a:t>   </a:t>
            </a:r>
          </a:p>
          <a:p>
            <a:r>
              <a:rPr lang="th-TH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ngsana New" pitchFamily="18" charset="-34"/>
                <a:cs typeface="Angsana New" pitchFamily="18" charset="-34"/>
                <a:sym typeface="Wingdings"/>
              </a:rPr>
              <a:t>  สื่อสำหรับหอกระจายข่าว เสียงตามสาย</a:t>
            </a:r>
          </a:p>
          <a:p>
            <a:endParaRPr lang="th-TH" sz="2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latin typeface="Angsana New" pitchFamily="18" charset="-34"/>
              <a:cs typeface="Angsana New" pitchFamily="18" charset="-34"/>
              <a:sym typeface="Wingdings"/>
            </a:endParaRPr>
          </a:p>
          <a:p>
            <a:r>
              <a:rPr lang="th-TH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ngsana New" pitchFamily="18" charset="-34"/>
                <a:cs typeface="Angsana New" pitchFamily="18" charset="-34"/>
                <a:sym typeface="Wingdings"/>
              </a:rPr>
              <a:t>                                                                      </a:t>
            </a:r>
          </a:p>
          <a:p>
            <a:endParaRPr lang="th-TH" sz="24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6392284"/>
            <a:ext cx="9144000" cy="4931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0" y="-27384"/>
            <a:ext cx="9144000" cy="4931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64088" y="4797152"/>
            <a:ext cx="32403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FF"/>
                </a:solidFill>
              </a:rPr>
              <a:t>วรรณ</a:t>
            </a:r>
            <a:r>
              <a:rPr lang="th-TH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FF"/>
                </a:solidFill>
              </a:rPr>
              <a:t>เพ็ญ 089 9331152</a:t>
            </a:r>
          </a:p>
          <a:p>
            <a:r>
              <a:rPr lang="th-TH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FF"/>
                </a:solidFill>
              </a:rPr>
              <a:t>056 405517-8 ต่อ 334</a:t>
            </a:r>
            <a:r>
              <a:rPr lang="th-TH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th-TH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3394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0" y="6392284"/>
            <a:ext cx="9144000" cy="4931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0"/>
            <a:ext cx="9144000" cy="558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pic>
        <p:nvPicPr>
          <p:cNvPr id="10" name="Picture 4" descr="à¸à¸¥à¸à¸²à¸£à¸à¹à¸à¸«à¸²à¸£à¸¹à¸à¸ à¸²à¸à¸ªà¸³à¸«à¸£à¸±à¸ à¸ªà¸µà¸à¸²à¸ªà¹à¸à¸¥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92479" y="733946"/>
            <a:ext cx="2725550" cy="303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ชื่อเรื่อง 1"/>
          <p:cNvSpPr txBox="1">
            <a:spLocks/>
          </p:cNvSpPr>
          <p:nvPr/>
        </p:nvSpPr>
        <p:spPr>
          <a:xfrm>
            <a:off x="587186" y="1515702"/>
            <a:ext cx="8166988" cy="37855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4000" b="1" dirty="0" smtClean="0">
                <a:solidFill>
                  <a:srgbClr val="000099"/>
                </a:solidFill>
                <a:latin typeface="Angsana New" pitchFamily="18" charset="-34"/>
                <a:ea typeface="Tahoma" panose="020B0604030504040204" pitchFamily="34" charset="0"/>
                <a:cs typeface="Angsana New" pitchFamily="18" charset="-34"/>
              </a:rPr>
              <a:t>ขอบคุณค่ะ</a:t>
            </a:r>
          </a:p>
          <a:p>
            <a:pPr algn="ctr"/>
            <a:endParaRPr lang="th-TH" sz="3200" b="1" dirty="0">
              <a:solidFill>
                <a:srgbClr val="ED7D31">
                  <a:lumMod val="50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h-TH" sz="3200" b="1" dirty="0">
              <a:solidFill>
                <a:srgbClr val="ED7D31">
                  <a:lumMod val="50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46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07504" y="548680"/>
            <a:ext cx="8856984" cy="1296144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4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การจัดบริการอาชีวอนามัยและเวชกรรมสิ่งแวดล้อม</a:t>
            </a:r>
            <a:endParaRPr lang="th-TH" sz="48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8712968" cy="4032448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thaiDist">
              <a:lnSpc>
                <a:spcPts val="3840"/>
              </a:lnSpc>
            </a:pPr>
            <a:r>
              <a:rPr lang="th-TH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</a:t>
            </a:r>
            <a: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หมายถึง กิจกรรมที่ดำเนินงานโดยบุคลากรที่มีความรู้ทางด้าน  </a:t>
            </a:r>
          </a:p>
          <a:p>
            <a:pPr algn="thaiDist">
              <a:lnSpc>
                <a:spcPts val="3840"/>
              </a:lnSpc>
            </a:pPr>
            <a: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อาชีวอนามัยและอนามัยสิ่งแวดล้อม เพื่อให้ผู้ประกอบอาชีพกลุ่มต่าง ๆ  เช่น กลุ่มแรงงานในระบบ กลุ่มแรงงานนอกระบบ กลุ่มผู้ให้บริการสุขภาพ และกลุ่มผู้ได้รับผลกระทบจากมลพิษสิ่งแวดล้อม ได้รับการดูแลสุขภาพ มีการจัดบริการเชิงรุก เชิงรับ มุ่งเน้นการป้องกันโรค การปรับปรุงสภาพการทำงาน              การส่งเสริมสุขภาพ โดยมีการรักษาและฟื้นฟูสมรรถภาพเป็นส่วนเสริม เพื่อให้กลุ่มบุคคลเหล่านี้มีสุขภาพอนามัยดี อยู่ในสภาพแวดล้อมที่ปลอดภัย</a:t>
            </a:r>
            <a:endParaRPr lang="th-TH" b="1" dirty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6392284"/>
            <a:ext cx="9144000" cy="4931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-27384"/>
            <a:ext cx="9144000" cy="4931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70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วงรี 60"/>
          <p:cNvSpPr/>
          <p:nvPr/>
        </p:nvSpPr>
        <p:spPr>
          <a:xfrm>
            <a:off x="7215188" y="2928938"/>
            <a:ext cx="1357312" cy="15001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60" name="วงรี 59"/>
          <p:cNvSpPr/>
          <p:nvPr/>
        </p:nvSpPr>
        <p:spPr>
          <a:xfrm>
            <a:off x="5378450" y="3073400"/>
            <a:ext cx="1785938" cy="20701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59" name="วงรี 58"/>
          <p:cNvSpPr/>
          <p:nvPr/>
        </p:nvSpPr>
        <p:spPr>
          <a:xfrm>
            <a:off x="3929063" y="2928938"/>
            <a:ext cx="1285875" cy="142875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66" name="สี่เหลี่ยมผืนผ้า 65"/>
          <p:cNvSpPr/>
          <p:nvPr/>
        </p:nvSpPr>
        <p:spPr>
          <a:xfrm>
            <a:off x="214313" y="928688"/>
            <a:ext cx="8715375" cy="5500687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h-TH" dirty="0">
              <a:solidFill>
                <a:srgbClr val="FFFFFF"/>
              </a:solidFill>
              <a:latin typeface="Angsana New" pitchFamily="18" charset="-34"/>
            </a:endParaRPr>
          </a:p>
        </p:txBody>
      </p:sp>
      <p:sp>
        <p:nvSpPr>
          <p:cNvPr id="143386" name="Rectangle 28"/>
          <p:cNvSpPr>
            <a:spLocks noChangeArrowheads="1"/>
          </p:cNvSpPr>
          <p:nvPr/>
        </p:nvSpPr>
        <p:spPr bwMode="auto">
          <a:xfrm>
            <a:off x="3851275" y="4572000"/>
            <a:ext cx="1506538" cy="642938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87265" tIns="43633" rIns="87265" bIns="43633" anchor="ctr"/>
          <a:lstStyle/>
          <a:p>
            <a:pPr algn="ctr" defTabSz="87303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000" b="1" dirty="0">
                <a:solidFill>
                  <a:srgbClr val="000000"/>
                </a:solidFill>
                <a:latin typeface="Angsana New" pitchFamily="18" charset="-34"/>
              </a:rPr>
              <a:t>ในระบบประกัน</a:t>
            </a:r>
          </a:p>
          <a:p>
            <a:pPr algn="ctr" defTabSz="87303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000" b="1" dirty="0">
                <a:solidFill>
                  <a:srgbClr val="000000"/>
                </a:solidFill>
                <a:latin typeface="Angsana New" pitchFamily="18" charset="-34"/>
              </a:rPr>
              <a:t>สังคม </a:t>
            </a:r>
            <a:r>
              <a:rPr lang="en-US" sz="2000" b="1" dirty="0">
                <a:solidFill>
                  <a:srgbClr val="000000"/>
                </a:solidFill>
                <a:latin typeface="Angsana New" pitchFamily="18" charset="-34"/>
              </a:rPr>
              <a:t>10.2 </a:t>
            </a:r>
            <a:r>
              <a:rPr lang="th-TH" sz="2000" b="1" dirty="0">
                <a:solidFill>
                  <a:srgbClr val="000000"/>
                </a:solidFill>
                <a:latin typeface="Angsana New" pitchFamily="18" charset="-34"/>
              </a:rPr>
              <a:t>ล้านคน</a:t>
            </a:r>
          </a:p>
        </p:txBody>
      </p:sp>
      <p:sp>
        <p:nvSpPr>
          <p:cNvPr id="55303" name="Text Box 23"/>
          <p:cNvSpPr txBox="1">
            <a:spLocks noChangeArrowheads="1"/>
          </p:cNvSpPr>
          <p:nvPr/>
        </p:nvSpPr>
        <p:spPr bwMode="auto">
          <a:xfrm>
            <a:off x="6657975" y="333375"/>
            <a:ext cx="17621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265" tIns="43633" rIns="87265" bIns="43633">
            <a:spAutoFit/>
          </a:bodyPr>
          <a:lstStyle>
            <a:lvl1pPr defTabSz="871538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defTabSz="871538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defTabSz="871538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defTabSz="871538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defTabSz="871538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defTabSz="8715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defTabSz="8715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defTabSz="8715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defTabSz="8715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altLang="th-TH" sz="1700">
              <a:solidFill>
                <a:srgbClr val="000000"/>
              </a:solidFill>
              <a:latin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sp>
        <p:nvSpPr>
          <p:cNvPr id="55304" name="Text Box 24"/>
          <p:cNvSpPr txBox="1">
            <a:spLocks noChangeArrowheads="1"/>
          </p:cNvSpPr>
          <p:nvPr/>
        </p:nvSpPr>
        <p:spPr bwMode="auto">
          <a:xfrm>
            <a:off x="7789863" y="2081213"/>
            <a:ext cx="17621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265" tIns="43633" rIns="87265" bIns="43633">
            <a:spAutoFit/>
          </a:bodyPr>
          <a:lstStyle>
            <a:lvl1pPr defTabSz="871538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defTabSz="871538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defTabSz="871538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defTabSz="871538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defTabSz="871538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defTabSz="8715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defTabSz="8715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defTabSz="8715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defTabSz="8715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altLang="th-TH" sz="1700">
              <a:solidFill>
                <a:srgbClr val="000000"/>
              </a:solidFill>
              <a:cs typeface="TH SarabunPSK" panose="020B0500040200020003" pitchFamily="34" charset="-34"/>
            </a:endParaRPr>
          </a:p>
        </p:txBody>
      </p:sp>
      <p:sp>
        <p:nvSpPr>
          <p:cNvPr id="55305" name="Rectangle 29"/>
          <p:cNvSpPr>
            <a:spLocks noChangeArrowheads="1"/>
          </p:cNvSpPr>
          <p:nvPr/>
        </p:nvSpPr>
        <p:spPr bwMode="auto">
          <a:xfrm>
            <a:off x="3786188" y="1928813"/>
            <a:ext cx="5000625" cy="3429000"/>
          </a:xfrm>
          <a:prstGeom prst="rect">
            <a:avLst/>
          </a:prstGeom>
          <a:noFill/>
          <a:ln w="28575">
            <a:solidFill>
              <a:srgbClr val="FF66CC"/>
            </a:solidFill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0" tIns="45716" rIns="91430" bIns="45716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altLang="th-TH" b="1" i="1">
              <a:solidFill>
                <a:srgbClr val="000000"/>
              </a:solidFill>
              <a:latin typeface="Angsana New" panose="02020603050405020304" pitchFamily="18" charset="-34"/>
              <a:cs typeface="TH SarabunPSK" panose="020B0500040200020003" pitchFamily="34" charset="-34"/>
            </a:endParaRPr>
          </a:p>
        </p:txBody>
      </p:sp>
      <p:sp>
        <p:nvSpPr>
          <p:cNvPr id="143388" name="Rectangle 30"/>
          <p:cNvSpPr>
            <a:spLocks noChangeArrowheads="1"/>
          </p:cNvSpPr>
          <p:nvPr/>
        </p:nvSpPr>
        <p:spPr bwMode="auto">
          <a:xfrm>
            <a:off x="214313" y="1857375"/>
            <a:ext cx="3429000" cy="857250"/>
          </a:xfrm>
          <a:prstGeom prst="rect">
            <a:avLst/>
          </a:prstGeom>
          <a:solidFill>
            <a:srgbClr val="006600"/>
          </a:solidFill>
          <a:ln w="38100">
            <a:solidFill>
              <a:srgbClr val="008000"/>
            </a:solidFill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lIns="87265" tIns="43633" rIns="87265" bIns="43633" anchor="ctr"/>
          <a:lstStyle/>
          <a:p>
            <a:pPr algn="ctr" defTabSz="87303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1.</a:t>
            </a:r>
            <a:r>
              <a:rPr lang="th-TH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กลุ่มผู้ได้รับผลกระทบต่อสุขภาพจากสิ่งแวดล้อม</a:t>
            </a:r>
          </a:p>
        </p:txBody>
      </p:sp>
      <p:sp>
        <p:nvSpPr>
          <p:cNvPr id="5134" name="Rectangle 31"/>
          <p:cNvSpPr>
            <a:spLocks noChangeArrowheads="1"/>
          </p:cNvSpPr>
          <p:nvPr/>
        </p:nvSpPr>
        <p:spPr bwMode="auto">
          <a:xfrm>
            <a:off x="4572000" y="1071563"/>
            <a:ext cx="3857625" cy="581025"/>
          </a:xfrm>
          <a:prstGeom prst="rect">
            <a:avLst/>
          </a:prstGeom>
          <a:solidFill>
            <a:srgbClr val="CC00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lIns="87265" tIns="43633" rIns="87265" bIns="43633" anchor="ctr"/>
          <a:lstStyle/>
          <a:p>
            <a:pPr algn="ctr" defTabSz="87303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2.กลุ่ม</a:t>
            </a:r>
            <a:r>
              <a:rPr lang="th-TH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ผู้ประกอบอาชีพ (3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8</a:t>
            </a:r>
            <a:r>
              <a:rPr lang="th-TH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.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4</a:t>
            </a:r>
            <a:r>
              <a:rPr lang="th-TH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 ล้านคน)</a:t>
            </a:r>
          </a:p>
        </p:txBody>
      </p:sp>
      <p:sp>
        <p:nvSpPr>
          <p:cNvPr id="15375" name="Rectangle 2"/>
          <p:cNvSpPr>
            <a:spLocks noChangeArrowheads="1"/>
          </p:cNvSpPr>
          <p:nvPr/>
        </p:nvSpPr>
        <p:spPr bwMode="auto">
          <a:xfrm>
            <a:off x="0" y="0"/>
            <a:ext cx="9144000" cy="928688"/>
          </a:xfrm>
          <a:prstGeom prst="rect">
            <a:avLst/>
          </a:prstGeom>
          <a:solidFill>
            <a:srgbClr val="003300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 lIns="91430" tIns="45716" rIns="91430" bIns="45716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th-TH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โรค</a:t>
            </a:r>
            <a:r>
              <a:rPr lang="th-TH" altLang="th-TH" sz="3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และภัยสุขภาพจากการประกอบอาชีพ (</a:t>
            </a:r>
            <a:r>
              <a:rPr lang="en-US" altLang="th-TH" sz="3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Occ.) &amp; </a:t>
            </a:r>
            <a:r>
              <a:rPr lang="th-TH" altLang="th-TH" sz="3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สิ่งแวดล้อม (</a:t>
            </a:r>
            <a:r>
              <a:rPr lang="en-US" altLang="th-TH" sz="30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Env</a:t>
            </a:r>
            <a:r>
              <a:rPr lang="en-US" altLang="th-TH" sz="3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.)</a:t>
            </a:r>
            <a:endParaRPr lang="th-TH" altLang="th-TH" sz="3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</a:endParaRPr>
          </a:p>
        </p:txBody>
      </p:sp>
      <p:sp>
        <p:nvSpPr>
          <p:cNvPr id="81" name="สี่เหลี่ยมผืนผ้า 80"/>
          <p:cNvSpPr/>
          <p:nvPr/>
        </p:nvSpPr>
        <p:spPr>
          <a:xfrm>
            <a:off x="357188" y="5286375"/>
            <a:ext cx="3143250" cy="785813"/>
          </a:xfrm>
          <a:prstGeom prst="rect">
            <a:avLst/>
          </a:prstGeom>
          <a:solidFill>
            <a:srgbClr val="006600"/>
          </a:solidFill>
          <a:ln w="50800">
            <a:solidFill>
              <a:srgbClr val="0066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เฝ้าระวังฯ และเตรียมพร้อม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ตอบโต้ภาวะฉุกเฉินด้าน </a:t>
            </a:r>
            <a:r>
              <a:rPr lang="en-US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Env</a:t>
            </a: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.</a:t>
            </a:r>
            <a:endParaRPr lang="th-TH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</a:endParaRPr>
          </a:p>
        </p:txBody>
      </p:sp>
      <p:sp>
        <p:nvSpPr>
          <p:cNvPr id="82" name="สี่เหลี่ยมผืนผ้า 81"/>
          <p:cNvSpPr/>
          <p:nvPr/>
        </p:nvSpPr>
        <p:spPr>
          <a:xfrm>
            <a:off x="3714750" y="5373688"/>
            <a:ext cx="5143500" cy="714375"/>
          </a:xfrm>
          <a:prstGeom prst="rect">
            <a:avLst/>
          </a:prstGeom>
          <a:solidFill>
            <a:srgbClr val="CC00CC"/>
          </a:solidFill>
          <a:ln w="50800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การเฝ้าระวังฯ และเตรียมพร้อมตอบโต้ภาวะฉุกเฉินด้าน </a:t>
            </a: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Occ.</a:t>
            </a:r>
            <a:endParaRPr lang="th-TH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</a:endParaRPr>
          </a:p>
        </p:txBody>
      </p:sp>
      <p:sp>
        <p:nvSpPr>
          <p:cNvPr id="83" name="สี่เหลี่ยมมุมมน 82"/>
          <p:cNvSpPr/>
          <p:nvPr/>
        </p:nvSpPr>
        <p:spPr>
          <a:xfrm>
            <a:off x="500063" y="6143625"/>
            <a:ext cx="2714625" cy="500063"/>
          </a:xfrm>
          <a:prstGeom prst="roundRect">
            <a:avLst/>
          </a:prstGeom>
          <a:solidFill>
            <a:srgbClr val="99FF3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บริการเวชกรรมสิ่งแวดล้อม</a:t>
            </a:r>
          </a:p>
        </p:txBody>
      </p:sp>
      <p:sp>
        <p:nvSpPr>
          <p:cNvPr id="84" name="สี่เหลี่ยมมุมมน 83"/>
          <p:cNvSpPr/>
          <p:nvPr/>
        </p:nvSpPr>
        <p:spPr>
          <a:xfrm>
            <a:off x="4429125" y="6143625"/>
            <a:ext cx="3571875" cy="500063"/>
          </a:xfrm>
          <a:prstGeom prst="roundRect">
            <a:avLst/>
          </a:prstGeom>
          <a:solidFill>
            <a:srgbClr val="FFCC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บริการอาชีวอนามัย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357688" y="1776413"/>
            <a:ext cx="4143375" cy="4191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การดูแลสุขภาพตามกลุ่มวัย </a:t>
            </a:r>
            <a:r>
              <a:rPr lang="en-US" sz="2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: </a:t>
            </a:r>
            <a:r>
              <a:rPr lang="th-TH" sz="2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วัยทำงาน</a:t>
            </a:r>
          </a:p>
        </p:txBody>
      </p:sp>
      <p:sp>
        <p:nvSpPr>
          <p:cNvPr id="5135" name="Rectangle 21"/>
          <p:cNvSpPr>
            <a:spLocks noChangeArrowheads="1"/>
          </p:cNvSpPr>
          <p:nvPr/>
        </p:nvSpPr>
        <p:spPr bwMode="gray">
          <a:xfrm>
            <a:off x="3933825" y="3433763"/>
            <a:ext cx="12858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265" tIns="43633" rIns="87265" bIns="43633">
            <a:spAutoFit/>
          </a:bodyPr>
          <a:lstStyle/>
          <a:p>
            <a:pPr defTabSz="87303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อุตสาหกรรม</a:t>
            </a:r>
          </a:p>
        </p:txBody>
      </p:sp>
      <p:sp>
        <p:nvSpPr>
          <p:cNvPr id="5136" name="Rectangle 22"/>
          <p:cNvSpPr>
            <a:spLocks noChangeArrowheads="1"/>
          </p:cNvSpPr>
          <p:nvPr/>
        </p:nvSpPr>
        <p:spPr bwMode="gray">
          <a:xfrm>
            <a:off x="7643813" y="3429000"/>
            <a:ext cx="85883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7265" tIns="43633" rIns="87265" bIns="43633">
            <a:spAutoFit/>
          </a:bodyPr>
          <a:lstStyle/>
          <a:p>
            <a:pPr defTabSz="87303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บริการ</a:t>
            </a:r>
          </a:p>
        </p:txBody>
      </p:sp>
      <p:sp>
        <p:nvSpPr>
          <p:cNvPr id="55316" name="Oval 25"/>
          <p:cNvSpPr>
            <a:spLocks noChangeArrowheads="1"/>
          </p:cNvSpPr>
          <p:nvPr/>
        </p:nvSpPr>
        <p:spPr bwMode="auto">
          <a:xfrm>
            <a:off x="4714875" y="2357438"/>
            <a:ext cx="3132138" cy="250031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0" tIns="45716" rIns="91430" bIns="45716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altLang="th-TH" b="1" i="1">
              <a:solidFill>
                <a:srgbClr val="000000"/>
              </a:solidFill>
              <a:cs typeface="TH SarabunPSK" panose="020B0500040200020003" pitchFamily="34" charset="-34"/>
            </a:endParaRPr>
          </a:p>
        </p:txBody>
      </p:sp>
      <p:sp>
        <p:nvSpPr>
          <p:cNvPr id="56" name="ลูกศรลง 55"/>
          <p:cNvSpPr/>
          <p:nvPr/>
        </p:nvSpPr>
        <p:spPr>
          <a:xfrm flipH="1">
            <a:off x="1714500" y="1571625"/>
            <a:ext cx="214313" cy="357188"/>
          </a:xfrm>
          <a:prstGeom prst="downArrow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57" name="ลูกศรขวา 56"/>
          <p:cNvSpPr/>
          <p:nvPr/>
        </p:nvSpPr>
        <p:spPr>
          <a:xfrm>
            <a:off x="2786063" y="1203325"/>
            <a:ext cx="1714500" cy="285750"/>
          </a:xfrm>
          <a:prstGeom prst="rightArrow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5131" name="Rectangle 26"/>
          <p:cNvSpPr>
            <a:spLocks noChangeArrowheads="1"/>
          </p:cNvSpPr>
          <p:nvPr/>
        </p:nvSpPr>
        <p:spPr bwMode="auto">
          <a:xfrm>
            <a:off x="5357813" y="2286000"/>
            <a:ext cx="1746250" cy="5715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lIns="87265" tIns="43633" rIns="87265" bIns="43633" anchor="ctr"/>
          <a:lstStyle/>
          <a:p>
            <a:pPr algn="ctr" defTabSz="87303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แรงงานนอกระบบ</a:t>
            </a:r>
            <a:endParaRPr lang="en-US" sz="2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</a:endParaRPr>
          </a:p>
          <a:p>
            <a:pPr algn="ctr" defTabSz="87303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22.1</a:t>
            </a:r>
            <a:r>
              <a:rPr lang="th-TH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 ล้านคน</a:t>
            </a:r>
          </a:p>
        </p:txBody>
      </p:sp>
      <p:sp>
        <p:nvSpPr>
          <p:cNvPr id="29" name="Rectangle 24"/>
          <p:cNvSpPr/>
          <p:nvPr/>
        </p:nvSpPr>
        <p:spPr>
          <a:xfrm>
            <a:off x="336550" y="2857500"/>
            <a:ext cx="3186113" cy="2428875"/>
          </a:xfrm>
          <a:prstGeom prst="rect">
            <a:avLst/>
          </a:prstGeom>
          <a:noFill/>
          <a:ln w="2857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>
              <a:defRPr/>
            </a:pPr>
            <a:endParaRPr lang="th-TH" dirty="0">
              <a:solidFill>
                <a:srgbClr val="FFFFFF"/>
              </a:solidFill>
              <a:latin typeface="Angsana New" pitchFamily="18" charset="-34"/>
            </a:endParaRPr>
          </a:p>
        </p:txBody>
      </p:sp>
      <p:grpSp>
        <p:nvGrpSpPr>
          <p:cNvPr id="55321" name="กลุ่ม 29"/>
          <p:cNvGrpSpPr>
            <a:grpSpLocks/>
          </p:cNvGrpSpPr>
          <p:nvPr/>
        </p:nvGrpSpPr>
        <p:grpSpPr bwMode="auto">
          <a:xfrm>
            <a:off x="357188" y="3000375"/>
            <a:ext cx="3143250" cy="2143125"/>
            <a:chOff x="476210" y="4405311"/>
            <a:chExt cx="4191022" cy="2143086"/>
          </a:xfrm>
        </p:grpSpPr>
        <p:sp>
          <p:nvSpPr>
            <p:cNvPr id="31" name="Oval 9"/>
            <p:cNvSpPr/>
            <p:nvPr/>
          </p:nvSpPr>
          <p:spPr>
            <a:xfrm>
              <a:off x="1428715" y="4484665"/>
              <a:ext cx="1809739" cy="1206498"/>
            </a:xfrm>
            <a:prstGeom prst="ellipse">
              <a:avLst/>
            </a:prstGeom>
            <a:solidFill>
              <a:srgbClr val="92D050">
                <a:alpha val="65098"/>
              </a:srgb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h-TH" sz="2000" b="1" dirty="0">
                  <a:solidFill>
                    <a:srgbClr val="000000"/>
                  </a:solidFill>
                  <a:latin typeface="Angsana New" pitchFamily="18" charset="-34"/>
                </a:rPr>
                <a:t>กลุ่มเปราะบาง</a:t>
              </a:r>
            </a:p>
          </p:txBody>
        </p:sp>
        <p:sp>
          <p:nvSpPr>
            <p:cNvPr id="32" name="Oval 10"/>
            <p:cNvSpPr/>
            <p:nvPr/>
          </p:nvSpPr>
          <p:spPr>
            <a:xfrm>
              <a:off x="2952722" y="4516131"/>
              <a:ext cx="1714510" cy="1317905"/>
            </a:xfrm>
            <a:prstGeom prst="ellipse">
              <a:avLst/>
            </a:prstGeom>
            <a:solidFill>
              <a:srgbClr val="00CC99">
                <a:alpha val="64706"/>
              </a:srgb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h-TH" sz="2000" b="1" dirty="0">
                  <a:solidFill>
                    <a:srgbClr val="000000"/>
                  </a:solidFill>
                  <a:latin typeface="Angsana New" pitchFamily="18" charset="-34"/>
                </a:rPr>
                <a:t>กลุ่มที่อาศัยในพื้นที่เสี่ยง</a:t>
              </a:r>
            </a:p>
          </p:txBody>
        </p:sp>
        <p:sp>
          <p:nvSpPr>
            <p:cNvPr id="33" name="Oval 11"/>
            <p:cNvSpPr/>
            <p:nvPr/>
          </p:nvSpPr>
          <p:spPr>
            <a:xfrm>
              <a:off x="2095468" y="5413335"/>
              <a:ext cx="1579917" cy="1135062"/>
            </a:xfrm>
            <a:prstGeom prst="ellipse">
              <a:avLst/>
            </a:prstGeom>
            <a:solidFill>
              <a:srgbClr val="99FF33">
                <a:alpha val="64706"/>
              </a:srgb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h-TH" sz="2000" b="1" dirty="0">
                  <a:solidFill>
                    <a:srgbClr val="000000"/>
                  </a:solidFill>
                  <a:latin typeface="Angsana New" pitchFamily="18" charset="-34"/>
                </a:rPr>
                <a:t>กลุ่มผู้บริโภค</a:t>
              </a:r>
            </a:p>
          </p:txBody>
        </p:sp>
        <p:sp>
          <p:nvSpPr>
            <p:cNvPr id="55335" name="Rectangle 23"/>
            <p:cNvSpPr>
              <a:spLocks noChangeArrowheads="1"/>
            </p:cNvSpPr>
            <p:nvPr/>
          </p:nvSpPr>
          <p:spPr bwMode="auto">
            <a:xfrm>
              <a:off x="476210" y="4405311"/>
              <a:ext cx="1574802" cy="1631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th-TH" altLang="th-TH" sz="2000" b="1">
                  <a:solidFill>
                    <a:srgbClr val="1A0CD6"/>
                  </a:solidFill>
                  <a:latin typeface="Angsana New" panose="02020603050405020304" pitchFamily="18" charset="-34"/>
                  <a:sym typeface="Wingdings" panose="05000000000000000000" pitchFamily="2" charset="2"/>
                </a:rPr>
                <a:t>-</a:t>
              </a:r>
              <a:r>
                <a:rPr lang="th-TH" altLang="th-TH" sz="2000" b="1">
                  <a:solidFill>
                    <a:srgbClr val="1A0CD6"/>
                  </a:solidFill>
                  <a:latin typeface="Angsana New" panose="02020603050405020304" pitchFamily="18" charset="-34"/>
                </a:rPr>
                <a:t>เด็ก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th-TH" altLang="th-TH" sz="2000" b="1">
                  <a:solidFill>
                    <a:srgbClr val="1A0CD6"/>
                  </a:solidFill>
                  <a:latin typeface="Angsana New" panose="02020603050405020304" pitchFamily="18" charset="-34"/>
                  <a:sym typeface="Wingdings" panose="05000000000000000000" pitchFamily="2" charset="2"/>
                </a:rPr>
                <a:t>-</a:t>
              </a:r>
              <a:r>
                <a:rPr lang="th-TH" altLang="th-TH" sz="2000" b="1">
                  <a:solidFill>
                    <a:srgbClr val="1A0CD6"/>
                  </a:solidFill>
                  <a:latin typeface="Angsana New" panose="02020603050405020304" pitchFamily="18" charset="-34"/>
                </a:rPr>
                <a:t>คนชรา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th-TH" altLang="th-TH" sz="2000" b="1">
                  <a:solidFill>
                    <a:srgbClr val="1A0CD6"/>
                  </a:solidFill>
                  <a:latin typeface="Angsana New" panose="02020603050405020304" pitchFamily="18" charset="-34"/>
                  <a:sym typeface="Wingdings" panose="05000000000000000000" pitchFamily="2" charset="2"/>
                </a:rPr>
                <a:t>-</a:t>
              </a:r>
              <a:r>
                <a:rPr lang="th-TH" altLang="th-TH" sz="2000" b="1">
                  <a:solidFill>
                    <a:srgbClr val="1A0CD6"/>
                  </a:solidFill>
                  <a:latin typeface="Angsana New" panose="02020603050405020304" pitchFamily="18" charset="-34"/>
                </a:rPr>
                <a:t>ผู้เจ็บป่วย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th-TH" altLang="th-TH" sz="2000" b="1">
                  <a:solidFill>
                    <a:srgbClr val="1A0CD6"/>
                  </a:solidFill>
                  <a:latin typeface="Angsana New" panose="02020603050405020304" pitchFamily="18" charset="-34"/>
                  <a:sym typeface="Wingdings" panose="05000000000000000000" pitchFamily="2" charset="2"/>
                </a:rPr>
                <a:t>-</a:t>
              </a:r>
              <a:r>
                <a:rPr lang="th-TH" altLang="th-TH" sz="2000" b="1">
                  <a:solidFill>
                    <a:srgbClr val="1A0CD6"/>
                  </a:solidFill>
                  <a:latin typeface="Angsana New" panose="02020603050405020304" pitchFamily="18" charset="-34"/>
                </a:rPr>
                <a:t>สตรีมี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th-TH" altLang="th-TH" sz="2000" b="1">
                  <a:solidFill>
                    <a:srgbClr val="1A0CD6"/>
                  </a:solidFill>
                  <a:latin typeface="Angsana New" panose="02020603050405020304" pitchFamily="18" charset="-34"/>
                </a:rPr>
                <a:t>ครรภ์</a:t>
              </a:r>
            </a:p>
          </p:txBody>
        </p:sp>
        <p:sp>
          <p:nvSpPr>
            <p:cNvPr id="35" name="Right Brace 21"/>
            <p:cNvSpPr/>
            <p:nvPr/>
          </p:nvSpPr>
          <p:spPr>
            <a:xfrm>
              <a:off x="1523965" y="4476748"/>
              <a:ext cx="285752" cy="1643032"/>
            </a:xfrm>
            <a:prstGeom prst="rightBrace">
              <a:avLst/>
            </a:prstGeom>
            <a:ln>
              <a:solidFill>
                <a:srgbClr val="1A0CD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th-TH" dirty="0">
                <a:solidFill>
                  <a:srgbClr val="000000"/>
                </a:solidFill>
                <a:latin typeface="Angsana New" pitchFamily="18" charset="-34"/>
              </a:endParaRPr>
            </a:p>
          </p:txBody>
        </p:sp>
      </p:grpSp>
      <p:sp>
        <p:nvSpPr>
          <p:cNvPr id="6158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682625" y="928688"/>
            <a:ext cx="2214563" cy="642937"/>
          </a:xfrm>
          <a:solidFill>
            <a:srgbClr val="FFFFCC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th-TH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กลุ่มเป้าหมาย</a:t>
            </a: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7643813" y="4572000"/>
            <a:ext cx="1000125" cy="642938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87265" tIns="43633" rIns="87265" bIns="43633" anchor="ctr"/>
          <a:lstStyle/>
          <a:p>
            <a:pPr algn="ctr" defTabSz="87303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000" b="1" dirty="0">
                <a:solidFill>
                  <a:srgbClr val="000000"/>
                </a:solidFill>
                <a:latin typeface="Angsana New" pitchFamily="18" charset="-34"/>
              </a:rPr>
              <a:t>ราชการ </a:t>
            </a:r>
          </a:p>
          <a:p>
            <a:pPr algn="ctr" defTabSz="87303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000000"/>
                </a:solidFill>
                <a:latin typeface="Angsana New" pitchFamily="18" charset="-34"/>
              </a:rPr>
              <a:t>5.7</a:t>
            </a:r>
            <a:r>
              <a:rPr lang="th-TH" sz="2000" b="1" dirty="0">
                <a:solidFill>
                  <a:srgbClr val="000000"/>
                </a:solidFill>
                <a:latin typeface="Angsana New" pitchFamily="18" charset="-34"/>
              </a:rPr>
              <a:t> ล้านคน</a:t>
            </a:r>
          </a:p>
        </p:txBody>
      </p:sp>
      <p:sp>
        <p:nvSpPr>
          <p:cNvPr id="37" name="Oval 52"/>
          <p:cNvSpPr>
            <a:spLocks noChangeArrowheads="1"/>
          </p:cNvSpPr>
          <p:nvPr/>
        </p:nvSpPr>
        <p:spPr bwMode="auto">
          <a:xfrm>
            <a:off x="5357813" y="3071813"/>
            <a:ext cx="1785937" cy="1785937"/>
          </a:xfrm>
          <a:prstGeom prst="ellipse">
            <a:avLst/>
          </a:prstGeom>
          <a:solidFill>
            <a:schemeClr val="accent3">
              <a:lumMod val="40000"/>
              <a:lumOff val="60000"/>
              <a:alpha val="62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91430" tIns="45716" rIns="91430" bIns="45716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200" b="1" dirty="0">
                <a:solidFill>
                  <a:srgbClr val="000000"/>
                </a:solidFill>
                <a:latin typeface="Angsana New" pitchFamily="18" charset="-34"/>
              </a:rPr>
              <a:t>เกษตรกรรม</a:t>
            </a:r>
            <a:endParaRPr lang="en-US" sz="2200" b="1" dirty="0">
              <a:solidFill>
                <a:srgbClr val="000000"/>
              </a:solidFill>
              <a:latin typeface="Angsana New" pitchFamily="18" charset="-34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Angsana New" pitchFamily="18" charset="-34"/>
              </a:rPr>
              <a:t>11.9</a:t>
            </a:r>
            <a:r>
              <a:rPr lang="th-TH" sz="2400" b="1" dirty="0">
                <a:solidFill>
                  <a:srgbClr val="000000"/>
                </a:solidFill>
                <a:latin typeface="Angsana New" pitchFamily="18" charset="-34"/>
              </a:rPr>
              <a:t> ล้านคน </a:t>
            </a:r>
            <a:endParaRPr lang="th-TH" sz="2400" dirty="0">
              <a:solidFill>
                <a:srgbClr val="000000"/>
              </a:solidFill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33554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917848"/>
            <a:ext cx="8229600" cy="4671392"/>
          </a:xfrm>
        </p:spPr>
        <p:txBody>
          <a:bodyPr>
            <a:normAutofit/>
          </a:bodyPr>
          <a:lstStyle/>
          <a:p>
            <a:pPr algn="l"/>
            <a:r>
              <a:rPr lang="th-TH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วัตถุประสงค์</a:t>
            </a:r>
            <a:br>
              <a:rPr lang="th-TH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</a:br>
            <a:r>
              <a:rPr lang="th-TH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</a:t>
            </a:r>
            <a:r>
              <a:rPr lang="th-TH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  - </a:t>
            </a:r>
            <a:r>
              <a:rPr lang="th-TH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เพื่อเป็นเครื่องมือพัฒนาการจัดบริการ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Occ&amp;Env</a:t>
            </a:r>
            <a:r>
              <a:rPr lang="th-TH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ของหน่วยบริการสาธารณสุขให้มีคุณภาพและไปในทิศทางเดียวกัน ก่อให้เกิดประโยชน์สูงสุดแก่ผู้รับบริการทั้งภายใน/ภายนอก มีคุณภาพชีวิตที่ดี ปราศจากโรคและภัยจากการทำงาน </a:t>
            </a:r>
            <a:br>
              <a:rPr lang="th-TH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</a:br>
            <a:r>
              <a:rPr lang="th-TH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     - เพื่อการบริการที่มีคุณภาพ สอดคล้องกับกฎหมาย และมาตรฐานต่างๆ ที่เกี่ยวข้อง และเป็นไปในทิศทางเดียวกันทั้งหน่วยบริการภาครัฐและเอกชน</a:t>
            </a:r>
            <a:endParaRPr lang="th-TH" sz="3200" dirty="0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0" y="6392284"/>
            <a:ext cx="9144000" cy="4931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-27384"/>
            <a:ext cx="9144000" cy="4931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55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079666"/>
              </p:ext>
            </p:extLst>
          </p:nvPr>
        </p:nvGraphicFramePr>
        <p:xfrm>
          <a:off x="107504" y="188637"/>
          <a:ext cx="8856985" cy="6282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725"/>
                <a:gridCol w="1817166"/>
                <a:gridCol w="1781065"/>
                <a:gridCol w="1769029"/>
              </a:tblGrid>
              <a:tr h="79100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</a:rPr>
                        <a:t>มาตรฐานจัดบริการอาชีวอนามัยและเวชกรรมสิ่งแวดล้อม โรงพยาบาลทั่วไป โรงพยาบาลชุมชน โรงพยาบาลส่งเสริมสุขภาพตำบล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70048"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96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</a:rPr>
                        <a:t>องค์ประกอบ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  <a:p>
                      <a:pPr algn="ctr" fontAlgn="b"/>
                      <a:r>
                        <a:rPr lang="th-TH" sz="1800" b="1" u="none" strike="noStrike" dirty="0">
                          <a:effectLst/>
                        </a:rPr>
                        <a:t> 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</a:rPr>
                        <a:t>เกณฑ์ (ข้อ)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97966">
                <a:tc v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 err="1">
                          <a:effectLst/>
                        </a:rPr>
                        <a:t>รพท</a:t>
                      </a:r>
                      <a:r>
                        <a:rPr lang="th-TH" sz="1800" b="1" u="none" strike="noStrike" dirty="0">
                          <a:effectLst/>
                        </a:rPr>
                        <a:t>.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>
                          <a:effectLst/>
                        </a:rPr>
                        <a:t>รพช.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>
                          <a:effectLst/>
                        </a:rPr>
                        <a:t>รพ.สต.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6216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 smtClean="0">
                          <a:effectLst/>
                        </a:rPr>
                        <a:t>  ที่ </a:t>
                      </a:r>
                      <a:r>
                        <a:rPr lang="th-TH" sz="2000" b="1" u="none" strike="noStrike" dirty="0">
                          <a:effectLst/>
                        </a:rPr>
                        <a:t>1 การบริหารจัดการเพื่อสนับสนุน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  <a:p>
                      <a:pPr algn="l" fontAlgn="b"/>
                      <a:r>
                        <a:rPr lang="th-TH" sz="2000" b="1" u="none" strike="noStrike" dirty="0" smtClean="0">
                          <a:effectLst/>
                        </a:rPr>
                        <a:t>        การ</a:t>
                      </a:r>
                      <a:r>
                        <a:rPr lang="th-TH" sz="2000" b="1" u="none" strike="noStrike" dirty="0">
                          <a:effectLst/>
                        </a:rPr>
                        <a:t>จัดบริการอาชีวอนามัยและเวช</a:t>
                      </a:r>
                      <a:r>
                        <a:rPr lang="th-TH" sz="2000" b="1" u="none" strike="noStrike" dirty="0" smtClean="0">
                          <a:effectLst/>
                        </a:rPr>
                        <a:t>กรรม       </a:t>
                      </a:r>
                    </a:p>
                    <a:p>
                      <a:pPr algn="l" fontAlgn="b"/>
                      <a:r>
                        <a:rPr lang="th-TH" sz="2000" b="1" u="none" strike="noStrike" dirty="0" smtClean="0">
                          <a:effectLst/>
                        </a:rPr>
                        <a:t>        สิ่งแวดล้อม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</a:rPr>
                        <a:t>9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  <a:p>
                      <a:pPr algn="ctr" fontAlgn="b"/>
                      <a:r>
                        <a:rPr lang="th-TH" sz="2000" b="1" u="none" strike="noStrike" dirty="0">
                          <a:effectLst/>
                        </a:rPr>
                        <a:t> 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</a:rPr>
                        <a:t>8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  <a:p>
                      <a:pPr algn="ctr" fontAlgn="b"/>
                      <a:r>
                        <a:rPr lang="th-TH" sz="2000" b="1" u="none" strike="noStrike" dirty="0">
                          <a:effectLst/>
                        </a:rPr>
                        <a:t> 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</a:rPr>
                        <a:t>5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  <a:p>
                      <a:pPr algn="ctr" fontAlgn="b"/>
                      <a:r>
                        <a:rPr lang="th-TH" sz="2000" b="1" u="none" strike="noStrike" dirty="0">
                          <a:effectLst/>
                        </a:rPr>
                        <a:t> 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867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u="none" strike="noStrike" dirty="0" smtClean="0">
                          <a:effectLst/>
                        </a:rPr>
                        <a:t>  ที่ </a:t>
                      </a:r>
                      <a:r>
                        <a:rPr lang="th-TH" sz="2000" b="1" u="none" strike="noStrike" dirty="0">
                          <a:effectLst/>
                        </a:rPr>
                        <a:t>2 การจัดบริการอาชีวอนามัย</a:t>
                      </a:r>
                      <a:r>
                        <a:rPr lang="th-TH" sz="2000" b="1" u="none" strike="noStrike" dirty="0" smtClean="0">
                          <a:effectLst/>
                        </a:rPr>
                        <a:t>สำหรับ </a:t>
                      </a:r>
                    </a:p>
                    <a:p>
                      <a:pPr algn="l" fontAlgn="ctr"/>
                      <a:r>
                        <a:rPr lang="th-TH" sz="2000" b="1" u="none" strike="noStrike" dirty="0" smtClean="0">
                          <a:effectLst/>
                        </a:rPr>
                        <a:t>        บุคลากรในหน่วยงาน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</a:rPr>
                        <a:t>10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</a:rPr>
                        <a:t>10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</a:rPr>
                        <a:t>5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5932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 smtClean="0">
                          <a:effectLst/>
                        </a:rPr>
                        <a:t>   ที่ </a:t>
                      </a:r>
                      <a:r>
                        <a:rPr lang="th-TH" sz="2000" b="1" u="none" strike="noStrike" dirty="0">
                          <a:effectLst/>
                        </a:rPr>
                        <a:t>3 การจัดบริการอาชีวอนามัย</a:t>
                      </a:r>
                      <a:r>
                        <a:rPr lang="th-TH" sz="2000" b="1" u="none" strike="noStrike" dirty="0" smtClean="0">
                          <a:effectLst/>
                        </a:rPr>
                        <a:t>และ</a:t>
                      </a:r>
                    </a:p>
                    <a:p>
                      <a:pPr algn="l" fontAlgn="b"/>
                      <a:r>
                        <a:rPr lang="th-TH" sz="2000" b="1" u="none" strike="noStrike" dirty="0" smtClean="0">
                          <a:effectLst/>
                        </a:rPr>
                        <a:t>         เวชกรรมสิ่งแวดล้อม</a:t>
                      </a:r>
                      <a:r>
                        <a:rPr lang="th-TH" sz="2000" b="1" u="none" strike="noStrike" dirty="0">
                          <a:effectLst/>
                        </a:rPr>
                        <a:t>เชิงรุก</a:t>
                      </a:r>
                      <a:r>
                        <a:rPr lang="th-TH" sz="2000" b="1" u="none" strike="noStrike" dirty="0" smtClean="0">
                          <a:effectLst/>
                        </a:rPr>
                        <a:t>แก่</a:t>
                      </a:r>
                    </a:p>
                    <a:p>
                      <a:pPr algn="l" fontAlgn="b"/>
                      <a:r>
                        <a:rPr lang="th-TH" sz="2000" b="1" u="none" strike="noStrike" dirty="0" smtClean="0">
                          <a:effectLst/>
                        </a:rPr>
                        <a:t>         ผู้</a:t>
                      </a:r>
                      <a:r>
                        <a:rPr lang="th-TH" sz="2000" b="1" u="none" strike="noStrike" dirty="0">
                          <a:effectLst/>
                        </a:rPr>
                        <a:t>ประกอบ</a:t>
                      </a:r>
                      <a:r>
                        <a:rPr lang="th-TH" sz="2000" b="1" u="none" strike="noStrike" dirty="0" smtClean="0">
                          <a:effectLst/>
                        </a:rPr>
                        <a:t>อาชีพภายนอก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</a:rPr>
                        <a:t>9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  <a:p>
                      <a:pPr algn="ctr" fontAlgn="b"/>
                      <a:r>
                        <a:rPr lang="th-TH" sz="2000" b="1" u="none" strike="noStrike" dirty="0">
                          <a:effectLst/>
                        </a:rPr>
                        <a:t> 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</a:rPr>
                        <a:t>9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  <a:p>
                      <a:pPr algn="ctr" fontAlgn="b"/>
                      <a:r>
                        <a:rPr lang="th-TH" sz="2000" b="1" u="none" strike="noStrike" dirty="0">
                          <a:effectLst/>
                        </a:rPr>
                        <a:t> 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</a:rPr>
                        <a:t>6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  <a:p>
                      <a:pPr algn="ctr" fontAlgn="b"/>
                      <a:r>
                        <a:rPr lang="th-TH" sz="2000" b="1" u="none" strike="noStrike" dirty="0">
                          <a:effectLst/>
                        </a:rPr>
                        <a:t> 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5932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 smtClean="0">
                          <a:effectLst/>
                        </a:rPr>
                        <a:t>   ที่ </a:t>
                      </a:r>
                      <a:r>
                        <a:rPr lang="th-TH" sz="2000" b="1" u="none" strike="noStrike" dirty="0">
                          <a:effectLst/>
                        </a:rPr>
                        <a:t>4 การจัดบริการอาชีวอนามัย</a:t>
                      </a:r>
                      <a:r>
                        <a:rPr lang="th-TH" sz="2000" b="1" u="none" strike="noStrike" dirty="0" smtClean="0">
                          <a:effectLst/>
                        </a:rPr>
                        <a:t>และ</a:t>
                      </a:r>
                    </a:p>
                    <a:p>
                      <a:pPr algn="l" fontAlgn="b"/>
                      <a:r>
                        <a:rPr lang="th-TH" sz="2000" b="1" u="none" strike="noStrike" dirty="0" smtClean="0">
                          <a:effectLst/>
                        </a:rPr>
                        <a:t>         เวชกรรมสิ่งแวดล้อม</a:t>
                      </a:r>
                      <a:r>
                        <a:rPr lang="th-TH" sz="2000" b="1" u="none" strike="noStrike" dirty="0">
                          <a:effectLst/>
                        </a:rPr>
                        <a:t>เชิงรับ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</a:rPr>
                        <a:t>12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  <a:p>
                      <a:pPr algn="ctr" fontAlgn="b"/>
                      <a:r>
                        <a:rPr lang="th-TH" sz="2000" b="1" u="none" strike="noStrike" dirty="0">
                          <a:effectLst/>
                        </a:rPr>
                        <a:t> 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</a:rPr>
                        <a:t>10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  <a:p>
                      <a:pPr algn="ctr" fontAlgn="b"/>
                      <a:r>
                        <a:rPr lang="th-TH" sz="2000" b="1" u="none" strike="noStrike" dirty="0">
                          <a:effectLst/>
                        </a:rPr>
                        <a:t> 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</a:rPr>
                        <a:t>5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  <a:p>
                      <a:pPr algn="ctr" fontAlgn="b"/>
                      <a:r>
                        <a:rPr lang="th-TH" sz="2000" b="1" u="none" strike="noStrike" dirty="0">
                          <a:effectLst/>
                        </a:rPr>
                        <a:t> 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867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 smtClean="0">
                          <a:effectLst/>
                        </a:rPr>
                        <a:t>   ที่ </a:t>
                      </a:r>
                      <a:r>
                        <a:rPr lang="th-TH" sz="2000" b="1" u="none" strike="noStrike" dirty="0">
                          <a:effectLst/>
                        </a:rPr>
                        <a:t>5 การดำเนินงานจัดบริการเวช</a:t>
                      </a:r>
                      <a:r>
                        <a:rPr lang="th-TH" sz="2000" b="1" u="none" strike="noStrike" dirty="0" smtClean="0">
                          <a:effectLst/>
                        </a:rPr>
                        <a:t>กรรม</a:t>
                      </a:r>
                    </a:p>
                    <a:p>
                      <a:pPr algn="l" fontAlgn="b"/>
                      <a:r>
                        <a:rPr lang="th-TH" sz="2000" b="1" u="none" strike="noStrike" dirty="0" smtClean="0">
                          <a:effectLst/>
                        </a:rPr>
                        <a:t>         สิ่งแวดล้อม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</a:rPr>
                        <a:t>8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</a:rPr>
                        <a:t>5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</a:rPr>
                        <a:t>4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966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</a:rPr>
                        <a:t> 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</a:rPr>
                        <a:t>48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</a:rPr>
                        <a:t>42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</a:rPr>
                        <a:t>25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97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390715"/>
              </p:ext>
            </p:extLst>
          </p:nvPr>
        </p:nvGraphicFramePr>
        <p:xfrm>
          <a:off x="323528" y="260653"/>
          <a:ext cx="8568952" cy="63367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256"/>
                <a:gridCol w="2088232"/>
                <a:gridCol w="713668"/>
                <a:gridCol w="1374564"/>
                <a:gridCol w="362704"/>
                <a:gridCol w="1725528"/>
              </a:tblGrid>
              <a:tr h="1248868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th-TH" sz="4000" b="1" u="none" strike="noStrike" dirty="0">
                          <a:effectLst/>
                        </a:rPr>
                        <a:t>ระดับการผ่านการประเมินจัดบริการอาชีวอนา</a:t>
                      </a:r>
                      <a:r>
                        <a:rPr lang="th-TH" sz="4000" b="1" u="none" strike="noStrike" dirty="0" smtClean="0">
                          <a:effectLst/>
                        </a:rPr>
                        <a:t>มัย</a:t>
                      </a:r>
                    </a:p>
                    <a:p>
                      <a:pPr algn="ctr" fontAlgn="b"/>
                      <a:r>
                        <a:rPr lang="th-TH" sz="4000" b="1" u="none" strike="noStrike" dirty="0" smtClean="0">
                          <a:effectLst/>
                        </a:rPr>
                        <a:t>และ</a:t>
                      </a:r>
                      <a:r>
                        <a:rPr lang="th-TH" sz="4000" b="1" u="none" strike="noStrike" dirty="0">
                          <a:effectLst/>
                        </a:rPr>
                        <a:t>เวชกรรมสิ่งแวดล้อม</a:t>
                      </a:r>
                      <a:endParaRPr lang="th-TH" sz="4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72307"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29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</a:rPr>
                        <a:t>เกณฑ์การผ่านประเมิน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  <a:p>
                      <a:pPr algn="ctr" fontAlgn="b"/>
                      <a:r>
                        <a:rPr lang="th-TH" sz="2000" b="1" u="none" strike="noStrike" dirty="0">
                          <a:effectLst/>
                        </a:rPr>
                        <a:t> 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</a:rPr>
                        <a:t>องค์ประกอบ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01294">
                <a:tc vMerge="1">
                  <a:txBody>
                    <a:bodyPr/>
                    <a:lstStyle/>
                    <a:p>
                      <a:pPr algn="ctr" fontAlgn="b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 err="1">
                          <a:effectLst/>
                        </a:rPr>
                        <a:t>รพท</a:t>
                      </a:r>
                      <a:r>
                        <a:rPr lang="th-TH" sz="2000" b="1" u="none" strike="noStrike" dirty="0">
                          <a:effectLst/>
                        </a:rPr>
                        <a:t>.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 err="1">
                          <a:effectLst/>
                        </a:rPr>
                        <a:t>รพช</a:t>
                      </a:r>
                      <a:r>
                        <a:rPr lang="th-TH" sz="2000" b="1" u="none" strike="noStrike" dirty="0">
                          <a:effectLst/>
                        </a:rPr>
                        <a:t>.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</a:rPr>
                        <a:t>รพ.สต.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294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</a:rPr>
                        <a:t>เริ่มต้นพัฒนา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 smtClean="0">
                          <a:effectLst/>
                        </a:rPr>
                        <a:t>ที่ </a:t>
                      </a:r>
                      <a:r>
                        <a:rPr lang="th-TH" sz="2000" b="1" u="none" strike="noStrike" dirty="0">
                          <a:effectLst/>
                        </a:rPr>
                        <a:t>1 และ 2 (80 %)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 smtClean="0">
                          <a:effectLst/>
                        </a:rPr>
                        <a:t>ที่ </a:t>
                      </a:r>
                      <a:r>
                        <a:rPr lang="th-TH" sz="2000" b="1" u="none" strike="noStrike" dirty="0">
                          <a:effectLst/>
                        </a:rPr>
                        <a:t>1 และ 2 (70 %)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 smtClean="0">
                          <a:effectLst/>
                        </a:rPr>
                        <a:t>ที่ </a:t>
                      </a:r>
                      <a:r>
                        <a:rPr lang="th-TH" sz="2000" b="1" u="none" strike="noStrike" dirty="0">
                          <a:effectLst/>
                        </a:rPr>
                        <a:t>1 และ 3 (50 %)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294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</a:rPr>
                        <a:t> 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</a:rPr>
                        <a:t> 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</a:rPr>
                        <a:t> 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>
                          <a:effectLst/>
                        </a:rPr>
                        <a:t> 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2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>
                          <a:effectLst/>
                        </a:rPr>
                        <a:t>ดี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 smtClean="0">
                          <a:effectLst/>
                        </a:rPr>
                        <a:t>ที่ </a:t>
                      </a:r>
                      <a:r>
                        <a:rPr lang="th-TH" sz="2000" b="1" u="none" strike="noStrike" dirty="0">
                          <a:effectLst/>
                        </a:rPr>
                        <a:t>1-3  (80 %)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 smtClean="0">
                          <a:effectLst/>
                        </a:rPr>
                        <a:t>ที่ </a:t>
                      </a:r>
                      <a:r>
                        <a:rPr lang="th-TH" sz="2000" b="1" u="none" strike="noStrike" dirty="0">
                          <a:effectLst/>
                        </a:rPr>
                        <a:t>1-3 (70 %)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 smtClean="0">
                          <a:effectLst/>
                        </a:rPr>
                        <a:t>ที่ </a:t>
                      </a:r>
                      <a:r>
                        <a:rPr lang="th-TH" sz="2000" b="1" u="none" strike="noStrike" dirty="0">
                          <a:effectLst/>
                        </a:rPr>
                        <a:t>1 - 3 (50 %)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294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>
                          <a:effectLst/>
                        </a:rPr>
                        <a:t> 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 smtClean="0">
                          <a:effectLst/>
                        </a:rPr>
                        <a:t>ที่ </a:t>
                      </a:r>
                      <a:r>
                        <a:rPr lang="th-TH" sz="2000" b="1" u="none" strike="noStrike" dirty="0">
                          <a:effectLst/>
                        </a:rPr>
                        <a:t>5 (60 %)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 smtClean="0">
                          <a:effectLst/>
                        </a:rPr>
                        <a:t>ที่ </a:t>
                      </a:r>
                      <a:r>
                        <a:rPr lang="th-TH" sz="2000" b="1" u="none" strike="noStrike" dirty="0">
                          <a:effectLst/>
                        </a:rPr>
                        <a:t>5  (50 %)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>
                          <a:effectLst/>
                        </a:rPr>
                        <a:t> 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294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>
                          <a:effectLst/>
                        </a:rPr>
                        <a:t> 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>
                          <a:effectLst/>
                        </a:rPr>
                        <a:t> 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</a:rPr>
                        <a:t> 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>
                          <a:effectLst/>
                        </a:rPr>
                        <a:t> 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294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>
                          <a:effectLst/>
                        </a:rPr>
                        <a:t>ดีมาก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 smtClean="0">
                          <a:effectLst/>
                        </a:rPr>
                        <a:t>ที่ </a:t>
                      </a:r>
                      <a:r>
                        <a:rPr lang="th-TH" sz="2000" b="1" u="none" strike="noStrike" dirty="0">
                          <a:effectLst/>
                        </a:rPr>
                        <a:t>1-3  (80 %)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 smtClean="0">
                          <a:effectLst/>
                        </a:rPr>
                        <a:t>ที่ </a:t>
                      </a:r>
                      <a:r>
                        <a:rPr lang="th-TH" sz="2000" b="1" u="none" strike="noStrike" dirty="0">
                          <a:effectLst/>
                        </a:rPr>
                        <a:t>1-4 (70 %)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 smtClean="0">
                          <a:effectLst/>
                        </a:rPr>
                        <a:t>ที่ </a:t>
                      </a:r>
                      <a:r>
                        <a:rPr lang="th-TH" sz="2000" b="1" u="none" strike="noStrike" dirty="0">
                          <a:effectLst/>
                        </a:rPr>
                        <a:t>1 - 4 (50 %)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294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>
                          <a:effectLst/>
                        </a:rPr>
                        <a:t> 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 smtClean="0">
                          <a:effectLst/>
                        </a:rPr>
                        <a:t>ที่ </a:t>
                      </a:r>
                      <a:r>
                        <a:rPr lang="th-TH" sz="2000" b="1" u="none" strike="noStrike" dirty="0">
                          <a:effectLst/>
                        </a:rPr>
                        <a:t>5  ( 70 %)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 smtClean="0">
                          <a:effectLst/>
                        </a:rPr>
                        <a:t>ที่ </a:t>
                      </a:r>
                      <a:r>
                        <a:rPr lang="th-TH" sz="2000" b="1" u="none" strike="noStrike" dirty="0">
                          <a:effectLst/>
                        </a:rPr>
                        <a:t>5  (60 %)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>
                          <a:effectLst/>
                        </a:rPr>
                        <a:t> 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294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>
                          <a:effectLst/>
                        </a:rPr>
                        <a:t> 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>
                          <a:effectLst/>
                        </a:rPr>
                        <a:t> 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>
                          <a:effectLst/>
                        </a:rPr>
                        <a:t> 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</a:rPr>
                        <a:t> 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294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>
                          <a:effectLst/>
                        </a:rPr>
                        <a:t>ดีเด่น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 smtClean="0">
                          <a:effectLst/>
                        </a:rPr>
                        <a:t>ที่ </a:t>
                      </a:r>
                      <a:r>
                        <a:rPr lang="th-TH" sz="2000" b="1" u="none" strike="noStrike" dirty="0">
                          <a:effectLst/>
                        </a:rPr>
                        <a:t>1-5  (80 %)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 smtClean="0">
                          <a:effectLst/>
                        </a:rPr>
                        <a:t>ที่ </a:t>
                      </a:r>
                      <a:r>
                        <a:rPr lang="th-TH" sz="2000" b="1" u="none" strike="noStrike" dirty="0">
                          <a:effectLst/>
                        </a:rPr>
                        <a:t>1-5  (70 %)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 smtClean="0">
                          <a:effectLst/>
                        </a:rPr>
                        <a:t>ที่ </a:t>
                      </a:r>
                      <a:r>
                        <a:rPr lang="th-TH" sz="2000" b="1" u="none" strike="noStrike" dirty="0">
                          <a:effectLst/>
                        </a:rPr>
                        <a:t>1 - 5 (50 %)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294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>
                          <a:effectLst/>
                        </a:rPr>
                        <a:t> 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>
                          <a:effectLst/>
                        </a:rPr>
                        <a:t> 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>
                          <a:effectLst/>
                        </a:rPr>
                        <a:t> 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</a:rPr>
                        <a:t> 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85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</p:spPr>
        <p:txBody>
          <a:bodyPr>
            <a:normAutofit/>
          </a:bodyPr>
          <a:lstStyle/>
          <a:p>
            <a:r>
              <a:rPr lang="th-TH" sz="4000" b="1" dirty="0" smtClean="0"/>
              <a:t>ผลการประเมินรับรอง/ประเมินตนเอง ปี 2562</a:t>
            </a:r>
            <a:endParaRPr lang="th-TH" sz="4000" b="1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6920711"/>
              </p:ext>
            </p:extLst>
          </p:nvPr>
        </p:nvGraphicFramePr>
        <p:xfrm>
          <a:off x="107503" y="836709"/>
          <a:ext cx="8928992" cy="5918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159"/>
                <a:gridCol w="1148082"/>
                <a:gridCol w="720080"/>
                <a:gridCol w="792088"/>
                <a:gridCol w="576064"/>
                <a:gridCol w="1224136"/>
                <a:gridCol w="650130"/>
                <a:gridCol w="718022"/>
                <a:gridCol w="720080"/>
                <a:gridCol w="1368151"/>
              </a:tblGrid>
              <a:tr h="432051"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อำเภอ</a:t>
                      </a:r>
                      <a:endParaRPr lang="th-TH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h-TH" sz="2000" dirty="0" smtClean="0"/>
                        <a:t>ผ่านประเมินรับรอง</a:t>
                      </a:r>
                      <a:endParaRPr lang="th-TH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2400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รพ.สต. ประเมินตนเอง</a:t>
                      </a:r>
                      <a:endParaRPr lang="th-TH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2400" dirty="0"/>
                    </a:p>
                  </a:txBody>
                  <a:tcPr/>
                </a:tc>
              </a:tr>
              <a:tr h="576064">
                <a:tc vMerge="1">
                  <a:txBody>
                    <a:bodyPr/>
                    <a:lstStyle/>
                    <a:p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err="1" smtClean="0"/>
                        <a:t>รพท</a:t>
                      </a:r>
                      <a:r>
                        <a:rPr lang="th-TH" sz="2000" b="1" dirty="0" smtClean="0"/>
                        <a:t>./</a:t>
                      </a:r>
                      <a:r>
                        <a:rPr lang="th-TH" sz="2000" b="1" dirty="0" err="1" smtClean="0"/>
                        <a:t>รพช</a:t>
                      </a:r>
                      <a:r>
                        <a:rPr lang="th-TH" sz="2000" b="1" dirty="0" smtClean="0"/>
                        <a:t>.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ระดับ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รพ.สต.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ไม่ผ่าน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เริ่มต้นพัฒนา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ดี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ดีมาก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ดีเด่น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ไม่ได้ประเมินตนเอง</a:t>
                      </a:r>
                      <a:endParaRPr lang="th-TH" sz="2000" b="1" dirty="0"/>
                    </a:p>
                  </a:txBody>
                  <a:tcPr/>
                </a:tc>
              </a:tr>
              <a:tr h="500256"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เมือง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รพ.ชน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ดีมาก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12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9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-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1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1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1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-</a:t>
                      </a:r>
                      <a:endParaRPr lang="th-TH" sz="2000" b="1" dirty="0"/>
                    </a:p>
                  </a:txBody>
                  <a:tcPr/>
                </a:tc>
              </a:tr>
              <a:tr h="500256"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มโนรมย์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รพ.มโนรมย์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เริ่มต้น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7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5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-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-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-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2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-</a:t>
                      </a:r>
                      <a:endParaRPr lang="th-TH" sz="2000" b="1" dirty="0"/>
                    </a:p>
                  </a:txBody>
                  <a:tcPr/>
                </a:tc>
              </a:tr>
              <a:tr h="500256"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วัดสิงห์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รพ.วัดสิงห์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เริ่มต้น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5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4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-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-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-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-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1</a:t>
                      </a:r>
                      <a:endParaRPr lang="th-TH" sz="2000" b="1" dirty="0"/>
                    </a:p>
                  </a:txBody>
                  <a:tcPr/>
                </a:tc>
              </a:tr>
              <a:tr h="500256"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สรรพยา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รพ.สรรพยา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ดีมาก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12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12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-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-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-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-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-</a:t>
                      </a:r>
                      <a:endParaRPr lang="th-TH" sz="2000" b="1" dirty="0"/>
                    </a:p>
                  </a:txBody>
                  <a:tcPr/>
                </a:tc>
              </a:tr>
              <a:tr h="500256">
                <a:tc>
                  <a:txBody>
                    <a:bodyPr/>
                    <a:lstStyle/>
                    <a:p>
                      <a:r>
                        <a:rPr lang="th-TH" sz="2000" b="1" dirty="0" err="1" smtClean="0"/>
                        <a:t>สรรค</a:t>
                      </a:r>
                      <a:r>
                        <a:rPr lang="th-TH" sz="2000" b="1" dirty="0" smtClean="0"/>
                        <a:t>บุรี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รพ.</a:t>
                      </a:r>
                      <a:r>
                        <a:rPr lang="th-TH" sz="2000" b="1" dirty="0" err="1" smtClean="0"/>
                        <a:t>สรรค</a:t>
                      </a:r>
                      <a:r>
                        <a:rPr lang="th-TH" sz="2000" b="1" dirty="0" smtClean="0"/>
                        <a:t>บุรี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เริ่มต้น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14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11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-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2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-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1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-</a:t>
                      </a:r>
                      <a:endParaRPr lang="th-TH" sz="2000" b="1" dirty="0"/>
                    </a:p>
                  </a:txBody>
                  <a:tcPr/>
                </a:tc>
              </a:tr>
              <a:tr h="500256"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หันคา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รพ.หันคา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เริ่มต้น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10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5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-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-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-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5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-</a:t>
                      </a:r>
                      <a:endParaRPr lang="th-TH" sz="2000" b="1" dirty="0"/>
                    </a:p>
                  </a:txBody>
                  <a:tcPr/>
                </a:tc>
              </a:tr>
              <a:tr h="6957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/>
                        <a:t>หนองมะโมง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รพ.หนอง</a:t>
                      </a:r>
                    </a:p>
                    <a:p>
                      <a:r>
                        <a:rPr lang="th-TH" sz="2000" b="1" dirty="0" smtClean="0"/>
                        <a:t>มะโมง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เริ่มต้น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7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5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-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-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2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-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-</a:t>
                      </a:r>
                      <a:endParaRPr lang="th-TH" sz="2000" b="1" dirty="0"/>
                    </a:p>
                  </a:txBody>
                  <a:tcPr/>
                </a:tc>
              </a:tr>
              <a:tr h="500256"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เนินขาม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รพ.เนินขาม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เริ่มต้น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5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-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-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-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-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1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4</a:t>
                      </a:r>
                      <a:endParaRPr lang="th-TH" sz="2000" b="1" dirty="0"/>
                    </a:p>
                  </a:txBody>
                  <a:tcPr/>
                </a:tc>
              </a:tr>
              <a:tr h="582565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รวม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8 แห่ง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72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51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-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3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3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10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5</a:t>
                      </a:r>
                      <a:endParaRPr lang="th-TH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106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th-TH" sz="6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มาตรฐาน/กฎหมายที่เกี่ยวข้อง</a:t>
            </a:r>
            <a:endParaRPr lang="th-TH" sz="6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28392"/>
          </a:xfrm>
        </p:spPr>
        <p:txBody>
          <a:bodyPr>
            <a:normAutofit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th-TH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r>
              <a:rPr lang="th-TH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th-TH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/>
              </a:rPr>
              <a:t></a:t>
            </a:r>
            <a:r>
              <a:rPr lang="en-US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/>
              </a:rPr>
              <a:t>HA</a:t>
            </a:r>
            <a:endParaRPr lang="th-TH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sym typeface="Wingdings"/>
            </a:endParaRPr>
          </a:p>
          <a:p>
            <a:pPr algn="l"/>
            <a:r>
              <a:rPr lang="th-TH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r>
              <a:rPr lang="th-TH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/>
              </a:rPr>
              <a:t>รพ.สต.ติดดาว</a:t>
            </a:r>
          </a:p>
          <a:p>
            <a:pPr algn="l"/>
            <a:r>
              <a:rPr lang="th-TH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r>
              <a:rPr lang="th-TH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/>
              </a:rPr>
              <a:t></a:t>
            </a:r>
            <a:r>
              <a:rPr lang="en-US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/>
              </a:rPr>
              <a:t>GREEN&amp;CLEAN Hospital</a:t>
            </a:r>
            <a:r>
              <a:rPr lang="th-TH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/>
              </a:rPr>
              <a:t>	</a:t>
            </a:r>
          </a:p>
          <a:p>
            <a:pPr algn="l"/>
            <a:r>
              <a:rPr lang="th-TH" sz="36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/>
              </a:rPr>
              <a:t>  </a:t>
            </a:r>
            <a:r>
              <a:rPr lang="th-TH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/>
              </a:rPr>
              <a:t>พ.ร.บ.การสาธารณสุข พ.ศ.2535</a:t>
            </a:r>
          </a:p>
          <a:p>
            <a:pPr algn="l"/>
            <a:r>
              <a:rPr lang="th-TH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r>
              <a:rPr lang="th-TH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/>
              </a:rPr>
              <a:t>พ.ร.บ.ควบคุมโรคจากการประกอบอาชีพและโรคจากสิ่งแวดล้อม</a:t>
            </a:r>
            <a:endParaRPr lang="th-TH" sz="36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l"/>
            <a:endParaRPr lang="th-TH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6392284"/>
            <a:ext cx="9144000" cy="4931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-27384"/>
            <a:ext cx="9180512" cy="4931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72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1585</Words>
  <Application>Microsoft Office PowerPoint</Application>
  <PresentationFormat>นำเสนอทางหน้าจอ (4:3)</PresentationFormat>
  <Paragraphs>346</Paragraphs>
  <Slides>25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25</vt:i4>
      </vt:variant>
    </vt:vector>
  </HeadingPairs>
  <TitlesOfParts>
    <vt:vector size="26" baseType="lpstr">
      <vt:lpstr>ชุดรูปแบบของ Office</vt:lpstr>
      <vt:lpstr> การจัดบริการอาชีวอนามัย และเวชกรรมสิ่งแวดล้อม โรงพยาบาลศูนย์/โรงพยาบาลทั่วไป โรงพยาบาลชุมชน/โรงพยาบาลส่งเสริมสุขภาพตำบล </vt:lpstr>
      <vt:lpstr>ประเด็นนำเสนอ</vt:lpstr>
      <vt:lpstr>การจัดบริการอาชีวอนามัยและเวชกรรมสิ่งแวดล้อม</vt:lpstr>
      <vt:lpstr>กลุ่มเป้าหมาย</vt:lpstr>
      <vt:lpstr>วัตถุประสงค์     - เพื่อเป็นเครื่องมือพัฒนาการจัดบริการ Occ&amp;Env ของหน่วยบริการสาธารณสุขให้มีคุณภาพและไปในทิศทางเดียวกัน ก่อให้เกิดประโยชน์สูงสุดแก่ผู้รับบริการทั้งภายใน/ภายนอก มีคุณภาพชีวิตที่ดี ปราศจากโรคและภัยจากการทำงาน        - เพื่อการบริการที่มีคุณภาพ สอดคล้องกับกฎหมาย และมาตรฐานต่างๆ ที่เกี่ยวข้อง และเป็นไปในทิศทางเดียวกันทั้งหน่วยบริการภาครัฐและเอกชน</vt:lpstr>
      <vt:lpstr>งานนำเสนอ PowerPoint</vt:lpstr>
      <vt:lpstr>งานนำเสนอ PowerPoint</vt:lpstr>
      <vt:lpstr>ผลการประเมินรับรอง/ประเมินตนเอง ปี 2562</vt:lpstr>
      <vt:lpstr>มาตรฐาน/กฎหมายที่เกี่ยวข้อง</vt:lpstr>
      <vt:lpstr>งานนำเสนอ PowerPoint</vt:lpstr>
      <vt:lpstr>การจัดการภัยคุกคามความมั่นคงทางสุขภาพ “ ยุติการใช้สารเคมีทางการเกษตรที่มีอันตรายสูง 3 ชนิด ภายในปี 2563”</vt:lpstr>
      <vt:lpstr>ตัวชี้วัด : ยุติการใช้สารเคมีทางการเกษตรที่มีอันตรายสูง 3 ชนิด</vt:lpstr>
      <vt:lpstr>ตัวชี้วัด : ยุติการใช้สารเคมีทางการเกษตรที่มีอันตรายสูง 3 ชนิด</vt:lpstr>
      <vt:lpstr>ตัวชี้วัด : ยุติการใช้สารเคมีทางการเกษตรที่มีอันตรายสูง 3 ชนิด</vt:lpstr>
      <vt:lpstr>อัตราป่วยพิษสารกำจัดศัตรูพืชจำแนกรายเขตสุขภาพ  ปี 2560 - 2562 </vt:lpstr>
      <vt:lpstr>อัตราป่วยพิษสารกำจัดศัตรูพืช จำแนกรายจังหวัด  เขตสุขภาพที่ 3 ปี 2560 - 2562</vt:lpstr>
      <vt:lpstr>อัตราป่วยพิษสารกำจัดศัตรูพืช จำแนกรายอำเภอ  จังหวัดชัยนาท ปี 2560 - 2562</vt:lpstr>
      <vt:lpstr>อัตราป่วยพิษสารกำจัดศัตรูพืช จำแนกตามประเภท  รายอำเภอ  ปี 2562 ( ณ 7 ต.ค 62)</vt:lpstr>
      <vt:lpstr>ตรวจคัดกรองความเสี่ยงสารกำจัดศัตรูพืช รายอำเภอ ปี 2562</vt:lpstr>
      <vt:lpstr>จำนวนหน่วยบริการตรวจคัดกรองสารกำจัดศัตรูพืช ปี 2562</vt:lpstr>
      <vt:lpstr>งานนำเสนอ PowerPoint</vt:lpstr>
      <vt:lpstr>เจตนารมณ์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การจัดบริการอาชีวอนามัย และเวชกรรมสิ่งแวดล้อม โรงพยาบาลศูนย์/โรงพยาบาลทั่วไป โรงพยาบาลชุมชน/โรงพยาบาลส่งเสริมสุขภาพตำบล</dc:title>
  <dc:creator>CD</dc:creator>
  <cp:lastModifiedBy>Windows User</cp:lastModifiedBy>
  <cp:revision>70</cp:revision>
  <cp:lastPrinted>2019-11-08T03:34:08Z</cp:lastPrinted>
  <dcterms:created xsi:type="dcterms:W3CDTF">2019-10-24T06:01:56Z</dcterms:created>
  <dcterms:modified xsi:type="dcterms:W3CDTF">2019-11-11T02:33:58Z</dcterms:modified>
</cp:coreProperties>
</file>