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11" r:id="rId2"/>
    <p:sldId id="413" r:id="rId3"/>
    <p:sldId id="415" r:id="rId4"/>
    <p:sldId id="432" r:id="rId5"/>
    <p:sldId id="464" r:id="rId6"/>
    <p:sldId id="453" r:id="rId7"/>
    <p:sldId id="416" r:id="rId8"/>
    <p:sldId id="418" r:id="rId9"/>
    <p:sldId id="433" r:id="rId10"/>
    <p:sldId id="420" r:id="rId11"/>
    <p:sldId id="421" r:id="rId12"/>
    <p:sldId id="462" r:id="rId13"/>
    <p:sldId id="470" r:id="rId14"/>
    <p:sldId id="422" r:id="rId15"/>
    <p:sldId id="459" r:id="rId16"/>
    <p:sldId id="437" r:id="rId17"/>
    <p:sldId id="442" r:id="rId18"/>
    <p:sldId id="438" r:id="rId19"/>
    <p:sldId id="443" r:id="rId20"/>
    <p:sldId id="439" r:id="rId21"/>
    <p:sldId id="444" r:id="rId22"/>
    <p:sldId id="449" r:id="rId23"/>
    <p:sldId id="450" r:id="rId24"/>
    <p:sldId id="441" r:id="rId25"/>
    <p:sldId id="460" r:id="rId26"/>
    <p:sldId id="468" r:id="rId27"/>
    <p:sldId id="469" r:id="rId28"/>
    <p:sldId id="440" r:id="rId29"/>
    <p:sldId id="473" r:id="rId30"/>
    <p:sldId id="454" r:id="rId31"/>
    <p:sldId id="458" r:id="rId32"/>
    <p:sldId id="378" r:id="rId33"/>
  </p:sldIdLst>
  <p:sldSz cx="9144000" cy="6858000" type="screen4x3"/>
  <p:notesSz cx="6815138" cy="9945688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Wingdings 2" pitchFamily="18" charset="2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4029A"/>
    <a:srgbClr val="4F1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325" autoAdjust="0"/>
    <p:restoredTop sz="85783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4057" tIns="47029" rIns="94057" bIns="4702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5925" cy="496888"/>
          </a:xfrm>
          <a:prstGeom prst="rect">
            <a:avLst/>
          </a:prstGeom>
        </p:spPr>
        <p:txBody>
          <a:bodyPr vert="horz" lIns="94057" tIns="47029" rIns="94057" bIns="4702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D8A62F5-C5DD-4BB8-B3BD-47B2619B0AD3}" type="datetimeFigureOut">
              <a:rPr lang="en-US"/>
              <a:pPr>
                <a:defRPr/>
              </a:pPr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5925" cy="496887"/>
          </a:xfrm>
          <a:prstGeom prst="rect">
            <a:avLst/>
          </a:prstGeom>
        </p:spPr>
        <p:txBody>
          <a:bodyPr vert="horz" lIns="94057" tIns="47029" rIns="94057" bIns="4702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7213"/>
            <a:ext cx="2955925" cy="496887"/>
          </a:xfrm>
          <a:prstGeom prst="rect">
            <a:avLst/>
          </a:prstGeom>
        </p:spPr>
        <p:txBody>
          <a:bodyPr vert="horz" wrap="square" lIns="94057" tIns="47029" rIns="94057" bIns="470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8368948-76FD-4503-90E1-DECC271BF52D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559085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FD9C0E19-5670-45B0-8B4C-6733D56499F2}" type="datetimeFigureOut">
              <a:rPr lang="th-TH"/>
              <a:pPr>
                <a:defRPr/>
              </a:pPr>
              <a:t>24/12/62</a:t>
            </a:fld>
            <a:endParaRPr lang="th-TH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24400"/>
            <a:ext cx="5449888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5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7213"/>
            <a:ext cx="29559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7" tIns="47029" rIns="94057" bIns="470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DB94D6B9-1374-4A28-BE2A-0FC3E7EA3D6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87257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EFDBB-36E6-4FA4-BB88-C4B4D4A963A9}" type="slidenum">
              <a:rPr lang="en-US" altLang="th-TH" smtClean="0"/>
              <a:pPr/>
              <a:t>16</a:t>
            </a:fld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7F93-7BF9-4243-9658-EC6F88D526D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2F53-22D1-4B5E-90F4-2DA1A081430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B8D6-618C-4BC5-AA34-6B0195475E9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3B82-9DE9-46ED-BD5F-4890E520DCC8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BB1D-22A5-498A-9955-7AB8270D8AE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B153-0BA4-4F69-A6EB-83F3515D4C7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969C-BBBD-49AC-BAFE-911C039CDD7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841B-FF9E-45F6-B950-57642AF308D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4EA3-BE98-4509-91D2-A84AC14D8A9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28F2-27C4-41DD-AB64-9FD2215B5EA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3E15-54FA-4666-8849-9E176DE57CA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8215313" y="5857875"/>
            <a:ext cx="792162" cy="788988"/>
            <a:chOff x="6786578" y="4711710"/>
            <a:chExt cx="792163" cy="788992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6786578" y="4929199"/>
              <a:ext cx="431801" cy="358777"/>
            </a:xfrm>
            <a:prstGeom prst="hexagon">
              <a:avLst>
                <a:gd name="adj" fmla="val 30088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+mn-lt"/>
                <a:cs typeface="+mn-cs"/>
              </a:endParaRPr>
            </a:p>
          </p:txBody>
        </p:sp>
        <p:sp>
          <p:nvSpPr>
            <p:cNvPr id="1033" name="AutoShape 20"/>
            <p:cNvSpPr>
              <a:spLocks noChangeArrowheads="1"/>
            </p:cNvSpPr>
            <p:nvPr/>
          </p:nvSpPr>
          <p:spPr bwMode="auto">
            <a:xfrm>
              <a:off x="7146940" y="4711710"/>
              <a:ext cx="431801" cy="358777"/>
            </a:xfrm>
            <a:prstGeom prst="hexagon">
              <a:avLst>
                <a:gd name="adj" fmla="val 30088"/>
                <a:gd name="vf" fmla="val 115470"/>
              </a:avLst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th-TH" sz="1800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9" name="AutoShape 18"/>
            <p:cNvSpPr>
              <a:spLocks noChangeArrowheads="1"/>
            </p:cNvSpPr>
            <p:nvPr/>
          </p:nvSpPr>
          <p:spPr bwMode="auto">
            <a:xfrm>
              <a:off x="7143765" y="5141925"/>
              <a:ext cx="431801" cy="358777"/>
            </a:xfrm>
            <a:prstGeom prst="hexagon">
              <a:avLst>
                <a:gd name="adj" fmla="val 30088"/>
                <a:gd name="vf" fmla="val 115470"/>
              </a:avLst>
            </a:prstGeom>
            <a:solidFill>
              <a:schemeClr val="accent1">
                <a:lumMod val="75000"/>
                <a:alpha val="93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>
                <a:latin typeface="+mn-lt"/>
                <a:cs typeface="+mn-cs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286500"/>
            <a:ext cx="6357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pic>
        <p:nvPicPr>
          <p:cNvPr id="1030" name="Picture 6" descr="HITAP-pt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875" y="6143625"/>
            <a:ext cx="490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5F81A0BC-ADB3-4EE5-812A-B106E0296831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4EE0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8F2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th-TH" altLang="th-TH" sz="6600" b="1" dirty="0" smtClean="0">
                <a:solidFill>
                  <a:srgbClr val="14029A"/>
                </a:solidFill>
              </a:rPr>
              <a:t>การวัดระดับสายตา</a:t>
            </a:r>
            <a:endParaRPr lang="en-US" altLang="th-TH" sz="6600" b="1" dirty="0" smtClean="0">
              <a:solidFill>
                <a:srgbClr val="14029A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71604" y="3714752"/>
            <a:ext cx="6400800" cy="10572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th-TH" altLang="th-TH" sz="4000" dirty="0" smtClean="0">
                <a:cs typeface="Angsana New" pitchFamily="18" charset="-34"/>
              </a:rPr>
              <a:t>(โปรดดูคู่มือประกอบ)</a:t>
            </a:r>
            <a:endParaRPr lang="en-US" altLang="th-TH" sz="4000" dirty="0" smtClean="0">
              <a:cs typeface="Angsana New" pitchFamily="18" charset="-34"/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88A40F-D035-45AC-AF98-A7BC0A0F5E97}" type="slidenum">
              <a:rPr lang="en-US" altLang="th-TH" smtClean="0"/>
              <a:pPr/>
              <a:t>1</a:t>
            </a:fld>
            <a:endParaRPr lang="th-TH" altLang="th-TH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28918" y="5072074"/>
            <a:ext cx="64008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th-TH" altLang="th-TH" sz="3200" dirty="0" smtClean="0">
                <a:latin typeface="+mn-lt"/>
              </a:rPr>
              <a:t>นางสาว</a:t>
            </a:r>
            <a:r>
              <a:rPr lang="th-TH" altLang="th-TH" sz="3200" dirty="0" err="1" smtClean="0">
                <a:latin typeface="+mn-lt"/>
              </a:rPr>
              <a:t>ภัท</a:t>
            </a:r>
            <a:r>
              <a:rPr lang="th-TH" altLang="th-TH" sz="3200" dirty="0" smtClean="0">
                <a:latin typeface="+mn-lt"/>
              </a:rPr>
              <a:t>รา  บุญเสริม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th-TH" altLang="th-TH" sz="3200" dirty="0" smtClean="0">
                <a:latin typeface="+mn-lt"/>
              </a:rPr>
              <a:t>พยาบาลวิชาชีพชำนาญการ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gsana New" pitchFamily="18" charset="-34"/>
              </a:rPr>
              <a:t>โรงพยาบาลชัยนาท</a:t>
            </a:r>
            <a:r>
              <a:rPr kumimoji="0" lang="th-TH" altLang="th-TH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gsana New" pitchFamily="18" charset="-34"/>
              </a:rPr>
              <a:t>นเรนทร</a:t>
            </a:r>
            <a:endParaRPr kumimoji="0" lang="th-TH" alt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ngsana New" pitchFamily="18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785918" y="4714884"/>
            <a:ext cx="58579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4800" b="1" smtClean="0">
                <a:solidFill>
                  <a:srgbClr val="14029A"/>
                </a:solidFill>
                <a:latin typeface="Angsana New" pitchFamily="18" charset="-34"/>
              </a:rPr>
              <a:t>การบันทึกระดับสายตา </a:t>
            </a:r>
            <a:r>
              <a:rPr lang="en-US" altLang="th-TH" sz="4800" b="1" smtClean="0">
                <a:solidFill>
                  <a:srgbClr val="14029A"/>
                </a:solidFill>
                <a:latin typeface="Angsana New" pitchFamily="18" charset="-34"/>
              </a:rPr>
              <a:t>(Visual acuity, VA)</a:t>
            </a:r>
            <a:r>
              <a:rPr lang="en-US" altLang="th-TH" b="1" smtClean="0"/>
              <a:t> 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2060575"/>
            <a:ext cx="7324725" cy="3395663"/>
          </a:xfrm>
        </p:spPr>
        <p:txBody>
          <a:bodyPr/>
          <a:lstStyle/>
          <a:p>
            <a:pPr eaLnBrk="1" hangingPunct="1"/>
            <a:r>
              <a:rPr lang="th-TH" altLang="th-TH" sz="4000" smtClean="0">
                <a:latin typeface="Cordia New" pitchFamily="34" charset="-34"/>
              </a:rPr>
              <a:t>การบันทึกการทดสอบสายตา ต้องบอกว่าเป็นตาข้างใด </a:t>
            </a:r>
          </a:p>
          <a:p>
            <a:pPr eaLnBrk="1" hangingPunct="1"/>
            <a:r>
              <a:rPr lang="th-TH" altLang="th-TH" sz="4000" smtClean="0">
                <a:latin typeface="Cordia New" pitchFamily="34" charset="-34"/>
              </a:rPr>
              <a:t>มองด้วยตาเปล่าเห็นเท่าใด</a:t>
            </a:r>
          </a:p>
          <a:p>
            <a:pPr eaLnBrk="1" hangingPunct="1"/>
            <a:r>
              <a:rPr lang="th-TH" altLang="th-TH" sz="4000" smtClean="0">
                <a:latin typeface="Cordia New" pitchFamily="34" charset="-34"/>
              </a:rPr>
              <a:t>มองด้วยแว่นตาที่มีเห็นได้เท่าใด</a:t>
            </a:r>
            <a:r>
              <a:rPr lang="th-TH" altLang="th-TH" sz="4800" b="1" smtClean="0">
                <a:latin typeface="Cordia New" pitchFamily="34" charset="-34"/>
              </a:rPr>
              <a:t> 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0F920-CBE4-4D1B-8743-21BA1CCF2866}" type="slidenum">
              <a:rPr lang="en-US" altLang="th-TH" smtClean="0"/>
              <a:pPr/>
              <a:t>10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7351712" cy="1343025"/>
          </a:xfrm>
          <a:solidFill>
            <a:srgbClr val="045012"/>
          </a:solidFill>
        </p:spPr>
        <p:txBody>
          <a:bodyPr/>
          <a:lstStyle/>
          <a:p>
            <a:pPr eaLnBrk="1" hangingPunct="1"/>
            <a:r>
              <a:rPr lang="th-TH" altLang="th-TH" b="1" smtClean="0">
                <a:solidFill>
                  <a:schemeClr val="bg1"/>
                </a:solidFill>
              </a:rPr>
              <a:t>การบันทึกผลการวัดสายตาประกอบด้วย 2 ส่วน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696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altLang="th-TH" sz="3600" b="1" smtClean="0">
              <a:solidFill>
                <a:srgbClr val="A50021"/>
              </a:solidFill>
              <a:latin typeface="Browallia New" pitchFamily="34" charset="-34"/>
              <a:ea typeface="Batang" pitchFamily="18" charset="-127"/>
              <a:cs typeface="Browallia New" pitchFamily="34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altLang="th-TH" sz="4000" b="1" smtClean="0">
                <a:solidFill>
                  <a:srgbClr val="14029A"/>
                </a:solidFill>
                <a:latin typeface="Cordia New" pitchFamily="34" charset="-34"/>
                <a:ea typeface="Batang" pitchFamily="18" charset="-127"/>
                <a:cs typeface="Browallia New" pitchFamily="34" charset="-34"/>
              </a:rPr>
              <a:t>เศษ</a:t>
            </a: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คือระยะที่ผู้ป่วย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    มองเห็น</a:t>
            </a:r>
          </a:p>
          <a:p>
            <a:pPr eaLnBrk="1" hangingPunct="1">
              <a:lnSpc>
                <a:spcPct val="90000"/>
              </a:lnSpc>
            </a:pPr>
            <a:r>
              <a:rPr lang="th-TH" altLang="th-TH" sz="4000" b="1" smtClean="0">
                <a:solidFill>
                  <a:srgbClr val="14029A"/>
                </a:solidFill>
                <a:latin typeface="Cordia New" pitchFamily="34" charset="-34"/>
                <a:ea typeface="Batang" pitchFamily="18" charset="-127"/>
                <a:cs typeface="Browallia New" pitchFamily="34" charset="-34"/>
              </a:rPr>
              <a:t>ส่วน</a:t>
            </a:r>
            <a:r>
              <a:rPr lang="th-TH" altLang="th-TH" sz="3600" b="1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</a:t>
            </a: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คือระยะที่คนปกติ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   มองเห็น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  เช่น </a:t>
            </a:r>
            <a:r>
              <a:rPr lang="en-US" altLang="th-TH" sz="3600" b="1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20/20, 20/200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   </a:t>
            </a:r>
            <a:r>
              <a:rPr lang="th-TH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หรือ </a:t>
            </a:r>
            <a:r>
              <a:rPr lang="en-US" altLang="th-TH" sz="3600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 </a:t>
            </a:r>
            <a:r>
              <a:rPr lang="en-US" altLang="th-TH" sz="3600" b="1" smtClean="0">
                <a:latin typeface="Cordia New" pitchFamily="34" charset="-34"/>
                <a:ea typeface="Batang" pitchFamily="18" charset="-127"/>
                <a:cs typeface="Browallia New" pitchFamily="34" charset="-34"/>
              </a:rPr>
              <a:t>6/6, 6/60</a:t>
            </a:r>
            <a:endParaRPr lang="th-TH" altLang="th-TH" sz="3600" b="1" smtClean="0">
              <a:latin typeface="Cordia New" pitchFamily="34" charset="-34"/>
              <a:ea typeface="Batang" pitchFamily="18" charset="-127"/>
              <a:cs typeface="Browallia New" pitchFamily="34" charset="-34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 l="49576" t="19539" r="4277" b="8058"/>
          <a:stretch>
            <a:fillRect/>
          </a:stretch>
        </p:blipFill>
        <p:spPr bwMode="auto">
          <a:xfrm>
            <a:off x="5105400" y="2057400"/>
            <a:ext cx="311626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EA1E87-1AFA-447B-AF49-A21C1FF7EE5E}" type="slidenum">
              <a:rPr lang="en-US" altLang="th-TH" smtClean="0"/>
              <a:pPr/>
              <a:t>11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333375"/>
            <a:ext cx="8393141" cy="1570038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altLang="th-TH" sz="3200" b="1" dirty="0" smtClean="0">
                <a:latin typeface="Angsana New" panose="02020603050405020304" pitchFamily="18" charset="-34"/>
              </a:rPr>
              <a:t/>
            </a:r>
            <a:br>
              <a:rPr lang="th-TH" altLang="th-TH" sz="3200" b="1" dirty="0" smtClean="0">
                <a:latin typeface="Angsana New" panose="02020603050405020304" pitchFamily="18" charset="-34"/>
              </a:rPr>
            </a:br>
            <a:r>
              <a:rPr lang="th-TH" altLang="th-TH" sz="3200" b="1" dirty="0" smtClean="0">
                <a:latin typeface="Angsana New" panose="02020603050405020304" pitchFamily="18" charset="-34"/>
              </a:rPr>
              <a:t>			</a:t>
            </a:r>
            <a:r>
              <a:rPr lang="th-TH" altLang="th-TH" sz="4000" b="1" dirty="0" smtClean="0">
                <a:solidFill>
                  <a:srgbClr val="14029A"/>
                </a:solidFill>
                <a:latin typeface="Angsana New" panose="02020603050405020304" pitchFamily="18" charset="-34"/>
              </a:rPr>
              <a:t>การบันทึก</a:t>
            </a:r>
            <a:r>
              <a:rPr lang="th-TH" altLang="th-TH" sz="3200" b="1" dirty="0" smtClean="0">
                <a:latin typeface="Angsana New" panose="02020603050405020304" pitchFamily="18" charset="-34"/>
              </a:rPr>
              <a:t/>
            </a:r>
            <a:br>
              <a:rPr lang="th-TH" altLang="th-TH" sz="3200" b="1" dirty="0" smtClean="0">
                <a:latin typeface="Angsana New" panose="02020603050405020304" pitchFamily="18" charset="-34"/>
              </a:rPr>
            </a:b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เขียนบวก (+) ในกรณีอ่านแถวถัดไปได้ไม่ถึงครึ่ง เช่น 20/</a:t>
            </a:r>
            <a:r>
              <a:rPr lang="en-US" altLang="th-TH" sz="2800" b="1" dirty="0" smtClean="0">
                <a:latin typeface="Angsana New" panose="02020603050405020304" pitchFamily="18" charset="-34"/>
                <a:cs typeface="+mn-cs"/>
              </a:rPr>
              <a:t>7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0</a:t>
            </a:r>
            <a: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  <a:t>+2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 หรือ 6/24</a:t>
            </a:r>
            <a: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  <a:t>+2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/>
            </a:r>
            <a:b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</a:b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เขียนลบ (-) ในกรณีอ่านผิดในแถวนั้นน้อยกว่าครึ่ง เช่น 20/</a:t>
            </a:r>
            <a:r>
              <a:rPr lang="en-US" altLang="th-TH" sz="2800" b="1" dirty="0" smtClean="0">
                <a:latin typeface="Angsana New" panose="02020603050405020304" pitchFamily="18" charset="-34"/>
                <a:cs typeface="+mn-cs"/>
              </a:rPr>
              <a:t>5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0</a:t>
            </a:r>
            <a: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  <a:t>-2</a:t>
            </a:r>
            <a:r>
              <a:rPr lang="th-TH" altLang="th-TH" sz="3600" b="1" dirty="0" smtClean="0">
                <a:latin typeface="Angsana New" panose="02020603050405020304" pitchFamily="18" charset="-34"/>
                <a:cs typeface="+mn-cs"/>
              </a:rPr>
              <a:t> </a:t>
            </a:r>
            <a:r>
              <a:rPr lang="th-TH" altLang="th-TH" sz="2800" b="1" dirty="0" smtClean="0">
                <a:latin typeface="Angsana New" panose="02020603050405020304" pitchFamily="18" charset="-34"/>
                <a:cs typeface="+mn-cs"/>
              </a:rPr>
              <a:t>หรือ 6/18</a:t>
            </a:r>
            <a: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  <a:t>-2</a:t>
            </a:r>
            <a:br>
              <a:rPr lang="th-TH" altLang="th-TH" sz="3600" b="1" baseline="30000" dirty="0" smtClean="0">
                <a:latin typeface="Angsana New" panose="02020603050405020304" pitchFamily="18" charset="-34"/>
                <a:cs typeface="+mn-cs"/>
              </a:rPr>
            </a:br>
            <a:r>
              <a:rPr lang="en-US" altLang="th-TH" sz="3600" dirty="0" smtClean="0">
                <a:latin typeface="Angsana New" panose="02020603050405020304" pitchFamily="18" charset="-34"/>
              </a:rPr>
              <a:t>				</a:t>
            </a:r>
          </a:p>
        </p:txBody>
      </p:sp>
      <p:pic>
        <p:nvPicPr>
          <p:cNvPr id="16486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844675"/>
            <a:ext cx="2133600" cy="4800600"/>
          </a:xfrm>
          <a:noFill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29124" y="1484313"/>
            <a:ext cx="18573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200" b="1" dirty="0">
                <a:latin typeface="Calibri" pitchFamily="34" charset="0"/>
                <a:cs typeface="Cordia New" pitchFamily="34" charset="-34"/>
              </a:rPr>
              <a:t>    </a:t>
            </a:r>
            <a:endParaRPr lang="en-US" altLang="th-TH" sz="32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th-TH" sz="3200" b="1" dirty="0">
                <a:latin typeface="Calibri" pitchFamily="34" charset="0"/>
                <a:cs typeface="Cordia New" pitchFamily="34" charset="-34"/>
              </a:rPr>
              <a:t>            </a:t>
            </a:r>
            <a:r>
              <a:rPr lang="th-TH" altLang="th-TH" sz="4000" b="1" dirty="0">
                <a:latin typeface="Calibri" pitchFamily="34" charset="0"/>
                <a:cs typeface="Cordia New" pitchFamily="34" charset="-34"/>
              </a:rPr>
              <a:t>20/200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600" b="1" dirty="0">
                <a:latin typeface="Calibri" pitchFamily="34" charset="0"/>
                <a:cs typeface="Cordia New" pitchFamily="34" charset="-34"/>
              </a:rPr>
              <a:t>20/100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200" b="1" dirty="0">
                <a:latin typeface="Calibri" pitchFamily="34" charset="0"/>
                <a:cs typeface="Cordia New" pitchFamily="34" charset="-34"/>
              </a:rPr>
              <a:t>20/70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b="1" dirty="0">
                <a:latin typeface="Calibri" pitchFamily="34" charset="0"/>
                <a:cs typeface="Cordia New" pitchFamily="34" charset="-34"/>
              </a:rPr>
              <a:t>20/50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600" b="1" dirty="0">
                <a:latin typeface="Calibri" pitchFamily="34" charset="0"/>
                <a:cs typeface="Cordia New" pitchFamily="34" charset="-34"/>
              </a:rPr>
              <a:t>20/40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400" b="1" dirty="0">
                <a:latin typeface="Calibri" pitchFamily="34" charset="0"/>
                <a:cs typeface="Cordia New" pitchFamily="34" charset="-34"/>
              </a:rPr>
              <a:t>20/30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400" b="1" dirty="0">
                <a:latin typeface="Calibri" pitchFamily="34" charset="0"/>
                <a:cs typeface="Cordia New" pitchFamily="34" charset="-34"/>
              </a:rPr>
              <a:t>20/20</a:t>
            </a: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C1F39E-BB3C-426F-B2CE-364D572B366F}" type="slidenum">
              <a:rPr lang="en-US" altLang="th-TH" smtClean="0"/>
              <a:pPr/>
              <a:t>12</a:t>
            </a:fld>
            <a:endParaRPr lang="th-TH" altLang="th-TH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00826" y="1500174"/>
            <a:ext cx="142876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200" b="1" dirty="0">
                <a:latin typeface="Calibri" pitchFamily="34" charset="0"/>
                <a:cs typeface="Cordia New" pitchFamily="34" charset="-34"/>
              </a:rPr>
              <a:t>    </a:t>
            </a:r>
            <a:endParaRPr lang="en-US" altLang="th-TH" sz="32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th-TH" sz="3200" b="1" dirty="0">
                <a:latin typeface="Calibri" pitchFamily="34" charset="0"/>
                <a:cs typeface="Cordia New" pitchFamily="34" charset="-34"/>
              </a:rPr>
              <a:t>            </a:t>
            </a:r>
            <a:r>
              <a:rPr lang="th-TH" altLang="th-TH" sz="4000" b="1" dirty="0" smtClean="0">
                <a:latin typeface="Calibri" pitchFamily="34" charset="0"/>
                <a:cs typeface="Cordia New" pitchFamily="34" charset="-34"/>
              </a:rPr>
              <a:t>6/60</a:t>
            </a:r>
            <a:endParaRPr lang="th-TH" altLang="th-TH" sz="40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600" b="1" dirty="0" smtClean="0">
                <a:latin typeface="Calibri" pitchFamily="34" charset="0"/>
                <a:cs typeface="Cordia New" pitchFamily="34" charset="-34"/>
              </a:rPr>
              <a:t>6/36</a:t>
            </a:r>
            <a:endParaRPr lang="th-TH" altLang="th-TH" sz="36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3200" b="1" dirty="0" smtClean="0">
                <a:latin typeface="Calibri" pitchFamily="34" charset="0"/>
                <a:cs typeface="Cordia New" pitchFamily="34" charset="-34"/>
              </a:rPr>
              <a:t>6/24</a:t>
            </a:r>
            <a:endParaRPr lang="th-TH" altLang="th-TH" sz="32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b="1" dirty="0" smtClean="0">
                <a:latin typeface="Calibri" pitchFamily="34" charset="0"/>
                <a:cs typeface="Cordia New" pitchFamily="34" charset="-34"/>
              </a:rPr>
              <a:t>6/18</a:t>
            </a:r>
            <a:endParaRPr lang="th-TH" altLang="th-TH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600" b="1" dirty="0" smtClean="0">
                <a:latin typeface="Calibri" pitchFamily="34" charset="0"/>
                <a:cs typeface="Cordia New" pitchFamily="34" charset="-34"/>
              </a:rPr>
              <a:t>6/12</a:t>
            </a:r>
            <a:endParaRPr lang="th-TH" altLang="th-TH" sz="26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400" b="1" dirty="0" smtClean="0">
                <a:latin typeface="Calibri" pitchFamily="34" charset="0"/>
                <a:cs typeface="Cordia New" pitchFamily="34" charset="-34"/>
              </a:rPr>
              <a:t>6/9</a:t>
            </a:r>
            <a:endParaRPr lang="th-TH" altLang="th-TH" sz="2400" b="1" dirty="0">
              <a:latin typeface="Calibri" pitchFamily="34" charset="0"/>
              <a:cs typeface="Cordia New" pitchFamily="34" charset="-34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th-TH" altLang="th-TH" sz="2400" b="1" dirty="0" smtClean="0">
                <a:latin typeface="Calibri" pitchFamily="34" charset="0"/>
                <a:cs typeface="Cordia New" pitchFamily="34" charset="-34"/>
              </a:rPr>
              <a:t>6/6</a:t>
            </a:r>
            <a:endParaRPr lang="th-TH" altLang="th-TH" sz="2400" b="1" dirty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r>
              <a:rPr lang="th-TH" sz="4000" dirty="0" smtClean="0"/>
              <a:t>การลงผลวัดสายตา</a:t>
            </a:r>
            <a:endParaRPr lang="th-TH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3" y="1523183"/>
            <a:ext cx="8168545" cy="4834775"/>
          </a:xfrm>
        </p:spPr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r>
              <a:rPr lang="en-US" dirty="0" smtClean="0"/>
              <a:t>VA                      PH</a:t>
            </a:r>
          </a:p>
          <a:p>
            <a:endParaRPr lang="en-US" dirty="0" smtClean="0"/>
          </a:p>
          <a:p>
            <a:r>
              <a:rPr lang="en-US" dirty="0" smtClean="0"/>
              <a:t>VA c </a:t>
            </a:r>
            <a:r>
              <a:rPr lang="en-US" dirty="0" err="1" smtClean="0"/>
              <a:t>C</a:t>
            </a:r>
            <a:r>
              <a:rPr lang="en-US" dirty="0" smtClean="0"/>
              <a:t>                PH </a:t>
            </a:r>
          </a:p>
          <a:p>
            <a:endParaRPr lang="en-US" dirty="0" smtClean="0"/>
          </a:p>
          <a:p>
            <a:r>
              <a:rPr lang="en-US" dirty="0" smtClean="0"/>
              <a:t>VA                      PH</a:t>
            </a:r>
          </a:p>
          <a:p>
            <a:endParaRPr lang="en-US" dirty="0" smtClean="0"/>
          </a:p>
          <a:p>
            <a:r>
              <a:rPr lang="en-US" dirty="0" smtClean="0"/>
              <a:t>VA c </a:t>
            </a:r>
            <a:r>
              <a:rPr lang="en-US" dirty="0" err="1" smtClean="0"/>
              <a:t>C</a:t>
            </a:r>
            <a:r>
              <a:rPr lang="en-US" dirty="0" smtClean="0"/>
              <a:t>                PH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785918" y="2143116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14810" y="2212844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82564" y="3429000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14810" y="3357562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76264" y="2393268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14810" y="2428868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95140" y="3643314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14810" y="3571876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85918" y="3429000"/>
            <a:ext cx="209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06279" y="1899439"/>
            <a:ext cx="55816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ขวา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2137" y="2466412"/>
            <a:ext cx="57900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ซ้าย</a:t>
            </a:r>
            <a:endParaRPr lang="th-TH" sz="1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2835" y="4286256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6/18 </a:t>
            </a:r>
            <a:r>
              <a:rPr lang="th-TH" sz="2400" baseline="30000" dirty="0" smtClean="0"/>
              <a:t>+2</a:t>
            </a:r>
            <a:endParaRPr lang="th-TH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19024"/>
            <a:ext cx="167005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5"/>
          <p:cNvCxnSpPr/>
          <p:nvPr/>
        </p:nvCxnSpPr>
        <p:spPr>
          <a:xfrm flipV="1">
            <a:off x="1925374" y="4500570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/>
          <p:cNvCxnSpPr/>
          <p:nvPr/>
        </p:nvCxnSpPr>
        <p:spPr>
          <a:xfrm>
            <a:off x="1925374" y="4714884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"/>
          <p:cNvCxnSpPr/>
          <p:nvPr/>
        </p:nvCxnSpPr>
        <p:spPr>
          <a:xfrm flipV="1">
            <a:off x="4214810" y="4572008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4"/>
          <p:cNvCxnSpPr/>
          <p:nvPr/>
        </p:nvCxnSpPr>
        <p:spPr>
          <a:xfrm>
            <a:off x="4214810" y="4788032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57422" y="4214818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6/24</a:t>
            </a:r>
            <a:endParaRPr lang="th-TH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357422" y="4857760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6/18</a:t>
            </a:r>
            <a:endParaRPr lang="th-TH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852835" y="4857760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NI</a:t>
            </a:r>
            <a:endParaRPr lang="th-TH" sz="2400" dirty="0">
              <a:latin typeface="+mj-lt"/>
            </a:endParaRPr>
          </a:p>
        </p:txBody>
      </p:sp>
      <p:cxnSp>
        <p:nvCxnSpPr>
          <p:cNvPr id="36" name="Straight Connector 20"/>
          <p:cNvCxnSpPr/>
          <p:nvPr/>
        </p:nvCxnSpPr>
        <p:spPr>
          <a:xfrm>
            <a:off x="1785918" y="5786454"/>
            <a:ext cx="209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"/>
          <p:cNvCxnSpPr/>
          <p:nvPr/>
        </p:nvCxnSpPr>
        <p:spPr>
          <a:xfrm flipV="1">
            <a:off x="2285984" y="5715016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/>
          <p:cNvCxnSpPr/>
          <p:nvPr/>
        </p:nvCxnSpPr>
        <p:spPr>
          <a:xfrm>
            <a:off x="2285984" y="5929330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"/>
          <p:cNvCxnSpPr/>
          <p:nvPr/>
        </p:nvCxnSpPr>
        <p:spPr>
          <a:xfrm flipV="1">
            <a:off x="4214810" y="5713306"/>
            <a:ext cx="432048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4"/>
          <p:cNvCxnSpPr/>
          <p:nvPr/>
        </p:nvCxnSpPr>
        <p:spPr>
          <a:xfrm>
            <a:off x="4214810" y="5929330"/>
            <a:ext cx="419472" cy="243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14612" y="6000768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6/9</a:t>
            </a:r>
            <a:endParaRPr lang="th-TH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714612" y="5357826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6/9</a:t>
            </a:r>
            <a:endParaRPr lang="th-TH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52835" y="5429264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6/6</a:t>
            </a:r>
            <a:endParaRPr lang="th-TH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52835" y="6000768"/>
            <a:ext cx="10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6/6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0210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85852" y="642918"/>
            <a:ext cx="7634287" cy="5732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h-TH" altLang="th-TH" sz="3600" dirty="0" smtClean="0">
              <a:latin typeface="Angsana New" pitchFamily="18" charset="-34"/>
            </a:endParaRPr>
          </a:p>
          <a:p>
            <a:pPr eaLnBrk="1" hangingPunct="1"/>
            <a:endParaRPr lang="en-US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en-US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altLang="th-TH" sz="36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ข้อควรระวัง   ปิดตาไม่สนิท / แอบมอง</a:t>
            </a:r>
          </a:p>
          <a:p>
            <a:pPr eaLnBrk="1" hangingPunct="1"/>
            <a:endParaRPr lang="th-TH" altLang="th-TH" sz="3600" b="1" dirty="0" smtClean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836613"/>
            <a:ext cx="4968875" cy="936625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th-TH" altLang="th-TH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</a:rPr>
              <a:t>ตัวอย่าง</a:t>
            </a:r>
            <a:r>
              <a:rPr lang="th-TH" altLang="th-TH" sz="4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การบันทึก</a:t>
            </a:r>
          </a:p>
        </p:txBody>
      </p:sp>
      <p:graphicFrame>
        <p:nvGraphicFramePr>
          <p:cNvPr id="88099" name="Group 35"/>
          <p:cNvGraphicFramePr>
            <a:graphicFrameLocks noGrp="1"/>
          </p:cNvGraphicFramePr>
          <p:nvPr/>
        </p:nvGraphicFramePr>
        <p:xfrm>
          <a:off x="1331913" y="2428868"/>
          <a:ext cx="6985000" cy="2087736"/>
        </p:xfrm>
        <a:graphic>
          <a:graphicData uri="http://schemas.openxmlformats.org/drawingml/2006/table">
            <a:tbl>
              <a:tblPr/>
              <a:tblGrid>
                <a:gridCol w="1811327"/>
                <a:gridCol w="2714644"/>
                <a:gridCol w="2459029"/>
              </a:tblGrid>
              <a:tr h="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ตาขวา</a:t>
                      </a:r>
                      <a:endParaRPr kumimoji="0" lang="en-US" altLang="th-TH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ตาซ้าย</a:t>
                      </a:r>
                      <a:endParaRPr kumimoji="0" lang="en-US" alt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3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VA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  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20/70</a:t>
                      </a:r>
                      <a:r>
                        <a:rPr kumimoji="0" lang="en-US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+2 </a:t>
                      </a:r>
                      <a:r>
                        <a:rPr kumimoji="0" lang="en-US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 </a:t>
                      </a: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หรือ  6/24</a:t>
                      </a:r>
                      <a:r>
                        <a:rPr kumimoji="0" lang="th-TH" altLang="th-TH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+2</a:t>
                      </a:r>
                      <a:endParaRPr kumimoji="0" lang="en-US" altLang="th-TH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rdia New" panose="020B0304020202020204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20/50</a:t>
                      </a:r>
                      <a:r>
                        <a:rPr kumimoji="0" lang="en-US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-2</a:t>
                      </a:r>
                      <a:r>
                        <a:rPr kumimoji="0" lang="th-TH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kumimoji="0" lang="th-TH" altLang="th-TH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rdia New" panose="020B0304020202020204" pitchFamily="34" charset="-34"/>
                        </a:rPr>
                        <a:t>หรือ  6/18</a:t>
                      </a:r>
                      <a:r>
                        <a:rPr kumimoji="0" lang="th-TH" altLang="th-TH" sz="3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rdia New" panose="020B0304020202020204" pitchFamily="34" charset="-34"/>
                        </a:rPr>
                        <a:t>-2</a:t>
                      </a:r>
                      <a:endParaRPr kumimoji="0" lang="en-US" altLang="th-TH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rdia New" panose="020B0304020202020204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VA + gl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20/40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kumimoji="0" lang="th-TH" altLang="th-TH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ordia New" panose="020B0304020202020204" pitchFamily="34" charset="-34"/>
                        </a:rPr>
                        <a:t>หรือ  6/12</a:t>
                      </a:r>
                      <a:endParaRPr kumimoji="0" lang="en-US" alt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20/20</a:t>
                      </a:r>
                      <a:r>
                        <a:rPr kumimoji="0" lang="en-US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-3</a:t>
                      </a:r>
                      <a:r>
                        <a:rPr kumimoji="0" lang="th-TH" altLang="th-TH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anose="020B0304020202020204" pitchFamily="34" charset="-34"/>
                        </a:rPr>
                        <a:t>  </a:t>
                      </a:r>
                      <a:r>
                        <a:rPr kumimoji="0" lang="th-TH" altLang="th-TH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rdia New" panose="020B0304020202020204" pitchFamily="34" charset="-34"/>
                        </a:rPr>
                        <a:t>หรือ  6/6</a:t>
                      </a:r>
                      <a:r>
                        <a:rPr kumimoji="0" lang="th-TH" altLang="th-TH" sz="3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rdia New" panose="020B0304020202020204" pitchFamily="34" charset="-34"/>
                        </a:rPr>
                        <a:t>-3</a:t>
                      </a:r>
                      <a:endParaRPr kumimoji="0" lang="en-US" altLang="th-TH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rdia New" panose="020B0304020202020204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CFB364-F9D0-4FBA-81F6-D7CE3176081B}" type="slidenum">
              <a:rPr lang="en-US" altLang="th-TH" smtClean="0"/>
              <a:pPr/>
              <a:t>14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50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th-TH" altLang="th-TH" sz="4400" smtClean="0">
                <a:solidFill>
                  <a:srgbClr val="14029A"/>
                </a:solidFill>
              </a:rPr>
              <a:t>ตัวอย่างการแปลผล</a:t>
            </a:r>
            <a:endParaRPr lang="en-US" altLang="th-TH" sz="4400" smtClean="0">
              <a:solidFill>
                <a:srgbClr val="14029A"/>
              </a:solidFill>
            </a:endParaRPr>
          </a:p>
        </p:txBody>
      </p:sp>
      <p:sp>
        <p:nvSpPr>
          <p:cNvPr id="45059" name="Rectang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th-TH" sz="3200" smtClean="0"/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D8332A-C975-4C3B-96F4-B57986005DCD}" type="slidenum">
              <a:rPr lang="en-US" altLang="th-TH" smtClean="0"/>
              <a:pPr/>
              <a:t>15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81075"/>
            <a:ext cx="24209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dirty="0" smtClean="0">
                <a:solidFill>
                  <a:srgbClr val="14029A"/>
                </a:solidFill>
                <a:latin typeface="Wingdings 2" pitchFamily="18" charset="2"/>
              </a:rPr>
              <a:t>ตัวอย่างที่</a:t>
            </a:r>
            <a:r>
              <a:rPr lang="en-US" altLang="th-TH" b="1" dirty="0" smtClean="0">
                <a:solidFill>
                  <a:srgbClr val="14029A"/>
                </a:solidFill>
                <a:latin typeface="Wingdings 2" pitchFamily="18" charset="2"/>
              </a:rPr>
              <a:t> </a:t>
            </a:r>
            <a:r>
              <a:rPr lang="en-US" altLang="th-TH" b="1" dirty="0" smtClean="0">
                <a:solidFill>
                  <a:srgbClr val="14029A"/>
                </a:solidFill>
                <a:latin typeface="Angsana New" pitchFamily="18" charset="-34"/>
              </a:rPr>
              <a:t>1</a:t>
            </a:r>
          </a:p>
        </p:txBody>
      </p:sp>
      <p:sp>
        <p:nvSpPr>
          <p:cNvPr id="46084" name="Rectangle 10"/>
          <p:cNvSpPr>
            <a:spLocks noGrp="1"/>
          </p:cNvSpPr>
          <p:nvPr>
            <p:ph type="body" idx="1"/>
          </p:nvPr>
        </p:nvSpPr>
        <p:spPr>
          <a:xfrm>
            <a:off x="5343544" y="1714488"/>
            <a:ext cx="1871662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altLang="th-TH" sz="4400" b="1" dirty="0" smtClean="0"/>
              <a:t>20/200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4000" b="1" dirty="0" smtClean="0"/>
              <a:t>20/100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600" b="1" dirty="0" smtClean="0"/>
              <a:t>20/70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b="1" dirty="0" smtClean="0"/>
              <a:t>20/50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000" b="1" dirty="0" smtClean="0"/>
              <a:t>20/40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20/30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20/20</a:t>
            </a:r>
            <a:endParaRPr lang="en-US" altLang="th-TH" sz="2800" b="1" dirty="0" smtClean="0"/>
          </a:p>
        </p:txBody>
      </p:sp>
      <p:sp>
        <p:nvSpPr>
          <p:cNvPr id="46085" name="AutoShape 15" descr="1254798805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46086" name="Rectangle 16"/>
          <p:cNvSpPr>
            <a:spLocks noChangeArrowheads="1"/>
          </p:cNvSpPr>
          <p:nvPr/>
        </p:nvSpPr>
        <p:spPr bwMode="auto">
          <a:xfrm>
            <a:off x="2555875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87" name="Rectangle 17"/>
          <p:cNvSpPr>
            <a:spLocks noChangeArrowheads="1"/>
          </p:cNvSpPr>
          <p:nvPr/>
        </p:nvSpPr>
        <p:spPr bwMode="auto">
          <a:xfrm>
            <a:off x="3708400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88" name="Rectangle 18"/>
          <p:cNvSpPr>
            <a:spLocks noChangeArrowheads="1"/>
          </p:cNvSpPr>
          <p:nvPr/>
        </p:nvSpPr>
        <p:spPr bwMode="auto">
          <a:xfrm>
            <a:off x="2627313" y="2492375"/>
            <a:ext cx="80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89" name="Rectangle 19"/>
          <p:cNvSpPr>
            <a:spLocks noChangeArrowheads="1"/>
          </p:cNvSpPr>
          <p:nvPr/>
        </p:nvSpPr>
        <p:spPr bwMode="auto">
          <a:xfrm>
            <a:off x="3348038" y="2492375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0" name="Rectangle 20"/>
          <p:cNvSpPr>
            <a:spLocks noChangeArrowheads="1"/>
          </p:cNvSpPr>
          <p:nvPr/>
        </p:nvSpPr>
        <p:spPr bwMode="auto">
          <a:xfrm>
            <a:off x="4067175" y="2492375"/>
            <a:ext cx="80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1" name="Rectangle 21"/>
          <p:cNvSpPr>
            <a:spLocks noChangeArrowheads="1"/>
          </p:cNvSpPr>
          <p:nvPr/>
        </p:nvSpPr>
        <p:spPr bwMode="auto">
          <a:xfrm>
            <a:off x="2555875" y="3357563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2" name="Rectangle 22"/>
          <p:cNvSpPr>
            <a:spLocks noChangeArrowheads="1"/>
          </p:cNvSpPr>
          <p:nvPr/>
        </p:nvSpPr>
        <p:spPr bwMode="auto">
          <a:xfrm>
            <a:off x="31321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3" name="Rectangle 23"/>
          <p:cNvSpPr>
            <a:spLocks noChangeArrowheads="1"/>
          </p:cNvSpPr>
          <p:nvPr/>
        </p:nvSpPr>
        <p:spPr bwMode="auto">
          <a:xfrm>
            <a:off x="3635375" y="3429000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4" name="Rectangle 24"/>
          <p:cNvSpPr>
            <a:spLocks noChangeArrowheads="1"/>
          </p:cNvSpPr>
          <p:nvPr/>
        </p:nvSpPr>
        <p:spPr bwMode="auto">
          <a:xfrm>
            <a:off x="42116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5" name="Rectangle 25"/>
          <p:cNvSpPr>
            <a:spLocks noChangeArrowheads="1"/>
          </p:cNvSpPr>
          <p:nvPr/>
        </p:nvSpPr>
        <p:spPr bwMode="auto">
          <a:xfrm>
            <a:off x="26273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6" name="Rectangle 26"/>
          <p:cNvSpPr>
            <a:spLocks noChangeArrowheads="1"/>
          </p:cNvSpPr>
          <p:nvPr/>
        </p:nvSpPr>
        <p:spPr bwMode="auto">
          <a:xfrm>
            <a:off x="3419475" y="39909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7" name="Rectangle 27"/>
          <p:cNvSpPr>
            <a:spLocks noChangeArrowheads="1"/>
          </p:cNvSpPr>
          <p:nvPr/>
        </p:nvSpPr>
        <p:spPr bwMode="auto">
          <a:xfrm>
            <a:off x="30591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8" name="Rectangle 28"/>
          <p:cNvSpPr>
            <a:spLocks noChangeArrowheads="1"/>
          </p:cNvSpPr>
          <p:nvPr/>
        </p:nvSpPr>
        <p:spPr bwMode="auto">
          <a:xfrm>
            <a:off x="3779838" y="4005263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099" name="Rectangle 29"/>
          <p:cNvSpPr>
            <a:spLocks noChangeArrowheads="1"/>
          </p:cNvSpPr>
          <p:nvPr/>
        </p:nvSpPr>
        <p:spPr bwMode="auto">
          <a:xfrm>
            <a:off x="4211638" y="4005263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6100" name="Rectangle 30"/>
          <p:cNvSpPr>
            <a:spLocks noChangeArrowheads="1"/>
          </p:cNvSpPr>
          <p:nvPr/>
        </p:nvSpPr>
        <p:spPr bwMode="auto">
          <a:xfrm>
            <a:off x="2987675" y="4292600"/>
            <a:ext cx="136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129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610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D63564-B827-4889-A889-B1C43BD6BD24}" type="slidenum">
              <a:rPr lang="en-US" altLang="th-TH" smtClean="0"/>
              <a:pPr/>
              <a:t>16</a:t>
            </a:fld>
            <a:endParaRPr lang="th-TH" altLang="th-TH" smtClean="0"/>
          </a:p>
        </p:txBody>
      </p:sp>
      <p:sp>
        <p:nvSpPr>
          <p:cNvPr id="22" name="Rectangle 10"/>
          <p:cNvSpPr txBox="1">
            <a:spLocks/>
          </p:cNvSpPr>
          <p:nvPr/>
        </p:nvSpPr>
        <p:spPr bwMode="auto">
          <a:xfrm>
            <a:off x="7000892" y="1714488"/>
            <a:ext cx="1871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6/36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6/24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</a:t>
            </a:r>
            <a:endParaRPr kumimoji="0" lang="en-US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ctrTitle"/>
          </p:nvPr>
        </p:nvSpPr>
        <p:spPr>
          <a:xfrm>
            <a:off x="857224" y="3714752"/>
            <a:ext cx="7772400" cy="1928826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th-TH" sz="4800" b="1" dirty="0" smtClean="0">
                <a:solidFill>
                  <a:srgbClr val="14029A"/>
                </a:solidFill>
              </a:rPr>
              <a:t>20/50</a:t>
            </a:r>
            <a:r>
              <a:rPr lang="th-TH" altLang="th-TH" sz="4800" b="1" dirty="0" smtClean="0">
                <a:solidFill>
                  <a:srgbClr val="14029A"/>
                </a:solidFill>
              </a:rPr>
              <a:t/>
            </a:r>
            <a:br>
              <a:rPr lang="th-TH" altLang="th-TH" sz="4800" b="1" dirty="0" smtClean="0">
                <a:solidFill>
                  <a:srgbClr val="14029A"/>
                </a:solidFill>
              </a:rPr>
            </a:br>
            <a:r>
              <a:rPr lang="th-TH" altLang="th-TH" b="1" dirty="0" smtClean="0">
                <a:solidFill>
                  <a:srgbClr val="14029A"/>
                </a:solidFill>
                <a:latin typeface="+mn-lt"/>
              </a:rPr>
              <a:t>หรือ</a:t>
            </a:r>
            <a:br>
              <a:rPr lang="th-TH" altLang="th-TH" b="1" dirty="0" smtClean="0">
                <a:solidFill>
                  <a:srgbClr val="14029A"/>
                </a:solidFill>
                <a:latin typeface="+mn-lt"/>
              </a:rPr>
            </a:br>
            <a:r>
              <a:rPr lang="th-TH" altLang="th-TH" b="1" dirty="0" smtClean="0">
                <a:solidFill>
                  <a:srgbClr val="14029A"/>
                </a:solidFill>
                <a:latin typeface="+mn-lt"/>
              </a:rPr>
              <a:t>6/18</a:t>
            </a:r>
            <a:r>
              <a:rPr lang="th-TH" altLang="th-TH" sz="5400" b="1" dirty="0" smtClean="0">
                <a:solidFill>
                  <a:srgbClr val="14029A"/>
                </a:solidFill>
              </a:rPr>
              <a:t/>
            </a:r>
            <a:br>
              <a:rPr lang="th-TH" altLang="th-TH" sz="5400" b="1" dirty="0" smtClean="0">
                <a:solidFill>
                  <a:srgbClr val="14029A"/>
                </a:solidFill>
              </a:rPr>
            </a:br>
            <a:endParaRPr lang="en-US" altLang="th-TH" sz="5400" b="1" dirty="0" smtClean="0">
              <a:solidFill>
                <a:srgbClr val="14029A"/>
              </a:solidFill>
            </a:endParaRPr>
          </a:p>
        </p:txBody>
      </p:sp>
      <p:sp>
        <p:nvSpPr>
          <p:cNvPr id="47107" name="Rectangle 5"/>
          <p:cNvSpPr>
            <a:spLocks noGrp="1"/>
          </p:cNvSpPr>
          <p:nvPr>
            <p:ph type="subTitle" idx="1"/>
          </p:nvPr>
        </p:nvSpPr>
        <p:spPr>
          <a:xfrm>
            <a:off x="1547813" y="260350"/>
            <a:ext cx="6400800" cy="1608138"/>
          </a:xfrm>
        </p:spPr>
        <p:txBody>
          <a:bodyPr/>
          <a:lstStyle/>
          <a:p>
            <a:endParaRPr lang="en-US" altLang="th-TH" sz="3200" dirty="0" smtClean="0"/>
          </a:p>
          <a:p>
            <a:r>
              <a:rPr lang="th-TH" altLang="th-TH" sz="4400" b="1" dirty="0" smtClean="0"/>
              <a:t>เฉลย</a:t>
            </a:r>
            <a:endParaRPr lang="en-US" altLang="th-TH" sz="4400" b="1" dirty="0" smtClean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DB1699-256D-4566-B701-CB691B54BB72}" type="slidenum">
              <a:rPr lang="en-US" altLang="th-TH" smtClean="0"/>
              <a:pPr/>
              <a:t>17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81075"/>
            <a:ext cx="24209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  <a:latin typeface="Wingdings 2" pitchFamily="18" charset="2"/>
              </a:rPr>
              <a:t>ตัวอย่างที่</a:t>
            </a:r>
            <a:r>
              <a:rPr lang="en-US" altLang="th-TH" b="1" smtClean="0">
                <a:solidFill>
                  <a:srgbClr val="14029A"/>
                </a:solidFill>
                <a:latin typeface="Wingdings 2" pitchFamily="18" charset="2"/>
              </a:rPr>
              <a:t> </a:t>
            </a:r>
            <a:r>
              <a:rPr lang="en-US" altLang="th-TH" b="1" smtClean="0">
                <a:solidFill>
                  <a:srgbClr val="14029A"/>
                </a:solidFill>
                <a:latin typeface="Angsana New" pitchFamily="18" charset="-34"/>
              </a:rPr>
              <a:t>2</a:t>
            </a:r>
          </a:p>
        </p:txBody>
      </p:sp>
      <p:sp>
        <p:nvSpPr>
          <p:cNvPr id="48132" name="Rectangle 4"/>
          <p:cNvSpPr>
            <a:spLocks noGrp="1"/>
          </p:cNvSpPr>
          <p:nvPr>
            <p:ph type="body" idx="1"/>
          </p:nvPr>
        </p:nvSpPr>
        <p:spPr>
          <a:xfrm>
            <a:off x="5000628" y="1773238"/>
            <a:ext cx="1871662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altLang="th-TH" sz="4400" b="1" dirty="0" smtClean="0"/>
              <a:t>20/200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4000" b="1" dirty="0" smtClean="0"/>
              <a:t>20/100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600" b="1" dirty="0" smtClean="0"/>
              <a:t>20/70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b="1" dirty="0" smtClean="0"/>
              <a:t>20/50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000" b="1" dirty="0" smtClean="0"/>
              <a:t>20/40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20/30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20/20</a:t>
            </a:r>
            <a:endParaRPr lang="en-US" altLang="th-TH" sz="2800" b="1" dirty="0" smtClean="0"/>
          </a:p>
        </p:txBody>
      </p:sp>
      <p:sp>
        <p:nvSpPr>
          <p:cNvPr id="48133" name="AutoShape 5" descr="1254798805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55875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708400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627313" y="2492375"/>
            <a:ext cx="80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348038" y="2492375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067175" y="2492375"/>
            <a:ext cx="80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555875" y="3357563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1321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635375" y="3429000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42116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26273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3419475" y="39909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0591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37798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42116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8148" name="Rectangle 21"/>
          <p:cNvSpPr>
            <a:spLocks noChangeArrowheads="1"/>
          </p:cNvSpPr>
          <p:nvPr/>
        </p:nvSpPr>
        <p:spPr bwMode="auto">
          <a:xfrm>
            <a:off x="2987675" y="4292600"/>
            <a:ext cx="13477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142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4814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79FB3-BE6E-41CE-B398-907D956FB19C}" type="slidenum">
              <a:rPr lang="en-US" altLang="th-TH" smtClean="0"/>
              <a:pPr/>
              <a:t>18</a:t>
            </a:fld>
            <a:endParaRPr lang="th-TH" altLang="th-TH" smtClean="0"/>
          </a:p>
        </p:txBody>
      </p:sp>
      <p:sp>
        <p:nvSpPr>
          <p:cNvPr id="22" name="Rectangle 10"/>
          <p:cNvSpPr txBox="1">
            <a:spLocks/>
          </p:cNvSpPr>
          <p:nvPr/>
        </p:nvSpPr>
        <p:spPr bwMode="auto">
          <a:xfrm>
            <a:off x="6643702" y="1749445"/>
            <a:ext cx="1871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6/36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6/24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</a:t>
            </a:r>
            <a:endParaRPr kumimoji="0" lang="en-US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/>
          </p:cNvSpPr>
          <p:nvPr>
            <p:ph type="ctrTitle"/>
          </p:nvPr>
        </p:nvSpPr>
        <p:spPr>
          <a:xfrm>
            <a:off x="971550" y="1916113"/>
            <a:ext cx="7772400" cy="1298573"/>
          </a:xfrm>
        </p:spPr>
        <p:txBody>
          <a:bodyPr anchor="ctr"/>
          <a:lstStyle/>
          <a:p>
            <a:r>
              <a:rPr lang="en-US" altLang="th-TH" sz="5400" b="1" dirty="0" smtClean="0">
                <a:solidFill>
                  <a:srgbClr val="14029A"/>
                </a:solidFill>
              </a:rPr>
              <a:t>20/50</a:t>
            </a:r>
            <a:r>
              <a:rPr lang="en-US" altLang="th-TH" sz="6600" b="1" baseline="30000" dirty="0" smtClean="0">
                <a:solidFill>
                  <a:srgbClr val="14029A"/>
                </a:solidFill>
              </a:rPr>
              <a:t>-2</a:t>
            </a:r>
          </a:p>
        </p:txBody>
      </p:sp>
      <p:sp>
        <p:nvSpPr>
          <p:cNvPr id="49155" name="Rectangle 5"/>
          <p:cNvSpPr>
            <a:spLocks noGrp="1"/>
          </p:cNvSpPr>
          <p:nvPr>
            <p:ph type="subTitle" idx="1"/>
          </p:nvPr>
        </p:nvSpPr>
        <p:spPr>
          <a:xfrm>
            <a:off x="1547813" y="476250"/>
            <a:ext cx="6400800" cy="911225"/>
          </a:xfrm>
        </p:spPr>
        <p:txBody>
          <a:bodyPr/>
          <a:lstStyle/>
          <a:p>
            <a:r>
              <a:rPr lang="th-TH" altLang="th-TH" sz="4400" b="1" smtClean="0"/>
              <a:t>เฉลย</a:t>
            </a:r>
            <a:endParaRPr lang="en-US" altLang="th-TH" sz="4400" b="1" smtClean="0"/>
          </a:p>
          <a:p>
            <a:endParaRPr lang="en-US" altLang="th-TH" sz="3200" smtClean="0"/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3FAE49-5FDC-478E-BB31-FE919F653216}" type="slidenum">
              <a:rPr lang="en-US" altLang="th-TH" smtClean="0"/>
              <a:pPr/>
              <a:t>19</a:t>
            </a:fld>
            <a:endParaRPr lang="th-TH" altLang="th-TH" smtClean="0"/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871566" y="3059121"/>
            <a:ext cx="7772400" cy="129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altLang="th-TH" sz="5400" b="1" dirty="0" smtClean="0">
                <a:solidFill>
                  <a:srgbClr val="14029A"/>
                </a:solidFill>
                <a:latin typeface="+mj-lt"/>
                <a:ea typeface="+mj-ea"/>
                <a:cs typeface="+mj-cs"/>
              </a:rPr>
              <a:t>หรือ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1014442" y="4345005"/>
            <a:ext cx="7772400" cy="129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6/18</a:t>
            </a:r>
            <a:r>
              <a:rPr kumimoji="0" lang="en-US" altLang="th-TH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-2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th-TH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th-TH" sz="4400" b="1" smtClean="0">
                <a:solidFill>
                  <a:srgbClr val="14029A"/>
                </a:solidFill>
                <a:latin typeface="Angsana New" pitchFamily="18" charset="-34"/>
              </a:rPr>
              <a:t>“ระดับสายตา” </a:t>
            </a:r>
            <a:r>
              <a:rPr lang="en-US" altLang="th-TH" sz="4400" smtClean="0">
                <a:solidFill>
                  <a:srgbClr val="14029A"/>
                </a:solidFill>
                <a:latin typeface="Angsana New" pitchFamily="18" charset="-34"/>
              </a:rPr>
              <a:t>หรือ </a:t>
            </a:r>
            <a:r>
              <a:rPr lang="en-US" altLang="th-TH" sz="4400" b="1" smtClean="0">
                <a:solidFill>
                  <a:srgbClr val="14029A"/>
                </a:solidFill>
                <a:latin typeface="Angsana New" pitchFamily="18" charset="-34"/>
              </a:rPr>
              <a:t>“Visual acuity” (VA) </a:t>
            </a:r>
            <a:endParaRPr lang="th-TH" altLang="th-TH" sz="4400" b="1" smtClean="0">
              <a:solidFill>
                <a:srgbClr val="14029A"/>
              </a:solidFill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altLang="th-TH" sz="4400" b="1" smtClean="0">
                <a:latin typeface="Angsana New" pitchFamily="18" charset="-34"/>
              </a:rPr>
              <a:t>   </a:t>
            </a:r>
            <a:r>
              <a:rPr lang="en-US" altLang="th-TH" sz="4000" b="1" smtClean="0">
                <a:latin typeface="Angsana New" pitchFamily="18" charset="-34"/>
              </a:rPr>
              <a:t>หมายถึง</a:t>
            </a:r>
            <a:r>
              <a:rPr lang="th-TH" altLang="th-TH" sz="4000" b="1" smtClean="0">
                <a:latin typeface="Angsana New" pitchFamily="18" charset="-34"/>
              </a:rPr>
              <a:t> </a:t>
            </a:r>
            <a:r>
              <a:rPr lang="en-US" altLang="th-TH" sz="4000" b="1" smtClean="0">
                <a:latin typeface="Angsana New" pitchFamily="18" charset="-34"/>
              </a:rPr>
              <a:t>ความสามารถในการแยกความแตกต่างที่น้อยที่สุดระหว่างวัตถุสองชิ้น หรือโดยทั่วไปหมายถึงความคมชัดของสายตานั่นเอง</a:t>
            </a:r>
            <a:r>
              <a:rPr lang="en-US" altLang="th-TH" sz="4400" smtClean="0">
                <a:latin typeface="Angsana New" pitchFamily="18" charset="-34"/>
              </a:rPr>
              <a:t> </a:t>
            </a:r>
            <a:endParaRPr lang="th-TH" altLang="th-TH" sz="4400" smtClean="0">
              <a:latin typeface="Angsana New" pitchFamily="18" charset="-34"/>
            </a:endParaRP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91D9CF-4DC6-41F1-984E-E0747BADFB56}" type="slidenum">
              <a:rPr lang="en-US" altLang="th-TH" smtClean="0"/>
              <a:pPr/>
              <a:t>2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81075"/>
            <a:ext cx="24209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  <a:latin typeface="Wingdings 2" pitchFamily="18" charset="2"/>
              </a:rPr>
              <a:t>ตัวอย่างที่</a:t>
            </a:r>
            <a:r>
              <a:rPr lang="en-US" altLang="th-TH" b="1" smtClean="0">
                <a:solidFill>
                  <a:srgbClr val="14029A"/>
                </a:solidFill>
                <a:latin typeface="Wingdings 2" pitchFamily="18" charset="2"/>
              </a:rPr>
              <a:t> </a:t>
            </a:r>
            <a:r>
              <a:rPr lang="en-US" altLang="th-TH" b="1" smtClean="0">
                <a:solidFill>
                  <a:srgbClr val="14029A"/>
                </a:solidFill>
                <a:latin typeface="Angsana New" pitchFamily="18" charset="-34"/>
              </a:rPr>
              <a:t>3</a:t>
            </a:r>
          </a:p>
        </p:txBody>
      </p:sp>
      <p:sp>
        <p:nvSpPr>
          <p:cNvPr id="50180" name="Rectangle 4"/>
          <p:cNvSpPr>
            <a:spLocks noGrp="1"/>
          </p:cNvSpPr>
          <p:nvPr>
            <p:ph type="body" idx="1"/>
          </p:nvPr>
        </p:nvSpPr>
        <p:spPr>
          <a:xfrm>
            <a:off x="5143504" y="1773238"/>
            <a:ext cx="1871662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altLang="th-TH" sz="4400" b="1" dirty="0" smtClean="0"/>
              <a:t>20/200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4000" b="1" dirty="0" smtClean="0"/>
              <a:t>20/100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600" b="1" dirty="0" smtClean="0"/>
              <a:t>20/70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b="1" dirty="0" smtClean="0"/>
              <a:t>20/50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000" b="1" dirty="0" smtClean="0"/>
              <a:t>20/40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20/30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20/20</a:t>
            </a:r>
            <a:endParaRPr lang="en-US" altLang="th-TH" sz="2800" b="1" dirty="0" smtClean="0"/>
          </a:p>
        </p:txBody>
      </p:sp>
      <p:sp>
        <p:nvSpPr>
          <p:cNvPr id="50181" name="AutoShape 5" descr="1254798805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555875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708400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627313" y="2492375"/>
            <a:ext cx="80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348038" y="2492375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067175" y="2492375"/>
            <a:ext cx="80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555875" y="3357563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1321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3635375" y="3429000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42116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26273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419475" y="39909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9162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37798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42116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2987675" y="4365625"/>
            <a:ext cx="1347788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142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019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1E9100-301B-42DC-BA63-92A26DC1C77B}" type="slidenum">
              <a:rPr lang="en-US" altLang="th-TH" smtClean="0"/>
              <a:pPr/>
              <a:t>20</a:t>
            </a:fld>
            <a:endParaRPr lang="th-TH" altLang="th-TH" smtClean="0"/>
          </a:p>
        </p:txBody>
      </p:sp>
      <p:sp>
        <p:nvSpPr>
          <p:cNvPr id="22" name="Rectangle 10"/>
          <p:cNvSpPr txBox="1">
            <a:spLocks/>
          </p:cNvSpPr>
          <p:nvPr/>
        </p:nvSpPr>
        <p:spPr bwMode="auto">
          <a:xfrm>
            <a:off x="6643702" y="1749445"/>
            <a:ext cx="1871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6/36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6/24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</a:t>
            </a:r>
            <a:endParaRPr kumimoji="0" lang="en-US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/>
          </p:cNvSpPr>
          <p:nvPr>
            <p:ph type="ctrTitle"/>
          </p:nvPr>
        </p:nvSpPr>
        <p:spPr>
          <a:xfrm>
            <a:off x="971550" y="2205039"/>
            <a:ext cx="7772400" cy="1081085"/>
          </a:xfrm>
        </p:spPr>
        <p:txBody>
          <a:bodyPr anchor="ctr"/>
          <a:lstStyle/>
          <a:p>
            <a:r>
              <a:rPr lang="en-US" altLang="th-TH" sz="5400" b="1" dirty="0" smtClean="0">
                <a:solidFill>
                  <a:srgbClr val="14029A"/>
                </a:solidFill>
              </a:rPr>
              <a:t>20/70</a:t>
            </a:r>
            <a:r>
              <a:rPr lang="en-US" altLang="th-TH" sz="6600" b="1" baseline="30000" dirty="0" smtClean="0">
                <a:solidFill>
                  <a:srgbClr val="14029A"/>
                </a:solidFill>
              </a:rPr>
              <a:t>+2</a:t>
            </a:r>
          </a:p>
        </p:txBody>
      </p:sp>
      <p:sp>
        <p:nvSpPr>
          <p:cNvPr id="51203" name="Rectangle 5"/>
          <p:cNvSpPr>
            <a:spLocks noGrp="1"/>
          </p:cNvSpPr>
          <p:nvPr>
            <p:ph type="subTitle" idx="1"/>
          </p:nvPr>
        </p:nvSpPr>
        <p:spPr>
          <a:xfrm>
            <a:off x="1476375" y="765175"/>
            <a:ext cx="6400800" cy="911225"/>
          </a:xfrm>
        </p:spPr>
        <p:txBody>
          <a:bodyPr/>
          <a:lstStyle/>
          <a:p>
            <a:r>
              <a:rPr lang="th-TH" altLang="th-TH" sz="4400" b="1" smtClean="0"/>
              <a:t>เฉลย</a:t>
            </a:r>
            <a:endParaRPr lang="en-US" altLang="th-TH" sz="4400" b="1" smtClean="0"/>
          </a:p>
          <a:p>
            <a:endParaRPr lang="en-US" altLang="th-TH" sz="3200" smtClean="0"/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7424B5-38A7-4248-B13B-F44319687D79}" type="slidenum">
              <a:rPr lang="en-US" altLang="th-TH" smtClean="0"/>
              <a:pPr/>
              <a:t>21</a:t>
            </a:fld>
            <a:endParaRPr lang="th-TH" altLang="th-TH" smtClean="0"/>
          </a:p>
        </p:txBody>
      </p:sp>
      <p:sp>
        <p:nvSpPr>
          <p:cNvPr id="5" name="Rectangle 4"/>
          <p:cNvSpPr txBox="1">
            <a:spLocks/>
          </p:cNvSpPr>
          <p:nvPr/>
        </p:nvSpPr>
        <p:spPr bwMode="auto">
          <a:xfrm>
            <a:off x="928662" y="3643314"/>
            <a:ext cx="7772400" cy="10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หรือ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1085880" y="5143512"/>
            <a:ext cx="7772400" cy="10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6/24</a:t>
            </a:r>
            <a:r>
              <a:rPr kumimoji="0" lang="en-US" altLang="th-TH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981075"/>
            <a:ext cx="24209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dirty="0" smtClean="0">
                <a:solidFill>
                  <a:srgbClr val="14029A"/>
                </a:solidFill>
                <a:latin typeface="Wingdings 2" pitchFamily="18" charset="2"/>
              </a:rPr>
              <a:t>ตัวอย่างที่</a:t>
            </a:r>
            <a:r>
              <a:rPr lang="en-US" altLang="th-TH" b="1" dirty="0" smtClean="0">
                <a:solidFill>
                  <a:srgbClr val="14029A"/>
                </a:solidFill>
                <a:latin typeface="Wingdings 2" pitchFamily="18" charset="2"/>
              </a:rPr>
              <a:t> </a:t>
            </a:r>
            <a:r>
              <a:rPr lang="en-US" altLang="th-TH" b="1" dirty="0" smtClean="0">
                <a:solidFill>
                  <a:srgbClr val="14029A"/>
                </a:solidFill>
                <a:latin typeface="Angsana New" pitchFamily="18" charset="-34"/>
              </a:rPr>
              <a:t>4</a:t>
            </a:r>
          </a:p>
        </p:txBody>
      </p:sp>
      <p:sp>
        <p:nvSpPr>
          <p:cNvPr id="54276" name="Rectangle 4"/>
          <p:cNvSpPr>
            <a:spLocks noGrp="1"/>
          </p:cNvSpPr>
          <p:nvPr>
            <p:ph type="body" idx="1"/>
          </p:nvPr>
        </p:nvSpPr>
        <p:spPr>
          <a:xfrm>
            <a:off x="5143504" y="1773238"/>
            <a:ext cx="1871662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altLang="th-TH" sz="4400" b="1" dirty="0" smtClean="0"/>
              <a:t>20/200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4000" b="1" dirty="0" smtClean="0"/>
              <a:t>20/100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600" b="1" dirty="0" smtClean="0"/>
              <a:t>20/70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b="1" dirty="0" smtClean="0"/>
              <a:t>20/50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3000" b="1" dirty="0" smtClean="0"/>
              <a:t>20/40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20/30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altLang="th-TH" sz="2800" b="1" dirty="0" smtClean="0"/>
              <a:t>20/20</a:t>
            </a:r>
            <a:endParaRPr lang="en-US" altLang="th-TH" sz="2800" b="1" dirty="0" smtClean="0"/>
          </a:p>
        </p:txBody>
      </p:sp>
      <p:sp>
        <p:nvSpPr>
          <p:cNvPr id="54277" name="AutoShape 5" descr="1254798805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555875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708400" y="1125538"/>
            <a:ext cx="11525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9600" b="1" dirty="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627313" y="2492375"/>
            <a:ext cx="804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348038" y="2492375"/>
            <a:ext cx="733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067175" y="2492375"/>
            <a:ext cx="80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54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211638" y="4076700"/>
            <a:ext cx="58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32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1321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635375" y="3429000"/>
            <a:ext cx="58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211638" y="3357563"/>
            <a:ext cx="588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0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6273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419475" y="3990975"/>
            <a:ext cx="53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3059113" y="3990975"/>
            <a:ext cx="534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6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3779838" y="3860800"/>
            <a:ext cx="67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60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3203575" y="4508500"/>
            <a:ext cx="5064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8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2555875" y="3213100"/>
            <a:ext cx="6270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66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3851275" y="4508500"/>
            <a:ext cx="577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48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563938" y="4508500"/>
            <a:ext cx="577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48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4211638" y="4508500"/>
            <a:ext cx="577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48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2555875" y="4581525"/>
            <a:ext cx="57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th-TH" sz="32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2916238" y="4581525"/>
            <a:ext cx="495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3200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3059113" y="4800600"/>
            <a:ext cx="1241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129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429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C04B46-C04A-40A6-9D72-4B882BD77F3B}" type="slidenum">
              <a:rPr lang="en-US" altLang="th-TH" smtClean="0"/>
              <a:pPr/>
              <a:t>22</a:t>
            </a:fld>
            <a:endParaRPr lang="th-TH" altLang="th-TH" smtClean="0"/>
          </a:p>
        </p:txBody>
      </p:sp>
      <p:sp>
        <p:nvSpPr>
          <p:cNvPr id="28" name="Rectangle 4"/>
          <p:cNvSpPr txBox="1">
            <a:spLocks/>
          </p:cNvSpPr>
          <p:nvPr/>
        </p:nvSpPr>
        <p:spPr bwMode="auto">
          <a:xfrm>
            <a:off x="6715140" y="1785926"/>
            <a:ext cx="1871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6/36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6/24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6/18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6/12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6/9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6/6</a:t>
            </a:r>
            <a:endParaRPr kumimoji="0" lang="en-US" alt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ctrTitle"/>
          </p:nvPr>
        </p:nvSpPr>
        <p:spPr>
          <a:xfrm>
            <a:off x="1000100" y="1571613"/>
            <a:ext cx="7772400" cy="1428759"/>
          </a:xfrm>
        </p:spPr>
        <p:txBody>
          <a:bodyPr anchor="ctr"/>
          <a:lstStyle/>
          <a:p>
            <a:r>
              <a:rPr lang="en-US" altLang="th-TH" sz="5400" b="1" dirty="0" smtClean="0">
                <a:solidFill>
                  <a:srgbClr val="14029A"/>
                </a:solidFill>
              </a:rPr>
              <a:t>20/50</a:t>
            </a:r>
            <a:r>
              <a:rPr lang="en-US" altLang="th-TH" sz="6600" b="1" baseline="30000" dirty="0" smtClean="0">
                <a:solidFill>
                  <a:srgbClr val="14029A"/>
                </a:solidFill>
              </a:rPr>
              <a:t>+2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subTitle" idx="1"/>
          </p:nvPr>
        </p:nvSpPr>
        <p:spPr>
          <a:xfrm>
            <a:off x="1476375" y="765175"/>
            <a:ext cx="6400800" cy="911225"/>
          </a:xfrm>
        </p:spPr>
        <p:txBody>
          <a:bodyPr/>
          <a:lstStyle/>
          <a:p>
            <a:r>
              <a:rPr lang="th-TH" altLang="th-TH" sz="4400" b="1" dirty="0" smtClean="0"/>
              <a:t>เฉลย</a:t>
            </a:r>
            <a:endParaRPr lang="en-US" altLang="th-TH" sz="4400" b="1" dirty="0" smtClean="0"/>
          </a:p>
          <a:p>
            <a:endParaRPr lang="en-US" altLang="th-TH" sz="3200" dirty="0" smtClean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1FB3D8-AF77-497A-AA9B-4B9040AF3768}" type="slidenum">
              <a:rPr lang="en-US" altLang="th-TH" smtClean="0"/>
              <a:pPr/>
              <a:t>23</a:t>
            </a:fld>
            <a:endParaRPr lang="th-TH" altLang="th-TH" smtClean="0"/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1000100" y="3000372"/>
            <a:ext cx="777240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หรือ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142976" y="4357694"/>
            <a:ext cx="777240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6/18</a:t>
            </a:r>
            <a:r>
              <a:rPr kumimoji="0" lang="en-US" altLang="th-TH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en-US" altLang="th-TH" sz="6600" b="1" i="0" u="none" strike="noStrike" kern="1200" cap="none" spc="0" normalizeH="0" baseline="3000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009650" y="274638"/>
            <a:ext cx="7848600" cy="1066800"/>
          </a:xfrm>
        </p:spPr>
        <p:txBody>
          <a:bodyPr/>
          <a:lstStyle/>
          <a:p>
            <a:pPr eaLnBrk="1" hangingPunct="1"/>
            <a:r>
              <a:rPr lang="th-TH" altLang="th-TH" b="1" dirty="0" smtClean="0">
                <a:solidFill>
                  <a:srgbClr val="14029A"/>
                </a:solidFill>
                <a:latin typeface="Angsana New" pitchFamily="18" charset="-34"/>
              </a:rPr>
              <a:t>ตัวอย่างที่</a:t>
            </a:r>
            <a:r>
              <a:rPr lang="en-US" altLang="th-TH" b="1" dirty="0" smtClean="0">
                <a:solidFill>
                  <a:srgbClr val="14029A"/>
                </a:solidFill>
                <a:latin typeface="Angsana New" pitchFamily="18" charset="-34"/>
              </a:rPr>
              <a:t>  5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196975"/>
            <a:ext cx="2133600" cy="4800600"/>
          </a:xfrm>
          <a:noFill/>
        </p:spPr>
      </p:pic>
      <p:graphicFrame>
        <p:nvGraphicFramePr>
          <p:cNvPr id="8236" name="Group 44"/>
          <p:cNvGraphicFramePr>
            <a:graphicFrameLocks noGrp="1"/>
          </p:cNvGraphicFramePr>
          <p:nvPr>
            <p:ph idx="4294967295"/>
          </p:nvPr>
        </p:nvGraphicFramePr>
        <p:xfrm>
          <a:off x="4572000" y="785794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  </a:t>
                      </a:r>
                      <a:endParaRPr kumimoji="0" lang="en-US" alt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          </a:t>
                      </a:r>
                      <a:r>
                        <a:rPr kumimoji="0" lang="th-TH" alt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2700338" y="908050"/>
            <a:ext cx="15938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1720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5223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EE8D0D-6F84-4C2C-AB77-4AE90C4F7844}" type="slidenum">
              <a:rPr lang="en-US" altLang="th-TH" smtClean="0"/>
              <a:pPr/>
              <a:t>24</a:t>
            </a:fld>
            <a:endParaRPr lang="th-TH" altLang="th-TH" smtClean="0"/>
          </a:p>
        </p:txBody>
      </p:sp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6286512" y="642918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    </a:t>
                      </a:r>
                      <a:endParaRPr kumimoji="0" lang="en-US" alt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366837"/>
          </a:xfrm>
        </p:spPr>
        <p:txBody>
          <a:bodyPr anchor="ctr"/>
          <a:lstStyle/>
          <a:p>
            <a:r>
              <a:rPr lang="en-US" altLang="th-TH" sz="5400" b="1" dirty="0" smtClean="0">
                <a:solidFill>
                  <a:srgbClr val="14029A"/>
                </a:solidFill>
              </a:rPr>
              <a:t>&lt; 20/200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subTitle" idx="1"/>
          </p:nvPr>
        </p:nvSpPr>
        <p:spPr>
          <a:xfrm>
            <a:off x="1476375" y="765175"/>
            <a:ext cx="6400800" cy="911225"/>
          </a:xfrm>
        </p:spPr>
        <p:txBody>
          <a:bodyPr/>
          <a:lstStyle/>
          <a:p>
            <a:r>
              <a:rPr lang="th-TH" altLang="th-TH" sz="4400" b="1" smtClean="0"/>
              <a:t>เฉลย</a:t>
            </a:r>
            <a:endParaRPr lang="en-US" altLang="th-TH" sz="4400" b="1" smtClean="0"/>
          </a:p>
          <a:p>
            <a:endParaRPr lang="en-US" altLang="th-TH" sz="3200" smtClean="0"/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2DADD1-17A2-447D-9F2C-CB934DA8668F}" type="slidenum">
              <a:rPr lang="en-US" altLang="th-TH" smtClean="0"/>
              <a:pPr/>
              <a:t>25</a:t>
            </a:fld>
            <a:endParaRPr lang="th-TH" altLang="th-TH" smtClean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857224" y="3357562"/>
            <a:ext cx="77724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หรือ</a:t>
            </a:r>
            <a:endParaRPr kumimoji="0" lang="en-US" alt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14029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857224" y="4786322"/>
            <a:ext cx="77724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029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6/60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71604" y="928670"/>
            <a:ext cx="701515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th-TH" sz="60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60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sz="6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6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6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9632" y="992956"/>
            <a:ext cx="6768752" cy="4525963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ถ้าผู้ป่วยไม่สามารถอ่านเลขในแถวที่1 ได้ ให้เลื่อนระยะทางเข้าไปใกล้ทีละเมตร จนกว่าจะอ่านได้แถวที่ 1 เช่น เดินเข้าไปที่จนถึงระยะ 5 เมตรเห็นแถวที่ 1 ให้ลงผล</a:t>
            </a:r>
            <a:r>
              <a:rPr lang="th-TH" dirty="0" smtClean="0">
                <a:sym typeface="Wingdings" pitchFamily="2" charset="2"/>
              </a:rPr>
              <a:t></a:t>
            </a:r>
            <a:r>
              <a:rPr lang="th-TH" dirty="0" smtClean="0"/>
              <a:t> 5/60 ถ้าอ่านได้ทีระยะ 1 เมตร ให้ลงผล </a:t>
            </a:r>
            <a:r>
              <a:rPr lang="th-TH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2400" dirty="0" smtClean="0">
                <a:latin typeface="+mj-lt"/>
                <a:sym typeface="Wingdings" pitchFamily="2" charset="2"/>
              </a:rPr>
              <a:t>1</a:t>
            </a:r>
            <a:r>
              <a:rPr lang="en-US" dirty="0" smtClean="0">
                <a:latin typeface="+mj-lt"/>
                <a:sym typeface="Wingdings" pitchFamily="2" charset="2"/>
              </a:rPr>
              <a:t>/</a:t>
            </a:r>
            <a:r>
              <a:rPr lang="th-TH" dirty="0" smtClean="0">
                <a:latin typeface="+mj-lt"/>
                <a:sym typeface="Wingdings" pitchFamily="2" charset="2"/>
              </a:rPr>
              <a:t>60</a:t>
            </a:r>
          </a:p>
          <a:p>
            <a:pPr lvl="0"/>
            <a:r>
              <a:rPr lang="th-TH" dirty="0" smtClean="0"/>
              <a:t> </a:t>
            </a:r>
            <a:r>
              <a:rPr lang="th-TH" dirty="0"/>
              <a:t>ถ้าอยู่ห่าง</a:t>
            </a:r>
            <a:r>
              <a:rPr lang="en-US" dirty="0"/>
              <a:t> chart </a:t>
            </a:r>
            <a:r>
              <a:rPr lang="th-TH" dirty="0"/>
              <a:t>ที่</a:t>
            </a:r>
            <a:r>
              <a:rPr lang="en-US" dirty="0"/>
              <a:t> 1 </a:t>
            </a:r>
            <a:r>
              <a:rPr lang="th-TH" dirty="0"/>
              <a:t>เมตรแล้วยังอ่านไม่ได้ให้ผู้ตรวจ ชูนิ้วมือไว้หน้าตาผู้ป่วยแล้วถามว่าเห็นกี่นิ้ว </a:t>
            </a:r>
            <a:r>
              <a:rPr lang="th-TH" dirty="0" smtClean="0"/>
              <a:t>เช่น หาก</a:t>
            </a:r>
            <a:r>
              <a:rPr lang="th-TH" dirty="0"/>
              <a:t>นับนิ้วได้ถูกต้องที่ระยะ</a:t>
            </a:r>
            <a:r>
              <a:rPr lang="en-US" dirty="0"/>
              <a:t> 2 </a:t>
            </a:r>
            <a:r>
              <a:rPr lang="th-TH" dirty="0"/>
              <a:t>ฟุตให้บันทึกว่า</a:t>
            </a:r>
            <a:r>
              <a:rPr lang="en-US" dirty="0"/>
              <a:t> </a:t>
            </a:r>
            <a:r>
              <a:rPr lang="en-US" dirty="0" smtClean="0"/>
              <a:t>2’ FC (FC </a:t>
            </a:r>
            <a:r>
              <a:rPr lang="en-US" dirty="0"/>
              <a:t>= counting finger), </a:t>
            </a:r>
            <a:r>
              <a:rPr lang="th-TH" dirty="0"/>
              <a:t>หรือ หากนับได้ที่ระยะ</a:t>
            </a:r>
            <a:r>
              <a:rPr lang="en-US" dirty="0"/>
              <a:t> 1 </a:t>
            </a:r>
            <a:r>
              <a:rPr lang="th-TH" dirty="0"/>
              <a:t>ฟุตให้บันทึกว่า</a:t>
            </a:r>
            <a:r>
              <a:rPr lang="en-US" dirty="0"/>
              <a:t> </a:t>
            </a:r>
            <a:r>
              <a:rPr lang="en-US" dirty="0" smtClean="0"/>
              <a:t>1’ FC</a:t>
            </a:r>
            <a:endParaRPr lang="en-US" dirty="0"/>
          </a:p>
          <a:p>
            <a:pPr lvl="0"/>
            <a:r>
              <a:rPr lang="th-TH" dirty="0"/>
              <a:t>หากนับนิ้ว</a:t>
            </a:r>
            <a:r>
              <a:rPr lang="th-TH" dirty="0" smtClean="0"/>
              <a:t>ไม่ได้  ให้</a:t>
            </a:r>
            <a:r>
              <a:rPr lang="th-TH" dirty="0"/>
              <a:t>แกว่งมือหน้าตาผู้ป่วยแล้วถามว่าเห็นอะไรเคลื่อนไหวหรือไม่ ถ้าเห็น ให้บันทึกเป็น</a:t>
            </a:r>
            <a:r>
              <a:rPr lang="en-US" dirty="0"/>
              <a:t> HM (hand </a:t>
            </a:r>
            <a:r>
              <a:rPr lang="en-US" dirty="0" smtClean="0"/>
              <a:t>movement</a:t>
            </a:r>
            <a:r>
              <a:rPr lang="th-TH" dirty="0" smtClean="0"/>
              <a:t>) ควร</a:t>
            </a:r>
            <a:r>
              <a:rPr lang="th-TH" dirty="0"/>
              <a:t>ระวังไม่แกว่งมือไปโดนคิ้ว หรือขนตาผู้ป่วย</a:t>
            </a:r>
            <a:r>
              <a:rPr lang="en-US" dirty="0"/>
              <a:t> </a:t>
            </a:r>
          </a:p>
          <a:p>
            <a:endParaRPr lang="th-TH" dirty="0"/>
          </a:p>
        </p:txBody>
      </p:sp>
      <p:sp>
        <p:nvSpPr>
          <p:cNvPr id="7" name="AutoShape 2" descr="data:image/jpeg;base64,/9j/4AAQSkZJRgABAQAAAQABAAD/2wCEAAkGBxQSEhUUExQVFRUXFxobGBcXGBgZFRoYFSAXFxweGhgcHCggHhomHBgWIjEiJSkrLi4uGCEzODMsNygtLisBCgoKBQUFDgUFDisZExkrKysrKysrKysrKysrKysrKysrKysrKysrKysrKysrKysrKysrKysrKysrKysrKysrK//AABEIARYAtQMBIgACEQEDEQH/xAAbAAEAAwEBAQEAAAAAAAAAAAAABAUGAwIHAf/EAEsQAAIBAwIDBQQECQgJBQEAAAECAwAEERIhBTFBBhMiUWEUMnGBI0KRoQckM1JTYnKCsRU0Y5KTosHRFkNUc4Oz0uHwFyVEsvHC/8QAFAEBAAAAAAAAAAAAAAAAAAAAAP/EABQRAQAAAAAAAAAAAAAAAAAAAAD/2gAMAwEAAhEDEQA/APuNKUoFKUoFKUoFKUoFKVC4txWK2jMkzhFBA6ksx5KqjdnPRQCTQTapuI9p7aF+6MmubmIYgZJceehckDbmcCqxYbu/bMneWVrvhAwF1MD+eRvCn6qnWc7lcYq/4XwmG2XRBEkS9QigZPmTzJ9TvQU4veIT/k7eK1UjZrhu8l+cMR0j+0z6V+pwa+Y5k4iRtyhtoUH2yd4a0lKDODgl4o8PEZGb+kgt2XbzCqp++uZv+IW/5W3S7QfXtiI5fnBK2D8n+VaelBR8O7V2sz93rMc36GZWil222RwCw9RkVeVF4hw6KdSk0aSKejqGH31n/wCQ7mz8VlK0sY52tw5Zcb7RTkF4z5BtS9PDzoNVSqjgvH47gsmlopk9+CUaZVHLOOTJnIDqSpxsat6BSlKBSlKBSlKBSlKBSleXYAEk4A50HqqzinaC1tjie4hiJ5CSRVJ+ROaqluH4ifonaOyBIMiErLcEHBETjdYOfjHib6uB4jIjm4dav3Wu1hkYklWZBIxO5JLHUTvzPnQS4O0Vq8Mk8c8UkUQJkdHDBAo1HVg7HFVvALB7hxe3Q8R3toj7sEZzg4/Tsp8TdAdI5Enx2jRLia1tU0FJnM02OTw2ulsZHPMrwjfmNXwrVCgUpSgVA4pxmC3AM0ipk4A5sT6KMsfkKgvezXJK2xCQ7g3HNi3L6BSNLAfntlcjADcxN4ZweKDJRfGxy8jHVK582c7n4chyGBQVcnats/R2N7Iv5wjVB58pHVvuroe10CbTia39Z4nRP7XBj/vbVL4vx1IGWMK80zglIYgDIQPrEkhUTO2piBnbntWd4v2juYsd89jalvdicyXNw46gRx6ct6LroNnDMrqGUhlIyCDkEHyIrpXxVONyQSs9p3McrHPcxmSCOcjc5tLtY9Od/HC5I5kNyr6X2P7Vw8RhMkWVdTplifZ433BDD5HB/hyoOvaPgIuAsiN3VzFvDMB4lP5rfnRNyZDzHkcEfvZrjJuEZZEEVxE2ieLOdL4BBU9UZSGU+R881c1mO1No0DrfwKTJEuJ0XJM1uMllwOciZLp12K8moNPSuNndJKiyRsHRwGVlOQVO4INdqBSlKBSlKBSlKBWG4xe/yldnh8RPs0QDXkgzhyGIW3VuRBZHD4zsrLzBq97V8WMEYVCFkk1AMc6Y0RS0krbe6iAnfGW0rnxVH7B8I9ntQWXS82JGXJJQFVVI8nmVQKCeram+tQcu0VwrgWcAkdhpDxQHu1VMbLLOPyKHb3fGQCFBrjH2eudIVfYLdMfk0tjKR/xGdQfXwDr8a1ccKrkqoGTk4AGTyyfM7DelxcLGrO7KiqCWZiAoA3JJOwFBmuBw4v5E0oBb2kCAooRdUzSu+lB7oPdocfxrU1WWNgVuZ58qVmWLGOf0YcEnpghhirOgVR8ZVriRbZSVjxruGU+LRuFjBByC5ByfzVYcyCLyolnYCN5XBJaVwzZ6YVUAHkAF+0mgkxxhQAoAAAAA2AA2AA8qgcc4l3EeVUPI7BIkyBrkbkM9AACxPRVJ3qxqHdcPWSWKU5zFr0jbGZBpJPrjP2mgy0iNCzQRSL7S6iW9vCo+jjw26g5AOxEaHZQCxzjxcuBcHeUF7YGzhffv9Kvf3HXWzyBgiNsQGBY/q8qvrvs4rrOuth7RMkknXIQRKU/ZZY8H9o1dgYoM5J2Hs3H06SXH+/mll5fqs+n7qoOK9m4OFzwXtmncIZUiuUUv3TRzHQrlNWNSuV9MMT0rT8V7TJDIYlhuZ5AASsELOAG5ZkOEB9C2agz8Vg4hFPaMssMzxOO5nQxS4wRqXOzAHHiUkUGqr8NVfZa9M9nbyt7zxIW6+LAB+/NWtBl+z4W0upbLlG+Z7cE7aWOJkXfkrkNjylGOVais720TREl2M6rRxLtnPde7OMDnmIuQPNV+I0IoP2lKUClKUClKqe0968UB7rHfSMsUQPLXIdIY+ijU59ENBnplN5dHP5Jn7oA5H0Fq2qZsEcnnEcfUFVz1rbisz2bswtxKEJ7q3jitowTk5Ud7ISfeLHXGCT+b8a0xoIfFeJR28ZkkOFGBgDLMzEBVVRuWYkAAcyaqLbhEly6zXqjCtqitgQ0cZHutIRtJN67qv1ckaj6sV9ruDOwBhgYrbjoZV1JLL8iWjX4OR7wrQ0ClKUClKUClKUClKUFfxgXGgG17nWDuJtelhg7Bl3U5xvg/Cs3dzG+V4miNvf2rCWNS2RqGdLRyAeKGTDIdsgEggVtKzXaOPReWEwG5kkgY/qTRs+5/3kMePiaDz+De673h8TY0+OYBSCCAssgAOeoAxWnrP9hs+yDP6a4/50v3VoKCJxezE8EsTe7JG6H4OCp/jULsffGextZSMF4IyR5EqM/fVwazv4P9rCFRsEMqAekckiD5YUUGipSlApSlArPXZ77iMKbabaFpmHUSTkwxEfuLdfaK0Jqi7OeOS7m2Oq4KD0W3VYsE9fGsp/ex0oO3ZnBidwc6552z5/SOo/uqK/e0Vw+gQxHEs5KKQcaFxl5OR9xeXmxUbZzXDsQALGIjrrbnn33dj95ryq4vpZ5jojSGOOJnIVcuWklK79cQg5/M+NBcWVqkUaRxqFRFCqByCqMCu9Vr8ftRzuYB8ZYx/wD1X4e0Np/tVv8A2sf/AFUFnSqw9obT/arf+1j/AOqi9obQ8rq3Pwlj/wCqgs6VXnjtsOdxBzx+VTn5c68DtDaHcXNv/ax/9VBZ0qv/AJbtv9oh/tE/z+Ffq8btiMi4hIPXvEx/Ggn0qCvGLc8p4T8JE/zr2nE4TyljPwdT/jQS6zH4RG0Wfe5x3M0EpI5hY5UL/wBzUPnV63EoRzljH76/51GvL61kRo5JYWVwUZS6YIbwkYz64+dBD7Frpt2jJ3jnnXocL3rlOX6hQ/Or+sT2SU2lzLbM/eQsqvBLqDbRgRskraj9KBoGcDUB5g1tVbPKgGs/2AkDWELA5D94wPo8kjD7jV5cyaVLEgKoJbPkAT8qqOw1oYuHWkZ5rBHn4lQT/GgvKUpQKUpQKzfY1gtkzectyzfEyyk1pKzXZ62ZbOePGD3t2FySNjLLpOT0ORvQYniPaaW24fYWls5SeS1jd5VTX3alRjCn6zNqxnkFNYwQxgap4Ulc+9JNFI8r9Mli58WR5Y+FWVzOIpplkWL6JIIMt3JIMUEXhBdsnxu/urvXeys2nwVgLkA//FcDpyPsJX87bV150EKxht18SwRL1z3c6H7lA6+Yrt38GfElrqAwAPac468wceVWkXZPiMjHTbd2hPvPNbJkHn4RbOwB58vlVta/g8vSylriCMKeRQTn7Vjgx8h86DLDuQuQLZQWAxqmAyPTu+fhG/mK7xSIclhG3MZU3LDzyc4A2PPlWvuPweRRo81xPcSGNCxS1XudWnxHSikuWOMYLmulr2Bt7iCOVJL+AuqsFmlZ2XO+JIpCy56FaDHW8UKEYiCjljTOMnf6u/TO586nRRrsTEGz5xXRGMDH1q9ce7PT8PDTOsMsGd5YUeMxrzZpUGttOQN0z6gAVWTwRzatXdjIwSY745HlgRjmc8qCzEEXMwnABP5GfP1jnGNWTlt/U10a2jbmg2H6O4B89/GOm3/eqex4XFEdSxICCN+7vs7cxupJ3GPLI9a9XymeQkLGScYCx3ioB56Q8a4xkZwN6CT/ACbBq/m6eee7mzn5yZ6n/wDecg2sYHuKAWzgiYHGxOAbhQQBtz61XHh65GpFU77an6Aed38Dy6/Ou0vA0A1CONBzJaMHBHkGv1A2+40H63D4m2AUkHOADy3P+2c8ZrvDYxDmjDSdwpABXHP+eY6cumfWqd5EHMoenuQJ59f5TOSfWuAukyBlc+Q9kB22G5vz/wB+fWguLzhVu64aMkHmGwRy6fjuelWvZXixsJY0DObR2WPuyVKws2FR4z38jBCdmXOkagRjrRwpGc5UHlq1NApGBuM94242OPhz5jtxvhy+yzNhQBE+PpFzkaiCFGeuPUbcsUH2DjaBraYHkYnG/L3T5V47OTiS0t3Ugq0MZBHIgqpqRZZMSahvoXUD54Gc/fVT2LXRbtDtiGaaJdOwCI7aBj0QqPlQX9KUoFKUoM92iupWuLe0hkMXeh3lkABcRRYGEyCAzMyjUeQB64rwvYezO8qSTnf+cTSzDfn4XYr91ee3dqO5FyjyRzwfknj0lyZCqd2Q/gZXOgENtkA7YqCl3xJbk2wmtJisSysWhkiOHYoB4ZWGToc5HLHLcUFxdra8PhMiwIigqAsMa6mZiFUAADzG52AyTTsl2ni4hCZYlkTS5RlkXDAgBgRzBUqQQQetVfCu0kd3cT8PuokSeIg6Q+uKQAJIDGxCtqXUhIwMbYJ6aewsY4V0RqFXJJx1J5kk7k+poJNROK2/ewvH3jxF1KiRCA6ltsoTybyqXVP2l9mjjFzde5bN3obxHSwBUHSvvHxHAwd9+lB4Ms+qS3jQqEgHd3UjK4MpBAzGDk4wGJOM1W8Xs7i4jWzkcqjxIXvY2VC0qspKJFnILAE5B2r9ingW5kdYZtN3bd9NcESCJViARFwfdcqWOkYO2d81BtLa0ccNjt7VpLRNU0U2pljhZMaC2o5ZmZzgN8d+gbPuVKd23jGnSwbfIxg5+NfB+GroaVO6cxRzyxKwgWRQscjKoDNKM4AAyV+Z5n7E1lBY+2XpZ/pAJJizkgCFSAFBOAMZ29QOgr472cuWMbO8erW7yERyCRg0rM+CFgJB8XVjy6DYhYSTxBfEQBnm1rB5nbSD05ddhz3qOQr7d7CB1D28CjflgiE/GpR4p7+hJyybMkUcjuDz91SCDjzPryqvfiKyvhpJo3I/IyLKs2x6qvEU0jnzA5H5hJiW3GMNa5weUcfLrki1xj7KlpcREhEEDNzJERYdDnw2nl69Pt5oVAyW9AJdjjY/W4ifM7586/E46pOnELDHMSQ/A87tz18v8qD9IYczbIOgZTGds4yO6B+VO7CnDvApx1cgDG/MSKeoOdvnXae3jYBxGrD0YMMEfq2bnHzNR47VHOUiHQEGMn4thuFHPL4b+lBPVISM5tt+veNjqeRvR6dOlcr4o9uY8QaZHRMq6lsO6x+Ee2sTz5YP7J5UuIY9gXAYcvo7dD99gvw8q/IbWJ3txrjY+0wbZgO5kQ7aURj7vQfw2D7Io2xVF2eyLm/U8hcIV9A8EBP97UfnV9Wb7MEe18T8/aY8jPQW1tg/x+yg0tKUoFKUoKLtQus20P6S4Rj6LBmc59MxqP3qj9nAHu+ITf0scAPmsEascegeVx8QakzOX4hGoxiK3dm8wZnRU+6OSuXYaErasW5vcXTnfOQ08uk/1dNBgOMQq93xAOEJFwrhwqGRAsEAyJFuYpUA5HG2/M5qbHNcBT3VxdxtjYlHdB+67S58hj76q+NcOa5ubkaCAt05LKt7qcBcLho4niDKwUhhkgoNutcX4FEv5W2gLEszOXkjLMxZzhHsGx75A8XIfGg0UHFOJouTdRSdAHsLnn6mMbDn02qba9p73T9NFaMMb73cXPzSS3P2Z86yZhtIh7mjON0nth12y01ug33/APN65yT2pyFuZIjy8F5wovkeXjU5/wAfhQbC/wC3Td0UaPupHVlEkUkT90xGzFZu7JwehHSq3ivbThU9r7NfSTFU06y0ToJXi32MQ0nJXOFOKq4bornu7m9fw7YltW26breKfsx0rhf8KmmkR8vPHgq0dyplCEgjUPpZ9R8Qyo0EmMYYDmEvtR2je/xGrRw2wIIXv7d3kK8u9C3SNGoIDAKxJ64xiuMkDymGAYaSaQIr4JCA5Z3AaeVSRGGIzkE4r2LaYLp7+5JAG54fdnJ2xkAuBnr/AIcqs+xlj/7jDqLu8drK0jPbmDDPJGkZUNEjkFVk3JI2PKg+h8H4XFaxLDAgjjQYVR/E+ZPUms9+E3gSXNjM+kd/AjSwvpUsGjGvTuN1YAqVOxBrXVD4wmqCYEZBjcEeeVO1B8ls5UeNGEmkEAjLQDwnyJiQcuopJEMZEjvz8IktwB8SbqPI6fZVJwS/b2aEmW2x3MQJEsKOMKFAYm9QhgF32X5HlMHEAGH4zGCPqrc+IkjB2Xi49diOuM70E/Su26jH7DHfyIvz5dK72ltGxz3byDzEbEDl/TP/AOHy3rhDPM2PEqj4lm6c/wAdk3+Of8D0XhTvzVZcZwuFcZwOQNhJ8+fIUH5fcOU5xE2PJbaVzk79LKTH/anBrIpe2I7t0BnPOFoxhYpm5taRbbLyPy8vFtwd/EzWhiHPCW0WSd9yTwtPPPM/5z+yUCniVuNLroSZ/HHEmSAqDGiNN8SfDag+r1nezaYu+JHbe5j+O1tbc60VZ/s8fxviOOXtEf2+z2+fu00GgpSlApSlBmbOTTLxG4IxoKoDjmsMQkzny1SMP3TUzsdAUsLVTnIgj1ZOTqKgnJ67k1SXV2w4PezYwxS8f7GmCn+qq1r7SMKiqOQUAfAACg+QXMMBubsy91r9okOGa0LsCwUeGVlf6pHMcq/YokB0oUVcjAHsozq/3d+MnHoKk2fEJHNxoukjIurjKe2W8bDDsN45bWTAOx51KNszDwXBlIP1ZuFtjmTktaj5fDpQebZSARl+f1TIeWeQjvieua4lWUnKSn4pxID/AJ7DmKlSB0Rn7pnKgnOnhThVGc8mjPLPnzFduE9k2v4hNPohVsNCEtbZZymNjMWR13G4RQMA7knYBV6IZNpElGRn3eI43GRtpPx+QrjLwy3LEC3QDJ3Zr2P5kvaEAfOtH/6YoCCtwQcczbWhO5ycYiGB6VLj7CuBp9qOPIQqv/1YUGGFjCMqncKDz/GQT16vZk9POtd+CWzIW4myGjaQRxEGNlKxZLFGjjQFTI7jOPq1B4l2adbq2tlvLjVKTI3dO8TLDBgM2dbblnRcAb5JztX0eztUiRUQBVUAADoBQd653EQdWU8mBH2jFdK8u4HMgfGg+FdnlufZ441e7jaPVFs8egGEmMhUa7U+Ery0/LFaeygvQpJmuNwPegSQ/YJn9P8Avg1xuOxjzXd+YJlEyyREG4ihmiZXRTg5jL6xg755EZHWvz/0+v8AIJ/kgkYwfYlzt66c/YaDhfWt6PGWdwP0lkp367LasRy8+tVzpNvrhjbfOX4fKeXoth8OvStBN2T4ouNC8KJ9Fuo8Z8tL/wAK6wdn+LAZ08PBHILLfLgjP1g/r0FBSwQsnj7m0yQNzbPEQAemYlPIcv4VYfg/DScTLHutMdofyWormaRcaizHfCHGMbfAV7ijv5Ll7cxRs0SI7d3xK/iH02vA1b5IKk4I5EfLa9lOBG1jPeStNM5BkkYsScDCquoltCjYZJPMncmgvDVH2d3lvTv/ADrHptDbjb55q7NUPZYYkvh5XjH+tFA3PrzoL+lKUClKUGCuEP8AIEoPMwS5zv7zPnby3rdoNqwN4+eA3GoEYW5VvMKksiE7DyGf/M1vUOwxyxQfIOF3pBnVJAD7XcnDXEkeF72QHANtIg36Buu5HKpsl8E8LXEO+f8A5tnyJGNnth5j7ah2HD3zKwSV1NxcMMNxWIYaaQ7NAe7PP6ib4896lo8g8KqyDbnecWDdP0tuRtt6YzQV3GLuCVY7dXgLSzQxFQ/D5GKyyRodohrHhJOV+NfZlGBtXyW6un12pcswF5bZVrmWQHMqKCFeBRkMQwORyNfWhQftKUoKHtBwN5ZIri3kWK4h1KrOpeNo5MakdQQcZVSCDkEepqr/ANF555+9updJ04U2010hDD3WCGTu/UgqQeua2JbFZ247Z24yYxLcKudb28Tyxpjnl1GkkdQpJHlQSOFXE8FqWvWj1xA6pA3hdV5OdgFZuoxgGsxZ8MuZHMk9mlzOCCXnl0W8bDxKkCaXyqHA7zTkkE71d9rpo7nhztHLFodUdHdwsbAFXGW32OKmcN7UQTSd1445SNSpNG8TOv50esDUB1xuOtB07NcJa3jYyMHnlcyTOORdsbLn6igBV9FHXNW9KUCuVzOsaM7kBVUsxPIADJNdazXbACcxWIbHtBJlxz9niw0vw1EpH/xKDp2KtyYDcOMSXTmds8wr4ESn9mIRr8QfOtDUThd8k0YeP3csu4wQY2KEY9CpqXQKoOz5xdX64I+njYE8iGgh3HzUj5Vf1S2eVv7hcbPDC4OeoMqHbpsEoLqlKUClKUGRtbDvbbiNmdh3s6Abja5UTD/m1G7Odp7i9ii9ljhOiJO/klZgqzlVJiCrliwBySdhkDc5xd3OYLwSnHdTosbtn3JYye6+Th2XPmqDrVT+CiFRw8SKCBNPcSDIxsZZFX5aVU/OgyXA+HXDo0giZlMkuGjEp5PJkgi+Bxn+jHlirMwXK+IrcfBX4gN/2VLjrWW4LCjDVps2OqTIKW5mzqb3mN+hzvvlQfSrjvrh/BHaro80fQdjjYxcQJHy/wAcUH7xHi7yCFWjuVHtdrkyNeFfDPEd1ktVU8vzvLn1+tivkN6kg7lmguFxdWuc3N6yfl4ecTsyY3IG+x+VfXQ2+PTPpvnr8qD1XOctpOkAtjYE4BPTJwcD5V0pQfP5Oxdw5LMbQsTk9+txdczqIOqZFxk7AIBsNhV1FdXtsAslslxGB71phGHPbuJG5csaXJ9K01Z7iMF+kzyW8kM0bAfi84KaCMA93Kik7+Tg79QNqColvASjWfD5Vl7xWcPbLFlWzrHevhVOcElck4OM5zU7iPC7q7j03EVloO/dsJZSDzGJBo0kbbgdK7i94i+AtrBCerSTmQD1CogLfAlfjVjwewlj1NNO0zvjOwSJdOdo0HIb7kkk+fSgoeD8H4lBqUXEDRnGhZRLKyeYEhZWI9Gzy51ro84GSCepAwM/DJr1Sg4X94kMbyyMFRFLMx5BVGSaouz9sQZb25xHLOQAGIHdQKSIYz01EsWb9aQjoK8SN7fPoBzaQP8ASEZxNPGdkB6xxsMtjm4A+qwM7thBrsp8DJWMuo5eKL6Rd/iooI/ZZ9Ml7DjHd3RI26TpHNn4ancfKtDWW4Rcf+4z4IKT20EyHz0l4zj0xo+2tTQUnaZSvcT6iBDOhYAkKUlDQNq6YUSa9/zK48TYx8QtH+rKk0B2Pv4WZMnkBiOTn51P7SWZmtLiIbGSGRQeoLKwBHqCRVVx1jPw9LhM641juU23zGBIRj1XUp/aNBp6V4hkDKGG4IBB9DuKUHulKUFJ2xuClpJpx3j6Y48jOJZWWNDj9VmDfu1O4fZJbwLFGAEjQAD9kc/nz+dVk34xfoobKWqa3XfeafaP08MYkOP6RavZT4T8DQfHuAmV4UAjumXxe43CShBLchN4wN84berj2IkYEU6nG+q34Y/L1RhnpvWX4K0fs695cW6ry8U3D8g77FJbTKbg7MzHc7+Uy0soNSBbaO7MhYoYoOEzagNi30aphAQQWbG+2eVBJ4vw7SI30Nlbm2OTYxRY+mh/10Z8Px3619eFfHOPdmLuOIytY2IQEMfZofxpAjo+SVIBGFYkIOeMA19dsbtJo0kjYMjqGVhyKtuD9lB3pXmQHBwcHGx8jVD2P4008TRzbXVu3dXC4A8YAIcAfUdSGBG2+OlBoKUpQKUpQKzXEeKe0zNZW8gXCkzShvEqZCskWOcu4BP1NQJ3IFdeIXb3Ttb2zlFXae4XcoescR/TY5n6mRzJ25dn7VEurhI10pBFBCo6AYeU49T3gz1OATmgvrG0SGNY41CIgAVRyAFdJowylTuCCCPQ7V7oaD572QlPtVmmT4LC4ibO5Jtp4Ycnb0J+dfQqwvZhAeIykY+jFyAPLvJwT9ugfZW6oPw1n+xuWslR+aNNCf8AhSSRfwUVoDVH2VUKtwoGALuc/HW5kJ/rOaDz2HnLWMIY5aMGJuvihYxEHHXw0rj2KTQt0mc6b248/wDWN3oHy7zHy+VKDS1E4rxFLeJ5ZDhEGTjck8gqjmWJIAA3JIFSJZQoLMQqgEkk4AA5knoKoLVTeyrMwxbRsGgU5Blcf61h+YPqA9fH+bgJfZmyeOIvKAJ5mMsuOQdwAFB6hFCoD105qdxGQLFIx5BGJ+ABNQOLcdETd1EhnuCMiFCAQPzpGO0aep3PQE7VETs/JcZa/kEoJ2t0ytqo8mB3mPLJfbbZRQYXsFwy7khiWG7lMJRT3hQKkQOGKRrJq71wGxqKhRjOTjTX0zg/BYrYHQMu5zJI28sh83br6DkOQAFT1UAbDAFZvj/aZk1R2sL3EiECQqGMUWdzqZQSzgD3EBO4zgHNBpcVk7SNrG+WFSWtrvvGROfczINb6fKJ1ycclYbe9tVdnO3oFylndSIzSZ7mYApqI30SqwGJMYwwAVjtgHY3nDWN1fNcKT3ECNDEejyswMrr5qAqIG6nXQaWqfjPZ2OdxKrPBcKNKzwkLJpznS2QVdM76WBFXNKDOQWfEozj2m2mXprhaOTrzZHK88bhflXZrq/Xnb20n7Nw6/8A2hq9pQZtuPXa8+GTk+aTWrL16tKp+7rXl/brrwFPYojjU3eLJcsvVAEGiMkbFwzEdN9xpcV+0Eexs0hRY41CoowAOX/769apey/in4g+BvdBRjqI4YF/jqHyrRVn+xXihkl/S3E77590yMq8/wBVV+WKDQUNKj8RvFhiklc4WNGdieQCAk/woMV2GbXfXsgORkjljGJphj+7W9rFfg5hx35IAYdyj4xvJo79yQNs652z6g1taD8NUPY/JimY/Wu7rz3CzSIOfooqZ2k4l7NbSygamVfAv50jELGvxZ2VfnXvgtj7PbxxFtRRAGc82bm7H1Laj86Cp7Hse94iOgvmxz6w2x/xpXfsWA1t3qnInklmB8xK7Mvy06cemKUHrtVD3oggPuSzqH9UjV5tJ23DGNQR5E1cTxFlKqxQkEBlxqXIwCMgjI6ZBFVPaD8tYnA/nJ++G45Vd0EHhXCordSsa4ycsxOp3bkWdzuzHHM1MdwoJJwAMknkAOpr1WB4nZXfEriVCBFZRnSneq47x1OHZodjKoI8OWCb5IfbARe0PbNrki3tDLGJFJSQQSO9woOki3IZAidDMzKAGBBHOrDgvYgkK11oXGT7PbGSODL4LGXxkysTnO+nc7HnWi7P9n4bOPRECcgBnclnbSMDJ6KBsFUBR0Aq0dgASdgNyeQAFBTcR7J2c0DQPbQ92RjCoqkdAVIAII6EVG7G3LqJLSZg0tqQgbGNcLDMT45ZKgqcbakarCw7QQTvoiZn2J1rHIYTjHKbT3ZO/INVf2bCzXN1eJnQ5SFGxsy22vUy+amR3APXRnlg0GkpSlApSlAJryjAjI3FeqUEPi9z3UEsnLRG7f1VJqt7EMPYoEGcxIInzudcXgbJ65IJz1BzXj8IIzw27AONULLny1+HPyzVP2i4QLZ2uNEklu+kzJCXWaJwAvfxGMgkYVQ68yFBGdwQ3NY/tLxaOZpIdQFvbBZLx98YHiSBcc2YgFhv4cDm4r3Z8BNzEhbiNxcW7DKhGji1qeWuWJVdh8CvrnlX5wvsxCX0tKrpDJqFrEojgR8lleRMl5H66nYgsMgcsBZdjrJ47YGUYllZ5pAeYeYl9P7oIX92ryuN0zhfo1DNkbMxUeu4U/wqnns7qdSJZUt4z7ywamkI2JHfuBpB3BwgO+xFBwab2y8VUObe0bU7DdZLjBVUHQiPJY8/Ho6qa6dp7kyD2KE/TTDDlecMDZDyN5ZAKr5sfJWIixcaijUWvDYlmdBpATItosfpZsEDzIGpz5datuA8J7hXZ27yeVtU0uMam5AKN9MajwqudhzJJJIWNtCqIqKMKoAA8gNh91fldaUFJ2kfD2fP+dKPtjmG9XdQeKcP77uvEV7uVZOWc6M7Hf1+6p1ApSvw0FNe9oVDtFAjXMykBkjK4jJ3HeuxCp8N28lNVF+oZlF/MJHOSljb6ipxjZl9+fBI3YKniGVHOraTh07yMBKsEGc6YVHeyE4JLyEYTJzsozyOocqlcJ4HBbau5iVC27tjMjnzdz4mPxJoKiayu7yMo59hgZSpjTS9yVOB+UUlI9sjC6j6iothBJw2e1tllaa0mzFGsmnvYXjRpFwygaoikbDBGQcbnO2xNU9xw95L6KU/koYn0jbeaUhScc/DGpH/ABKC5pSlApSlApSlBS9tLJ5rC5jj3doX0DzYDIHzIAqdwi+WeCOVDlZEVgfiP8OVTKjcPsUhXRGMLqZsdAXJdsemok49aCkl7KCN2ls5ntZGJZlHjtnZuZaBjpBzvlChJ61V8TS+BDSQa5UGEuLJkDEcyskEzAFP1dbeYwd63FKDJ8PuOJyIGBtRuQRLBPE/h2zo7w/cSD0NSRwSe4z7bKpjztBBrSI4x+VYnXJ18Oy4OCDWjpQcra3WNQiKqKowFUAKAOgA2FdaUoFKUoFKUoFKUoI99drCjSPnSoydKs7Y9FUFj8ADVOOJXVwPxeHuFJ2kugQSNt1t1IfrycoduVaClBnoezJfxXc8ly2Mad4oBnY4iQ7/AL5c+tcezxkt7qWyZzLEsazQu5zIiOzqYnYnLBSvhY74ODnTmtPXIW6hzJgayoUt1KrkgZ8gWY/Og60pSgUpSgUpSgUpSgUpSgUpSgUpSgUpSgUqo4lx5YZCjIx0xd4SMY05ZTzPMY+/415/0ntdvpRvrx4X37rRr0+HfHeJy/OoLmlU0vaWDuriRGMns8ZeRFBDgBTIBhsDJXcehB5EV24txlYI9ZVm8cSYA63DpEu5wCNTjOM43+FBZ0qjTtRCfCdSSEHTE6kOSsYmZfIMFO4J6eRBPEds7Uorq+rJXK8mUGRYGLZwMJIyhsHbIPUZDRUqou+0lvHHHK8mI5ThG0tjy322JOFAO5JArtb8ahdxGjamJcbK2Mx41eLGNiQPnQWNKUoFKUoFKUoFKUoFKUoFKUoFKUoFKUoItxw6JyxeNGLLobUoOpASdJzzXJO3rUK37N26oEKd4AWK979IV1achS3JfCNuuMnJr9pQSzwyHS6d0mmRdLrpGll0hMMMbjSAu/QAV6k4fE3vIp3Q7gHeMgofipAIPTFKUHF+C27MXMMZYkksUXUSRpJzjmV2+G1eP9H7Xl7PDgnJHdpgnV3nl+f4vjvX5SgkTcMhcKrRowQ5QFQQpHUeR9RXn+SYM57qPOrVnSudR075xz8K/wBUeVKUE2lKUClKUClKUClKUClKUClKUClKUClKUH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4" descr="data:image/jpeg;base64,/9j/4AAQSkZJRgABAQAAAQABAAD/2wCEAAkGBxQSEhUUExQVFRUXFxobGBcXGBgZFRoYFSAXFxweGhgcHCggHhomHBgWIjEiJSkrLi4uGCEzODMsNygtLisBCgoKBQUFDgUFDisZExkrKysrKysrKysrKysrKysrKysrKysrKysrKysrKysrKysrKysrKysrKysrKysrKysrK//AABEIARYAtQMBIgACEQEDEQH/xAAbAAEAAwEBAQEAAAAAAAAAAAAABAUGAwIHAf/EAEsQAAIBAwIDBQQECQgJBQEAAAECAwAEERIhBTFBBhMiUWEUMnGBI0KRoQckM1JTYnKCsRU0Y5KTosHRFkNUc4Oz0uHwFyVEsvHC/8QAFAEBAAAAAAAAAAAAAAAAAAAAAP/EABQRAQAAAAAAAAAAAAAAAAAAAAD/2gAMAwEAAhEDEQA/APuNKUoFKUoFKUoFKUoFKVC4txWK2jMkzhFBA6ksx5KqjdnPRQCTQTapuI9p7aF+6MmubmIYgZJceehckDbmcCqxYbu/bMneWVrvhAwF1MD+eRvCn6qnWc7lcYq/4XwmG2XRBEkS9QigZPmTzJ9TvQU4veIT/k7eK1UjZrhu8l+cMR0j+0z6V+pwa+Y5k4iRtyhtoUH2yd4a0lKDODgl4o8PEZGb+kgt2XbzCqp++uZv+IW/5W3S7QfXtiI5fnBK2D8n+VaelBR8O7V2sz93rMc36GZWil222RwCw9RkVeVF4hw6KdSk0aSKejqGH31n/wCQ7mz8VlK0sY52tw5Zcb7RTkF4z5BtS9PDzoNVSqjgvH47gsmlopk9+CUaZVHLOOTJnIDqSpxsat6BSlKBSlKBSlKBSlKBSleXYAEk4A50HqqzinaC1tjie4hiJ5CSRVJ+ROaqluH4ifonaOyBIMiErLcEHBETjdYOfjHib6uB4jIjm4dav3Wu1hkYklWZBIxO5JLHUTvzPnQS4O0Vq8Mk8c8UkUQJkdHDBAo1HVg7HFVvALB7hxe3Q8R3toj7sEZzg4/Tsp8TdAdI5Enx2jRLia1tU0FJnM02OTw2ulsZHPMrwjfmNXwrVCgUpSgVA4pxmC3AM0ipk4A5sT6KMsfkKgvezXJK2xCQ7g3HNi3L6BSNLAfntlcjADcxN4ZweKDJRfGxy8jHVK582c7n4chyGBQVcnats/R2N7Iv5wjVB58pHVvuroe10CbTia39Z4nRP7XBj/vbVL4vx1IGWMK80zglIYgDIQPrEkhUTO2piBnbntWd4v2juYsd89jalvdicyXNw46gRx6ct6LroNnDMrqGUhlIyCDkEHyIrpXxVONyQSs9p3McrHPcxmSCOcjc5tLtY9Od/HC5I5kNyr6X2P7Vw8RhMkWVdTplifZ433BDD5HB/hyoOvaPgIuAsiN3VzFvDMB4lP5rfnRNyZDzHkcEfvZrjJuEZZEEVxE2ieLOdL4BBU9UZSGU+R881c1mO1No0DrfwKTJEuJ0XJM1uMllwOciZLp12K8moNPSuNndJKiyRsHRwGVlOQVO4INdqBSlKBSlKBSlKBWG4xe/yldnh8RPs0QDXkgzhyGIW3VuRBZHD4zsrLzBq97V8WMEYVCFkk1AMc6Y0RS0krbe6iAnfGW0rnxVH7B8I9ntQWXS82JGXJJQFVVI8nmVQKCeram+tQcu0VwrgWcAkdhpDxQHu1VMbLLOPyKHb3fGQCFBrjH2eudIVfYLdMfk0tjKR/xGdQfXwDr8a1ccKrkqoGTk4AGTyyfM7DelxcLGrO7KiqCWZiAoA3JJOwFBmuBw4v5E0oBb2kCAooRdUzSu+lB7oPdocfxrU1WWNgVuZ58qVmWLGOf0YcEnpghhirOgVR8ZVriRbZSVjxruGU+LRuFjBByC5ByfzVYcyCLyolnYCN5XBJaVwzZ6YVUAHkAF+0mgkxxhQAoAAAAA2AA2AA8qgcc4l3EeVUPI7BIkyBrkbkM9AACxPRVJ3qxqHdcPWSWKU5zFr0jbGZBpJPrjP2mgy0iNCzQRSL7S6iW9vCo+jjw26g5AOxEaHZQCxzjxcuBcHeUF7YGzhffv9Kvf3HXWzyBgiNsQGBY/q8qvrvs4rrOuth7RMkknXIQRKU/ZZY8H9o1dgYoM5J2Hs3H06SXH+/mll5fqs+n7qoOK9m4OFzwXtmncIZUiuUUv3TRzHQrlNWNSuV9MMT0rT8V7TJDIYlhuZ5AASsELOAG5ZkOEB9C2agz8Vg4hFPaMssMzxOO5nQxS4wRqXOzAHHiUkUGqr8NVfZa9M9nbyt7zxIW6+LAB+/NWtBl+z4W0upbLlG+Z7cE7aWOJkXfkrkNjylGOVais720TREl2M6rRxLtnPde7OMDnmIuQPNV+I0IoP2lKUClKUClKqe0968UB7rHfSMsUQPLXIdIY+ijU59ENBnplN5dHP5Jn7oA5H0Fq2qZsEcnnEcfUFVz1rbisz2bswtxKEJ7q3jitowTk5Ud7ISfeLHXGCT+b8a0xoIfFeJR28ZkkOFGBgDLMzEBVVRuWYkAAcyaqLbhEly6zXqjCtqitgQ0cZHutIRtJN67qv1ckaj6sV9ruDOwBhgYrbjoZV1JLL8iWjX4OR7wrQ0ClKUClKUClKUClKUFfxgXGgG17nWDuJtelhg7Bl3U5xvg/Cs3dzG+V4miNvf2rCWNS2RqGdLRyAeKGTDIdsgEggVtKzXaOPReWEwG5kkgY/qTRs+5/3kMePiaDz+De673h8TY0+OYBSCCAssgAOeoAxWnrP9hs+yDP6a4/50v3VoKCJxezE8EsTe7JG6H4OCp/jULsffGextZSMF4IyR5EqM/fVwazv4P9rCFRsEMqAekckiD5YUUGipSlApSlArPXZ77iMKbabaFpmHUSTkwxEfuLdfaK0Jqi7OeOS7m2Oq4KD0W3VYsE9fGsp/ex0oO3ZnBidwc6552z5/SOo/uqK/e0Vw+gQxHEs5KKQcaFxl5OR9xeXmxUbZzXDsQALGIjrrbnn33dj95ryq4vpZ5jojSGOOJnIVcuWklK79cQg5/M+NBcWVqkUaRxqFRFCqByCqMCu9Vr8ftRzuYB8ZYx/wD1X4e0Np/tVv8A2sf/AFUFnSqw9obT/arf+1j/AOqi9obQ8rq3Pwlj/wCqgs6VXnjtsOdxBzx+VTn5c68DtDaHcXNv/ax/9VBZ0qv/AJbtv9oh/tE/z+Ffq8btiMi4hIPXvEx/Ggn0qCvGLc8p4T8JE/zr2nE4TyljPwdT/jQS6zH4RG0Wfe5x3M0EpI5hY5UL/wBzUPnV63EoRzljH76/51GvL61kRo5JYWVwUZS6YIbwkYz64+dBD7Frpt2jJ3jnnXocL3rlOX6hQ/Or+sT2SU2lzLbM/eQsqvBLqDbRgRskraj9KBoGcDUB5g1tVbPKgGs/2AkDWELA5D94wPo8kjD7jV5cyaVLEgKoJbPkAT8qqOw1oYuHWkZ5rBHn4lQT/GgvKUpQKUpQKzfY1gtkzectyzfEyyk1pKzXZ62ZbOePGD3t2FySNjLLpOT0ORvQYniPaaW24fYWls5SeS1jd5VTX3alRjCn6zNqxnkFNYwQxgap4Ulc+9JNFI8r9Mli58WR5Y+FWVzOIpplkWL6JIIMt3JIMUEXhBdsnxu/urvXeys2nwVgLkA//FcDpyPsJX87bV150EKxht18SwRL1z3c6H7lA6+Yrt38GfElrqAwAPac468wceVWkXZPiMjHTbd2hPvPNbJkHn4RbOwB58vlVta/g8vSylriCMKeRQTn7Vjgx8h86DLDuQuQLZQWAxqmAyPTu+fhG/mK7xSIclhG3MZU3LDzyc4A2PPlWvuPweRRo81xPcSGNCxS1XudWnxHSikuWOMYLmulr2Bt7iCOVJL+AuqsFmlZ2XO+JIpCy56FaDHW8UKEYiCjljTOMnf6u/TO586nRRrsTEGz5xXRGMDH1q9ce7PT8PDTOsMsGd5YUeMxrzZpUGttOQN0z6gAVWTwRzatXdjIwSY745HlgRjmc8qCzEEXMwnABP5GfP1jnGNWTlt/U10a2jbmg2H6O4B89/GOm3/eqex4XFEdSxICCN+7vs7cxupJ3GPLI9a9XymeQkLGScYCx3ioB56Q8a4xkZwN6CT/ACbBq/m6eee7mzn5yZ6n/wDecg2sYHuKAWzgiYHGxOAbhQQBtz61XHh65GpFU77an6Aed38Dy6/Ou0vA0A1CONBzJaMHBHkGv1A2+40H63D4m2AUkHOADy3P+2c8ZrvDYxDmjDSdwpABXHP+eY6cumfWqd5EHMoenuQJ59f5TOSfWuAukyBlc+Q9kB22G5vz/wB+fWguLzhVu64aMkHmGwRy6fjuelWvZXixsJY0DObR2WPuyVKws2FR4z38jBCdmXOkagRjrRwpGc5UHlq1NApGBuM94242OPhz5jtxvhy+yzNhQBE+PpFzkaiCFGeuPUbcsUH2DjaBraYHkYnG/L3T5V47OTiS0t3Ugq0MZBHIgqpqRZZMSahvoXUD54Gc/fVT2LXRbtDtiGaaJdOwCI7aBj0QqPlQX9KUoFKUoM92iupWuLe0hkMXeh3lkABcRRYGEyCAzMyjUeQB64rwvYezO8qSTnf+cTSzDfn4XYr91ee3dqO5FyjyRzwfknj0lyZCqd2Q/gZXOgENtkA7YqCl3xJbk2wmtJisSysWhkiOHYoB4ZWGToc5HLHLcUFxdra8PhMiwIigqAsMa6mZiFUAADzG52AyTTsl2ni4hCZYlkTS5RlkXDAgBgRzBUqQQQetVfCu0kd3cT8PuokSeIg6Q+uKQAJIDGxCtqXUhIwMbYJ6aewsY4V0RqFXJJx1J5kk7k+poJNROK2/ewvH3jxF1KiRCA6ltsoTybyqXVP2l9mjjFzde5bN3obxHSwBUHSvvHxHAwd9+lB4Ms+qS3jQqEgHd3UjK4MpBAzGDk4wGJOM1W8Xs7i4jWzkcqjxIXvY2VC0qspKJFnILAE5B2r9ingW5kdYZtN3bd9NcESCJViARFwfdcqWOkYO2d81BtLa0ccNjt7VpLRNU0U2pljhZMaC2o5ZmZzgN8d+gbPuVKd23jGnSwbfIxg5+NfB+GroaVO6cxRzyxKwgWRQscjKoDNKM4AAyV+Z5n7E1lBY+2XpZ/pAJJizkgCFSAFBOAMZ29QOgr472cuWMbO8erW7yERyCRg0rM+CFgJB8XVjy6DYhYSTxBfEQBnm1rB5nbSD05ddhz3qOQr7d7CB1D28CjflgiE/GpR4p7+hJyybMkUcjuDz91SCDjzPryqvfiKyvhpJo3I/IyLKs2x6qvEU0jnzA5H5hJiW3GMNa5weUcfLrki1xj7KlpcREhEEDNzJERYdDnw2nl69Pt5oVAyW9AJdjjY/W4ifM7586/E46pOnELDHMSQ/A87tz18v8qD9IYczbIOgZTGds4yO6B+VO7CnDvApx1cgDG/MSKeoOdvnXae3jYBxGrD0YMMEfq2bnHzNR47VHOUiHQEGMn4thuFHPL4b+lBPVISM5tt+veNjqeRvR6dOlcr4o9uY8QaZHRMq6lsO6x+Ee2sTz5YP7J5UuIY9gXAYcvo7dD99gvw8q/IbWJ3txrjY+0wbZgO5kQ7aURj7vQfw2D7Io2xVF2eyLm/U8hcIV9A8EBP97UfnV9Wb7MEe18T8/aY8jPQW1tg/x+yg0tKUoFKUoKLtQus20P6S4Rj6LBmc59MxqP3qj9nAHu+ITf0scAPmsEascegeVx8QakzOX4hGoxiK3dm8wZnRU+6OSuXYaErasW5vcXTnfOQ08uk/1dNBgOMQq93xAOEJFwrhwqGRAsEAyJFuYpUA5HG2/M5qbHNcBT3VxdxtjYlHdB+67S58hj76q+NcOa5ubkaCAt05LKt7qcBcLho4niDKwUhhkgoNutcX4FEv5W2gLEszOXkjLMxZzhHsGx75A8XIfGg0UHFOJouTdRSdAHsLnn6mMbDn02qba9p73T9NFaMMb73cXPzSS3P2Z86yZhtIh7mjON0nth12y01ug33/APN65yT2pyFuZIjy8F5wovkeXjU5/wAfhQbC/wC3Td0UaPupHVlEkUkT90xGzFZu7JwehHSq3ivbThU9r7NfSTFU06y0ToJXi32MQ0nJXOFOKq4bornu7m9fw7YltW26breKfsx0rhf8KmmkR8vPHgq0dyplCEgjUPpZ9R8Qyo0EmMYYDmEvtR2je/xGrRw2wIIXv7d3kK8u9C3SNGoIDAKxJ64xiuMkDymGAYaSaQIr4JCA5Z3AaeVSRGGIzkE4r2LaYLp7+5JAG54fdnJ2xkAuBnr/AIcqs+xlj/7jDqLu8drK0jPbmDDPJGkZUNEjkFVk3JI2PKg+h8H4XFaxLDAgjjQYVR/E+ZPUms9+E3gSXNjM+kd/AjSwvpUsGjGvTuN1YAqVOxBrXVD4wmqCYEZBjcEeeVO1B8ls5UeNGEmkEAjLQDwnyJiQcuopJEMZEjvz8IktwB8SbqPI6fZVJwS/b2aEmW2x3MQJEsKOMKFAYm9QhgF32X5HlMHEAGH4zGCPqrc+IkjB2Xi49diOuM70E/Su26jH7DHfyIvz5dK72ltGxz3byDzEbEDl/TP/AOHy3rhDPM2PEqj4lm6c/wAdk3+Of8D0XhTvzVZcZwuFcZwOQNhJ8+fIUH5fcOU5xE2PJbaVzk79LKTH/anBrIpe2I7t0BnPOFoxhYpm5taRbbLyPy8vFtwd/EzWhiHPCW0WSd9yTwtPPPM/5z+yUCniVuNLroSZ/HHEmSAqDGiNN8SfDag+r1nezaYu+JHbe5j+O1tbc60VZ/s8fxviOOXtEf2+z2+fu00GgpSlApSlBmbOTTLxG4IxoKoDjmsMQkzny1SMP3TUzsdAUsLVTnIgj1ZOTqKgnJ67k1SXV2w4PezYwxS8f7GmCn+qq1r7SMKiqOQUAfAACg+QXMMBubsy91r9okOGa0LsCwUeGVlf6pHMcq/YokB0oUVcjAHsozq/3d+MnHoKk2fEJHNxoukjIurjKe2W8bDDsN45bWTAOx51KNszDwXBlIP1ZuFtjmTktaj5fDpQebZSARl+f1TIeWeQjvieua4lWUnKSn4pxID/AJ7DmKlSB0Rn7pnKgnOnhThVGc8mjPLPnzFduE9k2v4hNPohVsNCEtbZZymNjMWR13G4RQMA7knYBV6IZNpElGRn3eI43GRtpPx+QrjLwy3LEC3QDJ3Zr2P5kvaEAfOtH/6YoCCtwQcczbWhO5ycYiGB6VLj7CuBp9qOPIQqv/1YUGGFjCMqncKDz/GQT16vZk9POtd+CWzIW4myGjaQRxEGNlKxZLFGjjQFTI7jOPq1B4l2adbq2tlvLjVKTI3dO8TLDBgM2dbblnRcAb5JztX0eztUiRUQBVUAADoBQd653EQdWU8mBH2jFdK8u4HMgfGg+FdnlufZ441e7jaPVFs8egGEmMhUa7U+Ery0/LFaeygvQpJmuNwPegSQ/YJn9P8Avg1xuOxjzXd+YJlEyyREG4ihmiZXRTg5jL6xg755EZHWvz/0+v8AIJ/kgkYwfYlzt66c/YaDhfWt6PGWdwP0lkp367LasRy8+tVzpNvrhjbfOX4fKeXoth8OvStBN2T4ouNC8KJ9Fuo8Z8tL/wAK6wdn+LAZ08PBHILLfLgjP1g/r0FBSwQsnj7m0yQNzbPEQAemYlPIcv4VYfg/DScTLHutMdofyWormaRcaizHfCHGMbfAV7ijv5Ll7cxRs0SI7d3xK/iH02vA1b5IKk4I5EfLa9lOBG1jPeStNM5BkkYsScDCquoltCjYZJPMncmgvDVH2d3lvTv/ADrHptDbjb55q7NUPZYYkvh5XjH+tFA3PrzoL+lKUClKUGCuEP8AIEoPMwS5zv7zPnby3rdoNqwN4+eA3GoEYW5VvMKksiE7DyGf/M1vUOwxyxQfIOF3pBnVJAD7XcnDXEkeF72QHANtIg36Buu5HKpsl8E8LXEO+f8A5tnyJGNnth5j7ah2HD3zKwSV1NxcMMNxWIYaaQ7NAe7PP6ib4896lo8g8KqyDbnecWDdP0tuRtt6YzQV3GLuCVY7dXgLSzQxFQ/D5GKyyRodohrHhJOV+NfZlGBtXyW6un12pcswF5bZVrmWQHMqKCFeBRkMQwORyNfWhQftKUoKHtBwN5ZIri3kWK4h1KrOpeNo5MakdQQcZVSCDkEepqr/ANF555+9updJ04U2010hDD3WCGTu/UgqQeua2JbFZ247Z24yYxLcKudb28Tyxpjnl1GkkdQpJHlQSOFXE8FqWvWj1xA6pA3hdV5OdgFZuoxgGsxZ8MuZHMk9mlzOCCXnl0W8bDxKkCaXyqHA7zTkkE71d9rpo7nhztHLFodUdHdwsbAFXGW32OKmcN7UQTSd1445SNSpNG8TOv50esDUB1xuOtB07NcJa3jYyMHnlcyTOORdsbLn6igBV9FHXNW9KUCuVzOsaM7kBVUsxPIADJNdazXbACcxWIbHtBJlxz9niw0vw1EpH/xKDp2KtyYDcOMSXTmds8wr4ESn9mIRr8QfOtDUThd8k0YeP3csu4wQY2KEY9CpqXQKoOz5xdX64I+njYE8iGgh3HzUj5Vf1S2eVv7hcbPDC4OeoMqHbpsEoLqlKUClKUGRtbDvbbiNmdh3s6Abja5UTD/m1G7Odp7i9ii9ljhOiJO/klZgqzlVJiCrliwBySdhkDc5xd3OYLwSnHdTosbtn3JYye6+Th2XPmqDrVT+CiFRw8SKCBNPcSDIxsZZFX5aVU/OgyXA+HXDo0giZlMkuGjEp5PJkgi+Bxn+jHlirMwXK+IrcfBX4gN/2VLjrWW4LCjDVps2OqTIKW5mzqb3mN+hzvvlQfSrjvrh/BHaro80fQdjjYxcQJHy/wAcUH7xHi7yCFWjuVHtdrkyNeFfDPEd1ktVU8vzvLn1+tivkN6kg7lmguFxdWuc3N6yfl4ecTsyY3IG+x+VfXQ2+PTPpvnr8qD1XOctpOkAtjYE4BPTJwcD5V0pQfP5Oxdw5LMbQsTk9+txdczqIOqZFxk7AIBsNhV1FdXtsAslslxGB71phGHPbuJG5csaXJ9K01Z7iMF+kzyW8kM0bAfi84KaCMA93Kik7+Tg79QNqColvASjWfD5Vl7xWcPbLFlWzrHevhVOcElck4OM5zU7iPC7q7j03EVloO/dsJZSDzGJBo0kbbgdK7i94i+AtrBCerSTmQD1CogLfAlfjVjwewlj1NNO0zvjOwSJdOdo0HIb7kkk+fSgoeD8H4lBqUXEDRnGhZRLKyeYEhZWI9Gzy51ro84GSCepAwM/DJr1Sg4X94kMbyyMFRFLMx5BVGSaouz9sQZb25xHLOQAGIHdQKSIYz01EsWb9aQjoK8SN7fPoBzaQP8ASEZxNPGdkB6xxsMtjm4A+qwM7thBrsp8DJWMuo5eKL6Rd/iooI/ZZ9Ml7DjHd3RI26TpHNn4ancfKtDWW4Rcf+4z4IKT20EyHz0l4zj0xo+2tTQUnaZSvcT6iBDOhYAkKUlDQNq6YUSa9/zK48TYx8QtH+rKk0B2Pv4WZMnkBiOTn51P7SWZmtLiIbGSGRQeoLKwBHqCRVVx1jPw9LhM641juU23zGBIRj1XUp/aNBp6V4hkDKGG4IBB9DuKUHulKUFJ2xuClpJpx3j6Y48jOJZWWNDj9VmDfu1O4fZJbwLFGAEjQAD9kc/nz+dVk34xfoobKWqa3XfeafaP08MYkOP6RavZT4T8DQfHuAmV4UAjumXxe43CShBLchN4wN84berj2IkYEU6nG+q34Y/L1RhnpvWX4K0fs695cW6ry8U3D8g77FJbTKbg7MzHc7+Uy0soNSBbaO7MhYoYoOEzagNi30aphAQQWbG+2eVBJ4vw7SI30Nlbm2OTYxRY+mh/10Z8Px3619eFfHOPdmLuOIytY2IQEMfZofxpAjo+SVIBGFYkIOeMA19dsbtJo0kjYMjqGVhyKtuD9lB3pXmQHBwcHGx8jVD2P4008TRzbXVu3dXC4A8YAIcAfUdSGBG2+OlBoKUpQKUpQKzXEeKe0zNZW8gXCkzShvEqZCskWOcu4BP1NQJ3IFdeIXb3Ttb2zlFXae4XcoescR/TY5n6mRzJ25dn7VEurhI10pBFBCo6AYeU49T3gz1OATmgvrG0SGNY41CIgAVRyAFdJowylTuCCCPQ7V7oaD572QlPtVmmT4LC4ibO5Jtp4Ycnb0J+dfQqwvZhAeIykY+jFyAPLvJwT9ugfZW6oPw1n+xuWslR+aNNCf8AhSSRfwUVoDVH2VUKtwoGALuc/HW5kJ/rOaDz2HnLWMIY5aMGJuvihYxEHHXw0rj2KTQt0mc6b248/wDWN3oHy7zHy+VKDS1E4rxFLeJ5ZDhEGTjck8gqjmWJIAA3JIFSJZQoLMQqgEkk4AA5knoKoLVTeyrMwxbRsGgU5Blcf61h+YPqA9fH+bgJfZmyeOIvKAJ5mMsuOQdwAFB6hFCoD105qdxGQLFIx5BGJ+ABNQOLcdETd1EhnuCMiFCAQPzpGO0aep3PQE7VETs/JcZa/kEoJ2t0ytqo8mB3mPLJfbbZRQYXsFwy7khiWG7lMJRT3hQKkQOGKRrJq71wGxqKhRjOTjTX0zg/BYrYHQMu5zJI28sh83br6DkOQAFT1UAbDAFZvj/aZk1R2sL3EiECQqGMUWdzqZQSzgD3EBO4zgHNBpcVk7SNrG+WFSWtrvvGROfczINb6fKJ1ycclYbe9tVdnO3oFylndSIzSZ7mYApqI30SqwGJMYwwAVjtgHY3nDWN1fNcKT3ECNDEejyswMrr5qAqIG6nXQaWqfjPZ2OdxKrPBcKNKzwkLJpznS2QVdM76WBFXNKDOQWfEozj2m2mXprhaOTrzZHK88bhflXZrq/Xnb20n7Nw6/8A2hq9pQZtuPXa8+GTk+aTWrL16tKp+7rXl/brrwFPYojjU3eLJcsvVAEGiMkbFwzEdN9xpcV+0Eexs0hRY41CoowAOX/769apey/in4g+BvdBRjqI4YF/jqHyrRVn+xXihkl/S3E77590yMq8/wBVV+WKDQUNKj8RvFhiklc4WNGdieQCAk/woMV2GbXfXsgORkjljGJphj+7W9rFfg5hx35IAYdyj4xvJo79yQNs652z6g1taD8NUPY/JimY/Wu7rz3CzSIOfooqZ2k4l7NbSygamVfAv50jELGvxZ2VfnXvgtj7PbxxFtRRAGc82bm7H1Laj86Cp7Hse94iOgvmxz6w2x/xpXfsWA1t3qnInklmB8xK7Mvy06cemKUHrtVD3oggPuSzqH9UjV5tJ23DGNQR5E1cTxFlKqxQkEBlxqXIwCMgjI6ZBFVPaD8tYnA/nJ++G45Vd0EHhXCordSsa4ycsxOp3bkWdzuzHHM1MdwoJJwAMknkAOpr1WB4nZXfEriVCBFZRnSneq47x1OHZodjKoI8OWCb5IfbARe0PbNrki3tDLGJFJSQQSO9woOki3IZAidDMzKAGBBHOrDgvYgkK11oXGT7PbGSODL4LGXxkysTnO+nc7HnWi7P9n4bOPRECcgBnclnbSMDJ6KBsFUBR0Aq0dgASdgNyeQAFBTcR7J2c0DQPbQ92RjCoqkdAVIAII6EVG7G3LqJLSZg0tqQgbGNcLDMT45ZKgqcbakarCw7QQTvoiZn2J1rHIYTjHKbT3ZO/INVf2bCzXN1eJnQ5SFGxsy22vUy+amR3APXRnlg0GkpSlApSlAJryjAjI3FeqUEPi9z3UEsnLRG7f1VJqt7EMPYoEGcxIInzudcXgbJ65IJz1BzXj8IIzw27AONULLny1+HPyzVP2i4QLZ2uNEklu+kzJCXWaJwAvfxGMgkYVQ68yFBGdwQ3NY/tLxaOZpIdQFvbBZLx98YHiSBcc2YgFhv4cDm4r3Z8BNzEhbiNxcW7DKhGji1qeWuWJVdh8CvrnlX5wvsxCX0tKrpDJqFrEojgR8lleRMl5H66nYgsMgcsBZdjrJ47YGUYllZ5pAeYeYl9P7oIX92ryuN0zhfo1DNkbMxUeu4U/wqnns7qdSJZUt4z7ywamkI2JHfuBpB3BwgO+xFBwab2y8VUObe0bU7DdZLjBVUHQiPJY8/Ho6qa6dp7kyD2KE/TTDDlecMDZDyN5ZAKr5sfJWIixcaijUWvDYlmdBpATItosfpZsEDzIGpz5datuA8J7hXZ27yeVtU0uMam5AKN9MajwqudhzJJJIWNtCqIqKMKoAA8gNh91fldaUFJ2kfD2fP+dKPtjmG9XdQeKcP77uvEV7uVZOWc6M7Hf1+6p1ApSvw0FNe9oVDtFAjXMykBkjK4jJ3HeuxCp8N28lNVF+oZlF/MJHOSljb6ipxjZl9+fBI3YKniGVHOraTh07yMBKsEGc6YVHeyE4JLyEYTJzsozyOocqlcJ4HBbau5iVC27tjMjnzdz4mPxJoKiayu7yMo59hgZSpjTS9yVOB+UUlI9sjC6j6iothBJw2e1tllaa0mzFGsmnvYXjRpFwygaoikbDBGQcbnO2xNU9xw95L6KU/koYn0jbeaUhScc/DGpH/ABKC5pSlApSlApSlBS9tLJ5rC5jj3doX0DzYDIHzIAqdwi+WeCOVDlZEVgfiP8OVTKjcPsUhXRGMLqZsdAXJdsemok49aCkl7KCN2ls5ntZGJZlHjtnZuZaBjpBzvlChJ61V8TS+BDSQa5UGEuLJkDEcyskEzAFP1dbeYwd63FKDJ8PuOJyIGBtRuQRLBPE/h2zo7w/cSD0NSRwSe4z7bKpjztBBrSI4x+VYnXJ18Oy4OCDWjpQcra3WNQiKqKowFUAKAOgA2FdaUoFKUoFKUoFKUoI99drCjSPnSoydKs7Y9FUFj8ADVOOJXVwPxeHuFJ2kugQSNt1t1IfrycoduVaClBnoezJfxXc8ly2Mad4oBnY4iQ7/AL5c+tcezxkt7qWyZzLEsazQu5zIiOzqYnYnLBSvhY74ODnTmtPXIW6hzJgayoUt1KrkgZ8gWY/Og60pSgUpSgUpSgUpSgUpSgUpSgUpSgUpSgUqo4lx5YZCjIx0xd4SMY05ZTzPMY+/415/0ntdvpRvrx4X37rRr0+HfHeJy/OoLmlU0vaWDuriRGMns8ZeRFBDgBTIBhsDJXcehB5EV24txlYI9ZVm8cSYA63DpEu5wCNTjOM43+FBZ0qjTtRCfCdSSEHTE6kOSsYmZfIMFO4J6eRBPEds7Uorq+rJXK8mUGRYGLZwMJIyhsHbIPUZDRUqou+0lvHHHK8mI5ThG0tjy322JOFAO5JArtb8ahdxGjamJcbK2Mx41eLGNiQPnQWNKUoFKUoFKUoFKUoFKUoFKUoFKUoFKUoItxw6JyxeNGLLobUoOpASdJzzXJO3rUK37N26oEKd4AWK979IV1achS3JfCNuuMnJr9pQSzwyHS6d0mmRdLrpGll0hMMMbjSAu/QAV6k4fE3vIp3Q7gHeMgofipAIPTFKUHF+C27MXMMZYkksUXUSRpJzjmV2+G1eP9H7Xl7PDgnJHdpgnV3nl+f4vjvX5SgkTcMhcKrRowQ5QFQQpHUeR9RXn+SYM57qPOrVnSudR075xz8K/wBUeVKUE2lKUClKUClKUClKUClKUClKUClKUClKUH//2Q=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6" descr="data:image/jpeg;base64,/9j/4AAQSkZJRgABAQAAAQABAAD/2wCEAAkGBxQSEhUUExQVFRUXFxobGBcXGBgZFRoYFSAXFxweGhgcHCggHhomHBgWIjEiJSkrLi4uGCEzODMsNygtLisBCgoKBQUFDgUFDisZExkrKysrKysrKysrKysrKysrKysrKysrKysrKysrKysrKysrKysrKysrKysrKysrKysrK//AABEIARYAtQMBIgACEQEDEQH/xAAbAAEAAwEBAQEAAAAAAAAAAAAABAUGAwIHAf/EAEsQAAIBAwIDBQQECQgJBQEAAAECAwAEERIhBTFBBhMiUWEUMnGBI0KRoQckM1JTYnKCsRU0Y5KTosHRFkNUc4Oz0uHwFyVEsvHC/8QAFAEBAAAAAAAAAAAAAAAAAAAAAP/EABQRAQAAAAAAAAAAAAAAAAAAAAD/2gAMAwEAAhEDEQA/APuNKUoFKUoFKUoFKUoFKVC4txWK2jMkzhFBA6ksx5KqjdnPRQCTQTapuI9p7aF+6MmubmIYgZJceehckDbmcCqxYbu/bMneWVrvhAwF1MD+eRvCn6qnWc7lcYq/4XwmG2XRBEkS9QigZPmTzJ9TvQU4veIT/k7eK1UjZrhu8l+cMR0j+0z6V+pwa+Y5k4iRtyhtoUH2yd4a0lKDODgl4o8PEZGb+kgt2XbzCqp++uZv+IW/5W3S7QfXtiI5fnBK2D8n+VaelBR8O7V2sz93rMc36GZWil222RwCw9RkVeVF4hw6KdSk0aSKejqGH31n/wCQ7mz8VlK0sY52tw5Zcb7RTkF4z5BtS9PDzoNVSqjgvH47gsmlopk9+CUaZVHLOOTJnIDqSpxsat6BSlKBSlKBSlKBSlKBSleXYAEk4A50HqqzinaC1tjie4hiJ5CSRVJ+ROaqluH4ifonaOyBIMiErLcEHBETjdYOfjHib6uB4jIjm4dav3Wu1hkYklWZBIxO5JLHUTvzPnQS4O0Vq8Mk8c8UkUQJkdHDBAo1HVg7HFVvALB7hxe3Q8R3toj7sEZzg4/Tsp8TdAdI5Enx2jRLia1tU0FJnM02OTw2ulsZHPMrwjfmNXwrVCgUpSgVA4pxmC3AM0ipk4A5sT6KMsfkKgvezXJK2xCQ7g3HNi3L6BSNLAfntlcjADcxN4ZweKDJRfGxy8jHVK582c7n4chyGBQVcnats/R2N7Iv5wjVB58pHVvuroe10CbTia39Z4nRP7XBj/vbVL4vx1IGWMK80zglIYgDIQPrEkhUTO2piBnbntWd4v2juYsd89jalvdicyXNw46gRx6ct6LroNnDMrqGUhlIyCDkEHyIrpXxVONyQSs9p3McrHPcxmSCOcjc5tLtY9Od/HC5I5kNyr6X2P7Vw8RhMkWVdTplifZ433BDD5HB/hyoOvaPgIuAsiN3VzFvDMB4lP5rfnRNyZDzHkcEfvZrjJuEZZEEVxE2ieLOdL4BBU9UZSGU+R881c1mO1No0DrfwKTJEuJ0XJM1uMllwOciZLp12K8moNPSuNndJKiyRsHRwGVlOQVO4INdqBSlKBSlKBSlKBWG4xe/yldnh8RPs0QDXkgzhyGIW3VuRBZHD4zsrLzBq97V8WMEYVCFkk1AMc6Y0RS0krbe6iAnfGW0rnxVH7B8I9ntQWXS82JGXJJQFVVI8nmVQKCeram+tQcu0VwrgWcAkdhpDxQHu1VMbLLOPyKHb3fGQCFBrjH2eudIVfYLdMfk0tjKR/xGdQfXwDr8a1ccKrkqoGTk4AGTyyfM7DelxcLGrO7KiqCWZiAoA3JJOwFBmuBw4v5E0oBb2kCAooRdUzSu+lB7oPdocfxrU1WWNgVuZ58qVmWLGOf0YcEnpghhirOgVR8ZVriRbZSVjxruGU+LRuFjBByC5ByfzVYcyCLyolnYCN5XBJaVwzZ6YVUAHkAF+0mgkxxhQAoAAAAA2AA2AA8qgcc4l3EeVUPI7BIkyBrkbkM9AACxPRVJ3qxqHdcPWSWKU5zFr0jbGZBpJPrjP2mgy0iNCzQRSL7S6iW9vCo+jjw26g5AOxEaHZQCxzjxcuBcHeUF7YGzhffv9Kvf3HXWzyBgiNsQGBY/q8qvrvs4rrOuth7RMkknXIQRKU/ZZY8H9o1dgYoM5J2Hs3H06SXH+/mll5fqs+n7qoOK9m4OFzwXtmncIZUiuUUv3TRzHQrlNWNSuV9MMT0rT8V7TJDIYlhuZ5AASsELOAG5ZkOEB9C2agz8Vg4hFPaMssMzxOO5nQxS4wRqXOzAHHiUkUGqr8NVfZa9M9nbyt7zxIW6+LAB+/NWtBl+z4W0upbLlG+Z7cE7aWOJkXfkrkNjylGOVais720TREl2M6rRxLtnPde7OMDnmIuQPNV+I0IoP2lKUClKUClKqe0968UB7rHfSMsUQPLXIdIY+ijU59ENBnplN5dHP5Jn7oA5H0Fq2qZsEcnnEcfUFVz1rbisz2bswtxKEJ7q3jitowTk5Ud7ISfeLHXGCT+b8a0xoIfFeJR28ZkkOFGBgDLMzEBVVRuWYkAAcyaqLbhEly6zXqjCtqitgQ0cZHutIRtJN67qv1ckaj6sV9ruDOwBhgYrbjoZV1JLL8iWjX4OR7wrQ0ClKUClKUClKUClKUFfxgXGgG17nWDuJtelhg7Bl3U5xvg/Cs3dzG+V4miNvf2rCWNS2RqGdLRyAeKGTDIdsgEggVtKzXaOPReWEwG5kkgY/qTRs+5/3kMePiaDz+De673h8TY0+OYBSCCAssgAOeoAxWnrP9hs+yDP6a4/50v3VoKCJxezE8EsTe7JG6H4OCp/jULsffGextZSMF4IyR5EqM/fVwazv4P9rCFRsEMqAekckiD5YUUGipSlApSlArPXZ77iMKbabaFpmHUSTkwxEfuLdfaK0Jqi7OeOS7m2Oq4KD0W3VYsE9fGsp/ex0oO3ZnBidwc6552z5/SOo/uqK/e0Vw+gQxHEs5KKQcaFxl5OR9xeXmxUbZzXDsQALGIjrrbnn33dj95ryq4vpZ5jojSGOOJnIVcuWklK79cQg5/M+NBcWVqkUaRxqFRFCqByCqMCu9Vr8ftRzuYB8ZYx/wD1X4e0Np/tVv8A2sf/AFUFnSqw9obT/arf+1j/AOqi9obQ8rq3Pwlj/wCqgs6VXnjtsOdxBzx+VTn5c68DtDaHcXNv/ax/9VBZ0qv/AJbtv9oh/tE/z+Ffq8btiMi4hIPXvEx/Ggn0qCvGLc8p4T8JE/zr2nE4TyljPwdT/jQS6zH4RG0Wfe5x3M0EpI5hY5UL/wBzUPnV63EoRzljH76/51GvL61kRo5JYWVwUZS6YIbwkYz64+dBD7Frpt2jJ3jnnXocL3rlOX6hQ/Or+sT2SU2lzLbM/eQsqvBLqDbRgRskraj9KBoGcDUB5g1tVbPKgGs/2AkDWELA5D94wPo8kjD7jV5cyaVLEgKoJbPkAT8qqOw1oYuHWkZ5rBHn4lQT/GgvKUpQKUpQKzfY1gtkzectyzfEyyk1pKzXZ62ZbOePGD3t2FySNjLLpOT0ORvQYniPaaW24fYWls5SeS1jd5VTX3alRjCn6zNqxnkFNYwQxgap4Ulc+9JNFI8r9Mli58WR5Y+FWVzOIpplkWL6JIIMt3JIMUEXhBdsnxu/urvXeys2nwVgLkA//FcDpyPsJX87bV150EKxht18SwRL1z3c6H7lA6+Yrt38GfElrqAwAPac468wceVWkXZPiMjHTbd2hPvPNbJkHn4RbOwB58vlVta/g8vSylriCMKeRQTn7Vjgx8h86DLDuQuQLZQWAxqmAyPTu+fhG/mK7xSIclhG3MZU3LDzyc4A2PPlWvuPweRRo81xPcSGNCxS1XudWnxHSikuWOMYLmulr2Bt7iCOVJL+AuqsFmlZ2XO+JIpCy56FaDHW8UKEYiCjljTOMnf6u/TO586nRRrsTEGz5xXRGMDH1q9ce7PT8PDTOsMsGd5YUeMxrzZpUGttOQN0z6gAVWTwRzatXdjIwSY745HlgRjmc8qCzEEXMwnABP5GfP1jnGNWTlt/U10a2jbmg2H6O4B89/GOm3/eqex4XFEdSxICCN+7vs7cxupJ3GPLI9a9XymeQkLGScYCx3ioB56Q8a4xkZwN6CT/ACbBq/m6eee7mzn5yZ6n/wDecg2sYHuKAWzgiYHGxOAbhQQBtz61XHh65GpFU77an6Aed38Dy6/Ou0vA0A1CONBzJaMHBHkGv1A2+40H63D4m2AUkHOADy3P+2c8ZrvDYxDmjDSdwpABXHP+eY6cumfWqd5EHMoenuQJ59f5TOSfWuAukyBlc+Q9kB22G5vz/wB+fWguLzhVu64aMkHmGwRy6fjuelWvZXixsJY0DObR2WPuyVKws2FR4z38jBCdmXOkagRjrRwpGc5UHlq1NApGBuM94242OPhz5jtxvhy+yzNhQBE+PpFzkaiCFGeuPUbcsUH2DjaBraYHkYnG/L3T5V47OTiS0t3Ugq0MZBHIgqpqRZZMSahvoXUD54Gc/fVT2LXRbtDtiGaaJdOwCI7aBj0QqPlQX9KUoFKUoM92iupWuLe0hkMXeh3lkABcRRYGEyCAzMyjUeQB64rwvYezO8qSTnf+cTSzDfn4XYr91ee3dqO5FyjyRzwfknj0lyZCqd2Q/gZXOgENtkA7YqCl3xJbk2wmtJisSysWhkiOHYoB4ZWGToc5HLHLcUFxdra8PhMiwIigqAsMa6mZiFUAADzG52AyTTsl2ni4hCZYlkTS5RlkXDAgBgRzBUqQQQetVfCu0kd3cT8PuokSeIg6Q+uKQAJIDGxCtqXUhIwMbYJ6aewsY4V0RqFXJJx1J5kk7k+poJNROK2/ewvH3jxF1KiRCA6ltsoTybyqXVP2l9mjjFzde5bN3obxHSwBUHSvvHxHAwd9+lB4Ms+qS3jQqEgHd3UjK4MpBAzGDk4wGJOM1W8Xs7i4jWzkcqjxIXvY2VC0qspKJFnILAE5B2r9ingW5kdYZtN3bd9NcESCJViARFwfdcqWOkYO2d81BtLa0ccNjt7VpLRNU0U2pljhZMaC2o5ZmZzgN8d+gbPuVKd23jGnSwbfIxg5+NfB+GroaVO6cxRzyxKwgWRQscjKoDNKM4AAyV+Z5n7E1lBY+2XpZ/pAJJizkgCFSAFBOAMZ29QOgr472cuWMbO8erW7yERyCRg0rM+CFgJB8XVjy6DYhYSTxBfEQBnm1rB5nbSD05ddhz3qOQr7d7CB1D28CjflgiE/GpR4p7+hJyybMkUcjuDz91SCDjzPryqvfiKyvhpJo3I/IyLKs2x6qvEU0jnzA5H5hJiW3GMNa5weUcfLrki1xj7KlpcREhEEDNzJERYdDnw2nl69Pt5oVAyW9AJdjjY/W4ifM7586/E46pOnELDHMSQ/A87tz18v8qD9IYczbIOgZTGds4yO6B+VO7CnDvApx1cgDG/MSKeoOdvnXae3jYBxGrD0YMMEfq2bnHzNR47VHOUiHQEGMn4thuFHPL4b+lBPVISM5tt+veNjqeRvR6dOlcr4o9uY8QaZHRMq6lsO6x+Ee2sTz5YP7J5UuIY9gXAYcvo7dD99gvw8q/IbWJ3txrjY+0wbZgO5kQ7aURj7vQfw2D7Io2xVF2eyLm/U8hcIV9A8EBP97UfnV9Wb7MEe18T8/aY8jPQW1tg/x+yg0tKUoFKUoKLtQus20P6S4Rj6LBmc59MxqP3qj9nAHu+ITf0scAPmsEascegeVx8QakzOX4hGoxiK3dm8wZnRU+6OSuXYaErasW5vcXTnfOQ08uk/1dNBgOMQq93xAOEJFwrhwqGRAsEAyJFuYpUA5HG2/M5qbHNcBT3VxdxtjYlHdB+67S58hj76q+NcOa5ubkaCAt05LKt7qcBcLho4niDKwUhhkgoNutcX4FEv5W2gLEszOXkjLMxZzhHsGx75A8XIfGg0UHFOJouTdRSdAHsLnn6mMbDn02qba9p73T9NFaMMb73cXPzSS3P2Z86yZhtIh7mjON0nth12y01ug33/APN65yT2pyFuZIjy8F5wovkeXjU5/wAfhQbC/wC3Td0UaPupHVlEkUkT90xGzFZu7JwehHSq3ivbThU9r7NfSTFU06y0ToJXi32MQ0nJXOFOKq4bornu7m9fw7YltW26breKfsx0rhf8KmmkR8vPHgq0dyplCEgjUPpZ9R8Qyo0EmMYYDmEvtR2je/xGrRw2wIIXv7d3kK8u9C3SNGoIDAKxJ64xiuMkDymGAYaSaQIr4JCA5Z3AaeVSRGGIzkE4r2LaYLp7+5JAG54fdnJ2xkAuBnr/AIcqs+xlj/7jDqLu8drK0jPbmDDPJGkZUNEjkFVk3JI2PKg+h8H4XFaxLDAgjjQYVR/E+ZPUms9+E3gSXNjM+kd/AjSwvpUsGjGvTuN1YAqVOxBrXVD4wmqCYEZBjcEeeVO1B8ls5UeNGEmkEAjLQDwnyJiQcuopJEMZEjvz8IktwB8SbqPI6fZVJwS/b2aEmW2x3MQJEsKOMKFAYm9QhgF32X5HlMHEAGH4zGCPqrc+IkjB2Xi49diOuM70E/Su26jH7DHfyIvz5dK72ltGxz3byDzEbEDl/TP/AOHy3rhDPM2PEqj4lm6c/wAdk3+Of8D0XhTvzVZcZwuFcZwOQNhJ8+fIUH5fcOU5xE2PJbaVzk79LKTH/anBrIpe2I7t0BnPOFoxhYpm5taRbbLyPy8vFtwd/EzWhiHPCW0WSd9yTwtPPPM/5z+yUCniVuNLroSZ/HHEmSAqDGiNN8SfDag+r1nezaYu+JHbe5j+O1tbc60VZ/s8fxviOOXtEf2+z2+fu00GgpSlApSlBmbOTTLxG4IxoKoDjmsMQkzny1SMP3TUzsdAUsLVTnIgj1ZOTqKgnJ67k1SXV2w4PezYwxS8f7GmCn+qq1r7SMKiqOQUAfAACg+QXMMBubsy91r9okOGa0LsCwUeGVlf6pHMcq/YokB0oUVcjAHsozq/3d+MnHoKk2fEJHNxoukjIurjKe2W8bDDsN45bWTAOx51KNszDwXBlIP1ZuFtjmTktaj5fDpQebZSARl+f1TIeWeQjvieua4lWUnKSn4pxID/AJ7DmKlSB0Rn7pnKgnOnhThVGc8mjPLPnzFduE9k2v4hNPohVsNCEtbZZymNjMWR13G4RQMA7knYBV6IZNpElGRn3eI43GRtpPx+QrjLwy3LEC3QDJ3Zr2P5kvaEAfOtH/6YoCCtwQcczbWhO5ycYiGB6VLj7CuBp9qOPIQqv/1YUGGFjCMqncKDz/GQT16vZk9POtd+CWzIW4myGjaQRxEGNlKxZLFGjjQFTI7jOPq1B4l2adbq2tlvLjVKTI3dO8TLDBgM2dbblnRcAb5JztX0eztUiRUQBVUAADoBQd653EQdWU8mBH2jFdK8u4HMgfGg+FdnlufZ441e7jaPVFs8egGEmMhUa7U+Ery0/LFaeygvQpJmuNwPegSQ/YJn9P8Avg1xuOxjzXd+YJlEyyREG4ihmiZXRTg5jL6xg755EZHWvz/0+v8AIJ/kgkYwfYlzt66c/YaDhfWt6PGWdwP0lkp367LasRy8+tVzpNvrhjbfOX4fKeXoth8OvStBN2T4ouNC8KJ9Fuo8Z8tL/wAK6wdn+LAZ08PBHILLfLgjP1g/r0FBSwQsnj7m0yQNzbPEQAemYlPIcv4VYfg/DScTLHutMdofyWormaRcaizHfCHGMbfAV7ijv5Ll7cxRs0SI7d3xK/iH02vA1b5IKk4I5EfLa9lOBG1jPeStNM5BkkYsScDCquoltCjYZJPMncmgvDVH2d3lvTv/ADrHptDbjb55q7NUPZYYkvh5XjH+tFA3PrzoL+lKUClKUGCuEP8AIEoPMwS5zv7zPnby3rdoNqwN4+eA3GoEYW5VvMKksiE7DyGf/M1vUOwxyxQfIOF3pBnVJAD7XcnDXEkeF72QHANtIg36Buu5HKpsl8E8LXEO+f8A5tnyJGNnth5j7ah2HD3zKwSV1NxcMMNxWIYaaQ7NAe7PP6ib4896lo8g8KqyDbnecWDdP0tuRtt6YzQV3GLuCVY7dXgLSzQxFQ/D5GKyyRodohrHhJOV+NfZlGBtXyW6un12pcswF5bZVrmWQHMqKCFeBRkMQwORyNfWhQftKUoKHtBwN5ZIri3kWK4h1KrOpeNo5MakdQQcZVSCDkEepqr/ANF555+9updJ04U2010hDD3WCGTu/UgqQeua2JbFZ247Z24yYxLcKudb28Tyxpjnl1GkkdQpJHlQSOFXE8FqWvWj1xA6pA3hdV5OdgFZuoxgGsxZ8MuZHMk9mlzOCCXnl0W8bDxKkCaXyqHA7zTkkE71d9rpo7nhztHLFodUdHdwsbAFXGW32OKmcN7UQTSd1445SNSpNG8TOv50esDUB1xuOtB07NcJa3jYyMHnlcyTOORdsbLn6igBV9FHXNW9KUCuVzOsaM7kBVUsxPIADJNdazXbACcxWIbHtBJlxz9niw0vw1EpH/xKDp2KtyYDcOMSXTmds8wr4ESn9mIRr8QfOtDUThd8k0YeP3csu4wQY2KEY9CpqXQKoOz5xdX64I+njYE8iGgh3HzUj5Vf1S2eVv7hcbPDC4OeoMqHbpsEoLqlKUClKUGRtbDvbbiNmdh3s6Abja5UTD/m1G7Odp7i9ii9ljhOiJO/klZgqzlVJiCrliwBySdhkDc5xd3OYLwSnHdTosbtn3JYye6+Th2XPmqDrVT+CiFRw8SKCBNPcSDIxsZZFX5aVU/OgyXA+HXDo0giZlMkuGjEp5PJkgi+Bxn+jHlirMwXK+IrcfBX4gN/2VLjrWW4LCjDVps2OqTIKW5mzqb3mN+hzvvlQfSrjvrh/BHaro80fQdjjYxcQJHy/wAcUH7xHi7yCFWjuVHtdrkyNeFfDPEd1ktVU8vzvLn1+tivkN6kg7lmguFxdWuc3N6yfl4ecTsyY3IG+x+VfXQ2+PTPpvnr8qD1XOctpOkAtjYE4BPTJwcD5V0pQfP5Oxdw5LMbQsTk9+txdczqIOqZFxk7AIBsNhV1FdXtsAslslxGB71phGHPbuJG5csaXJ9K01Z7iMF+kzyW8kM0bAfi84KaCMA93Kik7+Tg79QNqColvASjWfD5Vl7xWcPbLFlWzrHevhVOcElck4OM5zU7iPC7q7j03EVloO/dsJZSDzGJBo0kbbgdK7i94i+AtrBCerSTmQD1CogLfAlfjVjwewlj1NNO0zvjOwSJdOdo0HIb7kkk+fSgoeD8H4lBqUXEDRnGhZRLKyeYEhZWI9Gzy51ro84GSCepAwM/DJr1Sg4X94kMbyyMFRFLMx5BVGSaouz9sQZb25xHLOQAGIHdQKSIYz01EsWb9aQjoK8SN7fPoBzaQP8ASEZxNPGdkB6xxsMtjm4A+qwM7thBrsp8DJWMuo5eKL6Rd/iooI/ZZ9Ml7DjHd3RI26TpHNn4ancfKtDWW4Rcf+4z4IKT20EyHz0l4zj0xo+2tTQUnaZSvcT6iBDOhYAkKUlDQNq6YUSa9/zK48TYx8QtH+rKk0B2Pv4WZMnkBiOTn51P7SWZmtLiIbGSGRQeoLKwBHqCRVVx1jPw9LhM641juU23zGBIRj1XUp/aNBp6V4hkDKGG4IBB9DuKUHulKUFJ2xuClpJpx3j6Y48jOJZWWNDj9VmDfu1O4fZJbwLFGAEjQAD9kc/nz+dVk34xfoobKWqa3XfeafaP08MYkOP6RavZT4T8DQfHuAmV4UAjumXxe43CShBLchN4wN84berj2IkYEU6nG+q34Y/L1RhnpvWX4K0fs695cW6ry8U3D8g77FJbTKbg7MzHc7+Uy0soNSBbaO7MhYoYoOEzagNi30aphAQQWbG+2eVBJ4vw7SI30Nlbm2OTYxRY+mh/10Z8Px3619eFfHOPdmLuOIytY2IQEMfZofxpAjo+SVIBGFYkIOeMA19dsbtJo0kjYMjqGVhyKtuD9lB3pXmQHBwcHGx8jVD2P4008TRzbXVu3dXC4A8YAIcAfUdSGBG2+OlBoKUpQKUpQKzXEeKe0zNZW8gXCkzShvEqZCskWOcu4BP1NQJ3IFdeIXb3Ttb2zlFXae4XcoescR/TY5n6mRzJ25dn7VEurhI10pBFBCo6AYeU49T3gz1OATmgvrG0SGNY41CIgAVRyAFdJowylTuCCCPQ7V7oaD572QlPtVmmT4LC4ibO5Jtp4Ycnb0J+dfQqwvZhAeIykY+jFyAPLvJwT9ugfZW6oPw1n+xuWslR+aNNCf8AhSSRfwUVoDVH2VUKtwoGALuc/HW5kJ/rOaDz2HnLWMIY5aMGJuvihYxEHHXw0rj2KTQt0mc6b248/wDWN3oHy7zHy+VKDS1E4rxFLeJ5ZDhEGTjck8gqjmWJIAA3JIFSJZQoLMQqgEkk4AA5knoKoLVTeyrMwxbRsGgU5Blcf61h+YPqA9fH+bgJfZmyeOIvKAJ5mMsuOQdwAFB6hFCoD105qdxGQLFIx5BGJ+ABNQOLcdETd1EhnuCMiFCAQPzpGO0aep3PQE7VETs/JcZa/kEoJ2t0ytqo8mB3mPLJfbbZRQYXsFwy7khiWG7lMJRT3hQKkQOGKRrJq71wGxqKhRjOTjTX0zg/BYrYHQMu5zJI28sh83br6DkOQAFT1UAbDAFZvj/aZk1R2sL3EiECQqGMUWdzqZQSzgD3EBO4zgHNBpcVk7SNrG+WFSWtrvvGROfczINb6fKJ1ycclYbe9tVdnO3oFylndSIzSZ7mYApqI30SqwGJMYwwAVjtgHY3nDWN1fNcKT3ECNDEejyswMrr5qAqIG6nXQaWqfjPZ2OdxKrPBcKNKzwkLJpznS2QVdM76WBFXNKDOQWfEozj2m2mXprhaOTrzZHK88bhflXZrq/Xnb20n7Nw6/8A2hq9pQZtuPXa8+GTk+aTWrL16tKp+7rXl/brrwFPYojjU3eLJcsvVAEGiMkbFwzEdN9xpcV+0Eexs0hRY41CoowAOX/769apey/in4g+BvdBRjqI4YF/jqHyrRVn+xXihkl/S3E77590yMq8/wBVV+WKDQUNKj8RvFhiklc4WNGdieQCAk/woMV2GbXfXsgORkjljGJphj+7W9rFfg5hx35IAYdyj4xvJo79yQNs652z6g1taD8NUPY/JimY/Wu7rz3CzSIOfooqZ2k4l7NbSygamVfAv50jELGvxZ2VfnXvgtj7PbxxFtRRAGc82bm7H1Laj86Cp7Hse94iOgvmxz6w2x/xpXfsWA1t3qnInklmB8xK7Mvy06cemKUHrtVD3oggPuSzqH9UjV5tJ23DGNQR5E1cTxFlKqxQkEBlxqXIwCMgjI6ZBFVPaD8tYnA/nJ++G45Vd0EHhXCordSsa4ycsxOp3bkWdzuzHHM1MdwoJJwAMknkAOpr1WB4nZXfEriVCBFZRnSneq47x1OHZodjKoI8OWCb5IfbARe0PbNrki3tDLGJFJSQQSO9woOki3IZAidDMzKAGBBHOrDgvYgkK11oXGT7PbGSODL4LGXxkysTnO+nc7HnWi7P9n4bOPRECcgBnclnbSMDJ6KBsFUBR0Aq0dgASdgNyeQAFBTcR7J2c0DQPbQ92RjCoqkdAVIAII6EVG7G3LqJLSZg0tqQgbGNcLDMT45ZKgqcbakarCw7QQTvoiZn2J1rHIYTjHKbT3ZO/INVf2bCzXN1eJnQ5SFGxsy22vUy+amR3APXRnlg0GkpSlApSlAJryjAjI3FeqUEPi9z3UEsnLRG7f1VJqt7EMPYoEGcxIInzudcXgbJ65IJz1BzXj8IIzw27AONULLny1+HPyzVP2i4QLZ2uNEklu+kzJCXWaJwAvfxGMgkYVQ68yFBGdwQ3NY/tLxaOZpIdQFvbBZLx98YHiSBcc2YgFhv4cDm4r3Z8BNzEhbiNxcW7DKhGji1qeWuWJVdh8CvrnlX5wvsxCX0tKrpDJqFrEojgR8lleRMl5H66nYgsMgcsBZdjrJ47YGUYllZ5pAeYeYl9P7oIX92ryuN0zhfo1DNkbMxUeu4U/wqnns7qdSJZUt4z7ywamkI2JHfuBpB3BwgO+xFBwab2y8VUObe0bU7DdZLjBVUHQiPJY8/Ho6qa6dp7kyD2KE/TTDDlecMDZDyN5ZAKr5sfJWIixcaijUWvDYlmdBpATItosfpZsEDzIGpz5datuA8J7hXZ27yeVtU0uMam5AKN9MajwqudhzJJJIWNtCqIqKMKoAA8gNh91fldaUFJ2kfD2fP+dKPtjmG9XdQeKcP77uvEV7uVZOWc6M7Hf1+6p1ApSvw0FNe9oVDtFAjXMykBkjK4jJ3HeuxCp8N28lNVF+oZlF/MJHOSljb6ipxjZl9+fBI3YKniGVHOraTh07yMBKsEGc6YVHeyE4JLyEYTJzsozyOocqlcJ4HBbau5iVC27tjMjnzdz4mPxJoKiayu7yMo59hgZSpjTS9yVOB+UUlI9sjC6j6iothBJw2e1tllaa0mzFGsmnvYXjRpFwygaoikbDBGQcbnO2xNU9xw95L6KU/koYn0jbeaUhScc/DGpH/ABKC5pSlApSlApSlBS9tLJ5rC5jj3doX0DzYDIHzIAqdwi+WeCOVDlZEVgfiP8OVTKjcPsUhXRGMLqZsdAXJdsemok49aCkl7KCN2ls5ntZGJZlHjtnZuZaBjpBzvlChJ61V8TS+BDSQa5UGEuLJkDEcyskEzAFP1dbeYwd63FKDJ8PuOJyIGBtRuQRLBPE/h2zo7w/cSD0NSRwSe4z7bKpjztBBrSI4x+VYnXJ18Oy4OCDWjpQcra3WNQiKqKowFUAKAOgA2FdaUoFKUoFKUoFKUoI99drCjSPnSoydKs7Y9FUFj8ADVOOJXVwPxeHuFJ2kugQSNt1t1IfrycoduVaClBnoezJfxXc8ly2Mad4oBnY4iQ7/AL5c+tcezxkt7qWyZzLEsazQu5zIiOzqYnYnLBSvhY74ODnTmtPXIW6hzJgayoUt1KrkgZ8gWY/Og60pSgUpSgUpSgUpSgUpSgUpSgUpSgUpSgUqo4lx5YZCjIx0xd4SMY05ZTzPMY+/415/0ntdvpRvrx4X37rRr0+HfHeJy/OoLmlU0vaWDuriRGMns8ZeRFBDgBTIBhsDJXcehB5EV24txlYI9ZVm8cSYA63DpEu5wCNTjOM43+FBZ0qjTtRCfCdSSEHTE6kOSsYmZfIMFO4J6eRBPEds7Uorq+rJXK8mUGRYGLZwMJIyhsHbIPUZDRUqou+0lvHHHK8mI5ThG0tjy322JOFAO5JArtb8ahdxGjamJcbK2Mx41eLGNiQPnQWNKUoFKUoFKUoFKUoFKUoFKUoFKUoFKUoItxw6JyxeNGLLobUoOpASdJzzXJO3rUK37N26oEKd4AWK979IV1achS3JfCNuuMnJr9pQSzwyHS6d0mmRdLrpGll0hMMMbjSAu/QAV6k4fE3vIp3Q7gHeMgofipAIPTFKUHF+C27MXMMZYkksUXUSRpJzjmV2+G1eP9H7Xl7PDgnJHdpgnV3nl+f4vjvX5SgkTcMhcKrRowQ5QFQQpHUeR9RXn+SYM57qPOrVnSudR075xz8K/wBUeVKUE2lKUClKUClKUClKUClKUClKUClKUClKUH//2Q==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234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หากมองไม่เห็นวัตถุเคลื่อนไหว ให้ใช้ไฟฉายส่องหน้าตาผู้ป่วย แล้วถามว่าเห็นไฟ หรือไม่ ถ้าเห็นแสงจากไฟที่ส่อง แต่ไม่สามารถบอกทิศทางของแสงไฟ ให้บันทึกว่า</a:t>
            </a:r>
            <a:r>
              <a:rPr lang="en-US" dirty="0"/>
              <a:t> PL (perception of light) </a:t>
            </a:r>
            <a:r>
              <a:rPr lang="th-TH" dirty="0"/>
              <a:t>หากสามารถบอกทิศทางของแสงที่ส่องมาจากทิศต่างๆ ได้ถูกต้องให้บันทึกว่า</a:t>
            </a:r>
            <a:r>
              <a:rPr lang="en-US" dirty="0"/>
              <a:t> PJ (projection of light) </a:t>
            </a:r>
            <a:endParaRPr lang="en-US" dirty="0" smtClean="0"/>
          </a:p>
          <a:p>
            <a:r>
              <a:rPr lang="th-TH" dirty="0"/>
              <a:t>แต่ถ้ามองไม่เห็นแสงไฟที่ส่องเลย ให้บันทึกว่า</a:t>
            </a:r>
            <a:r>
              <a:rPr lang="en-US" dirty="0"/>
              <a:t> No PL (no light perception) </a:t>
            </a:r>
            <a:r>
              <a:rPr lang="th-TH" dirty="0"/>
              <a:t>บ่งว่าบอดสนิท อย่างไรก็ตามการทดสอบควรใช้ไฟที่มีความสว่างที่สุด ก่อนที่จะระบุว่า</a:t>
            </a:r>
            <a:r>
              <a:rPr lang="en-US" dirty="0"/>
              <a:t> No PL </a:t>
            </a:r>
          </a:p>
          <a:p>
            <a:pPr lvl="0"/>
            <a:endParaRPr lang="en-US" sz="20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23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29600" cy="1143000"/>
          </a:xfrm>
        </p:spPr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เกณฑ์ตัดสินว่าผิดปกติ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611188" y="1341438"/>
            <a:ext cx="82296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altLang="th-TH" sz="3600" dirty="0" smtClean="0">
                <a:latin typeface="Cordia New" pitchFamily="34" charset="-34"/>
              </a:rPr>
              <a:t>ต้องวัดสายตาประกอบแว่น หรือต้องตรวจหาสาเหตุเพิ่มเติม ได้แก่</a:t>
            </a:r>
            <a:endParaRPr lang="en-US" altLang="th-TH" sz="3600" dirty="0" smtClean="0">
              <a:latin typeface="Cord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		</a:t>
            </a:r>
            <a:endParaRPr lang="th-TH" altLang="th-TH" sz="3600" dirty="0" smtClean="0">
              <a:latin typeface="Cordia New" pitchFamily="34" charset="-34"/>
            </a:endParaRPr>
          </a:p>
          <a:p>
            <a:r>
              <a:rPr lang="th-TH" altLang="th-TH" sz="3600" dirty="0" smtClean="0">
                <a:latin typeface="Cordia New" pitchFamily="34" charset="-34"/>
              </a:rPr>
              <a:t>วัดด้วย </a:t>
            </a:r>
            <a:r>
              <a:rPr lang="en-US" altLang="th-TH" sz="3600" b="1" dirty="0" err="1" smtClean="0">
                <a:latin typeface="Cordia New" pitchFamily="34" charset="-34"/>
              </a:rPr>
              <a:t>Snellen</a:t>
            </a:r>
            <a:r>
              <a:rPr lang="en-US" altLang="th-TH" sz="3600" b="1" dirty="0" smtClean="0">
                <a:latin typeface="Cordia New" pitchFamily="34" charset="-34"/>
              </a:rPr>
              <a:t> chart</a:t>
            </a:r>
            <a:r>
              <a:rPr lang="th-TH" altLang="th-TH" sz="3600" dirty="0" smtClean="0">
                <a:latin typeface="Cordia New" pitchFamily="34" charset="-34"/>
              </a:rPr>
              <a:t> (เด็กประถมที่อ่านตัวเลขได้)</a:t>
            </a:r>
            <a:endParaRPr lang="en-US" altLang="th-TH" sz="3600" dirty="0" smtClean="0">
              <a:latin typeface="Cordia New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altLang="th-TH" sz="3600" dirty="0" smtClean="0">
                <a:latin typeface="Cordia New" pitchFamily="34" charset="-34"/>
              </a:rPr>
              <a:t>		 </a:t>
            </a:r>
            <a:r>
              <a:rPr lang="en-US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VA &lt; 20/40</a:t>
            </a:r>
            <a:r>
              <a:rPr lang="en-US" altLang="th-TH" sz="3600" dirty="0" smtClean="0">
                <a:latin typeface="Cordia New" pitchFamily="34" charset="-34"/>
              </a:rPr>
              <a:t> </a:t>
            </a:r>
            <a:r>
              <a:rPr lang="th-TH" altLang="th-TH" sz="3600" dirty="0" smtClean="0">
                <a:latin typeface="Cordia New" pitchFamily="34" charset="-34"/>
              </a:rPr>
              <a:t> หรือ 6/12   ในตาข้างใดข้างหนึ่ง</a:t>
            </a:r>
            <a:r>
              <a:rPr lang="en-US" altLang="th-TH" sz="3600" dirty="0" smtClean="0">
                <a:latin typeface="Cordia New" pitchFamily="34" charset="-34"/>
              </a:rPr>
              <a:t> </a:t>
            </a:r>
            <a:r>
              <a:rPr lang="th-TH" altLang="th-TH" sz="3600" dirty="0" smtClean="0">
                <a:latin typeface="Cordia New" pitchFamily="34" charset="-34"/>
              </a:rPr>
              <a:t>หรือ </a:t>
            </a:r>
          </a:p>
          <a:p>
            <a:pPr algn="ctr">
              <a:buFont typeface="Wingdings" pitchFamily="2" charset="2"/>
              <a:buNone/>
            </a:pPr>
            <a:r>
              <a:rPr lang="th-TH" altLang="th-TH" sz="3600" dirty="0" smtClean="0">
                <a:latin typeface="Cordia New" pitchFamily="34" charset="-34"/>
              </a:rPr>
              <a:t>ตาทั้งสองข้างมองเห็นต่างกันตั้งแต่ </a:t>
            </a:r>
            <a:r>
              <a:rPr lang="en-US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2 </a:t>
            </a:r>
            <a:r>
              <a:rPr lang="th-TH" altLang="th-TH" sz="4000" b="1" dirty="0" smtClean="0">
                <a:solidFill>
                  <a:schemeClr val="accent2"/>
                </a:solidFill>
                <a:latin typeface="Cordia New" pitchFamily="34" charset="-34"/>
              </a:rPr>
              <a:t>แถว</a:t>
            </a:r>
            <a:r>
              <a:rPr lang="th-TH" altLang="th-TH" sz="3600" dirty="0" smtClean="0">
                <a:latin typeface="Cordia New" pitchFamily="34" charset="-34"/>
              </a:rPr>
              <a:t> เป็นต้นไป</a:t>
            </a:r>
            <a:endParaRPr lang="en-US" altLang="th-TH" sz="3600" dirty="0" smtClean="0">
              <a:latin typeface="Cordia New" pitchFamily="34" charset="-34"/>
            </a:endParaRP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63160A-B8C5-407C-9B04-90DADCA460A1}" type="slidenum">
              <a:rPr lang="en-US" altLang="th-TH" smtClean="0"/>
              <a:pPr/>
              <a:t>28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009650" y="274638"/>
            <a:ext cx="7848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altLang="th-TH" sz="4000" b="1" dirty="0" smtClean="0">
                <a:solidFill>
                  <a:srgbClr val="14029A"/>
                </a:solidFill>
                <a:latin typeface="Angsana New" pitchFamily="18" charset="-34"/>
              </a:rPr>
              <a:t>แผ่นทดสอบสายตาในเด็กประถม</a:t>
            </a:r>
            <a:r>
              <a:rPr lang="th-TH" altLang="th-TH" sz="4000" dirty="0" smtClean="0">
                <a:latin typeface="Angsana New" pitchFamily="18" charset="-34"/>
              </a:rPr>
              <a:t/>
            </a:r>
            <a:br>
              <a:rPr lang="th-TH" altLang="th-TH" sz="4000" dirty="0" smtClean="0">
                <a:latin typeface="Angsana New" pitchFamily="18" charset="-34"/>
              </a:rPr>
            </a:br>
            <a:r>
              <a:rPr lang="en-US" altLang="th-TH" sz="4000" dirty="0" smtClean="0">
                <a:latin typeface="Angsana New" pitchFamily="18" charset="-34"/>
              </a:rPr>
              <a:t>      	</a:t>
            </a:r>
            <a:r>
              <a:rPr lang="en-US" altLang="th-TH" sz="3600" b="1" dirty="0" err="1" smtClean="0">
                <a:latin typeface="Angsana New" pitchFamily="18" charset="-34"/>
              </a:rPr>
              <a:t>Snellen</a:t>
            </a:r>
            <a:r>
              <a:rPr lang="en-US" altLang="th-TH" sz="3600" b="1" dirty="0" smtClean="0">
                <a:latin typeface="Angsana New" pitchFamily="18" charset="-34"/>
              </a:rPr>
              <a:t> chart</a:t>
            </a:r>
            <a:r>
              <a:rPr lang="en-US" altLang="th-TH" sz="3600" dirty="0" smtClean="0">
                <a:latin typeface="Angsana New" pitchFamily="18" charset="-34"/>
              </a:rPr>
              <a:t>	</a:t>
            </a:r>
            <a:r>
              <a:rPr lang="th-TH" altLang="th-TH" sz="3600" dirty="0" smtClean="0">
                <a:latin typeface="Angsana New" pitchFamily="18" charset="-34"/>
              </a:rPr>
              <a:t>	</a:t>
            </a:r>
            <a:r>
              <a:rPr lang="th-TH" altLang="th-TH" sz="2800" dirty="0" smtClean="0">
                <a:latin typeface="Angsana New" pitchFamily="18" charset="-34"/>
                <a:cs typeface="+mn-cs"/>
              </a:rPr>
              <a:t>(ทดสอบที่ระยะ 20 ฟุต )</a:t>
            </a:r>
            <a:r>
              <a:rPr lang="en-US" altLang="th-TH" sz="2800" dirty="0" smtClean="0">
                <a:latin typeface="Angsana New" pitchFamily="18" charset="-34"/>
                <a:cs typeface="+mn-cs"/>
              </a:rPr>
              <a:t> </a:t>
            </a:r>
            <a:r>
              <a:rPr lang="th-TH" altLang="th-TH" sz="2800" dirty="0" smtClean="0">
                <a:latin typeface="Angsana New" pitchFamily="18" charset="-34"/>
                <a:cs typeface="+mn-cs"/>
              </a:rPr>
              <a:t>หรือ 6 เมตร</a:t>
            </a:r>
            <a:r>
              <a:rPr lang="en-US" altLang="th-TH" sz="3600" dirty="0" smtClean="0">
                <a:latin typeface="Angsana New" pitchFamily="18" charset="-34"/>
              </a:rPr>
              <a:t>	</a:t>
            </a:r>
            <a:endParaRPr lang="en-US" altLang="th-TH" sz="3600" b="1" dirty="0" smtClean="0">
              <a:latin typeface="Angsana New" pitchFamily="18" charset="-34"/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341438"/>
            <a:ext cx="2133600" cy="4800600"/>
          </a:xfrm>
          <a:noFill/>
        </p:spPr>
      </p:pic>
      <p:graphicFrame>
        <p:nvGraphicFramePr>
          <p:cNvPr id="8236" name="Group 44"/>
          <p:cNvGraphicFramePr>
            <a:graphicFrameLocks noGrp="1"/>
          </p:cNvGraphicFramePr>
          <p:nvPr>
            <p:ph idx="4294967295"/>
          </p:nvPr>
        </p:nvGraphicFramePr>
        <p:xfrm>
          <a:off x="4438664" y="1324003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7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6E9A5-8EC2-4B17-9FE5-7DB6C80C3DE5}" type="slidenum">
              <a:rPr lang="en-US" altLang="th-TH" smtClean="0"/>
              <a:pPr/>
              <a:t>29</a:t>
            </a:fld>
            <a:endParaRPr lang="th-TH" altLang="th-TH" smtClean="0"/>
          </a:p>
        </p:txBody>
      </p:sp>
      <p:graphicFrame>
        <p:nvGraphicFramePr>
          <p:cNvPr id="6" name="Group 44"/>
          <p:cNvGraphicFramePr>
            <a:graphicFrameLocks/>
          </p:cNvGraphicFramePr>
          <p:nvPr/>
        </p:nvGraphicFramePr>
        <p:xfrm>
          <a:off x="6500826" y="1324003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6/24</a:t>
                      </a:r>
                      <a:endParaRPr kumimoji="0" lang="th-TH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1907704" y="4437112"/>
            <a:ext cx="2016224" cy="504056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7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116013" y="620713"/>
            <a:ext cx="781208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th-TH" altLang="th-TH" sz="3600" b="1">
                <a:latin typeface="Arial" pitchFamily="34" charset="0"/>
              </a:rPr>
              <a:t>                        </a:t>
            </a:r>
            <a:r>
              <a:rPr lang="th-TH" altLang="th-TH" sz="4400" b="1">
                <a:solidFill>
                  <a:srgbClr val="14029A"/>
                </a:solidFill>
                <a:latin typeface="Arial" pitchFamily="34" charset="0"/>
              </a:rPr>
              <a:t>การเตรียมสถานที่</a:t>
            </a:r>
          </a:p>
          <a:p>
            <a:pPr eaLnBrk="1" hangingPunct="1"/>
            <a:r>
              <a:rPr lang="th-TH" altLang="th-TH" sz="4000" b="1">
                <a:latin typeface="Arial" pitchFamily="34" charset="0"/>
              </a:rPr>
              <a:t>      </a:t>
            </a:r>
            <a:r>
              <a:rPr lang="th-TH" altLang="th-TH" sz="3200" b="1">
                <a:latin typeface="Arial" pitchFamily="34" charset="0"/>
              </a:rPr>
              <a:t>ทดสอบสายตาที่ระยะ 20 ฟุตหรือ 6 เมตร ในเด็กประถม          </a:t>
            </a:r>
          </a:p>
          <a:p>
            <a:pPr eaLnBrk="1" hangingPunct="1"/>
            <a:r>
              <a:rPr lang="th-TH" altLang="th-TH" sz="3200" b="1">
                <a:latin typeface="Arial" pitchFamily="34" charset="0"/>
              </a:rPr>
              <a:t>       ทดสอบที่ระยะ 10 ฟุต หรือ 3 เมตรในเด็กอนุบาล</a:t>
            </a:r>
            <a:endParaRPr lang="th-TH" altLang="th-TH" sz="4000" b="1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th-TH" altLang="th-TH" sz="4000" b="1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th-TH" altLang="th-TH" sz="4000" b="1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th-TH" altLang="th-TH" sz="3600" b="1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th-TH" altLang="th-TH" sz="3600" b="1">
                <a:latin typeface="Arial" pitchFamily="34" charset="0"/>
              </a:rPr>
              <a:t>    </a:t>
            </a:r>
            <a:endParaRPr lang="th-TH" altLang="th-TH" sz="3600" b="1"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th-TH" altLang="th-TH" b="1">
              <a:latin typeface="Arial" pitchFamily="34" charset="0"/>
            </a:endParaRPr>
          </a:p>
        </p:txBody>
      </p:sp>
      <p:pic>
        <p:nvPicPr>
          <p:cNvPr id="35843" name="Picture 7" descr="lastscan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7632700" cy="21923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331826" name="Group 50"/>
          <p:cNvGraphicFramePr>
            <a:graphicFrameLocks noGrp="1"/>
          </p:cNvGraphicFramePr>
          <p:nvPr/>
        </p:nvGraphicFramePr>
        <p:xfrm>
          <a:off x="1360488" y="4891088"/>
          <a:ext cx="7028259" cy="518160"/>
        </p:xfrm>
        <a:graphic>
          <a:graphicData uri="http://schemas.openxmlformats.org/drawingml/2006/table">
            <a:tbl>
              <a:tblPr/>
              <a:tblGrid>
                <a:gridCol w="7028259"/>
              </a:tblGrid>
              <a:tr h="215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0            1              2              3              4               5             6 เมตร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277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B68309-369B-4792-8F12-C4A3CDC18FA4}" type="slidenum">
              <a:rPr lang="en-US" altLang="th-TH" smtClean="0"/>
              <a:pPr/>
              <a:t>3</a:t>
            </a:fld>
            <a:endParaRPr lang="th-TH" altLang="th-TH" smtClean="0"/>
          </a:p>
        </p:txBody>
      </p:sp>
      <p:pic>
        <p:nvPicPr>
          <p:cNvPr id="6" name="Picture 6" descr="leacha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1285545" cy="129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299999" lon="6299983" rev="0"/>
            </a:camera>
            <a:lightRig rig="threePt" dir="t"/>
          </a:scene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852936"/>
            <a:ext cx="720080" cy="15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600001" lon="3299968" rev="0"/>
            </a:camera>
            <a:lightRig rig="threePt" dir="t"/>
          </a:scene3d>
        </p:spPr>
      </p:pic>
      <p:sp>
        <p:nvSpPr>
          <p:cNvPr id="32781" name="TextBox 10"/>
          <p:cNvSpPr txBox="1">
            <a:spLocks noChangeArrowheads="1"/>
          </p:cNvSpPr>
          <p:nvPr/>
        </p:nvSpPr>
        <p:spPr bwMode="auto">
          <a:xfrm>
            <a:off x="6300788" y="3213100"/>
            <a:ext cx="10795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2782" name="TextBox 11"/>
          <p:cNvSpPr txBox="1">
            <a:spLocks noChangeArrowheads="1"/>
          </p:cNvSpPr>
          <p:nvPr/>
        </p:nvSpPr>
        <p:spPr bwMode="auto">
          <a:xfrm>
            <a:off x="1908175" y="2924175"/>
            <a:ext cx="4318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การฝึกปฏิบัติ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755650" y="1125538"/>
            <a:ext cx="7993063" cy="5399087"/>
          </a:xfrm>
        </p:spPr>
        <p:txBody>
          <a:bodyPr/>
          <a:lstStyle/>
          <a:p>
            <a:r>
              <a:rPr lang="th-TH" altLang="th-TH" sz="3600" dirty="0" smtClean="0"/>
              <a:t>แบ่งคุณครูเป็นกลุ่ม กลุ่มละไม่เกิน </a:t>
            </a:r>
            <a:r>
              <a:rPr lang="en-US" altLang="th-TH" sz="3600" dirty="0" smtClean="0">
                <a:latin typeface="Cordia New" pitchFamily="34" charset="-34"/>
              </a:rPr>
              <a:t>10 </a:t>
            </a:r>
            <a:r>
              <a:rPr lang="th-TH" altLang="th-TH" sz="3600" dirty="0" smtClean="0">
                <a:latin typeface="Cordia New" pitchFamily="34" charset="-34"/>
              </a:rPr>
              <a:t>คน</a:t>
            </a:r>
          </a:p>
          <a:p>
            <a:r>
              <a:rPr lang="th-TH" altLang="th-TH" sz="3600" dirty="0" smtClean="0">
                <a:latin typeface="Cordia New" pitchFamily="34" charset="-34"/>
              </a:rPr>
              <a:t>จัดหาพื้นที่ที่เหมาะสมติด </a:t>
            </a:r>
            <a:r>
              <a:rPr lang="en-US" altLang="th-TH" sz="3600" dirty="0" err="1" smtClean="0">
                <a:latin typeface="Cordia New" pitchFamily="34" charset="-34"/>
              </a:rPr>
              <a:t>Snellen</a:t>
            </a:r>
            <a:r>
              <a:rPr lang="en-US" altLang="th-TH" sz="3600" dirty="0" smtClean="0">
                <a:latin typeface="Cordia New" pitchFamily="34" charset="-34"/>
              </a:rPr>
              <a:t> chart </a:t>
            </a:r>
            <a:r>
              <a:rPr lang="th-TH" altLang="th-TH" sz="3600" dirty="0" smtClean="0">
                <a:latin typeface="Cordia New" pitchFamily="34" charset="-34"/>
              </a:rPr>
              <a:t>หรือ </a:t>
            </a:r>
            <a:r>
              <a:rPr lang="en-US" altLang="th-TH" sz="3600" dirty="0" smtClean="0">
                <a:latin typeface="Cordia New" pitchFamily="34" charset="-34"/>
              </a:rPr>
              <a:t>Lea chart </a:t>
            </a:r>
            <a:r>
              <a:rPr lang="th-TH" altLang="th-TH" sz="3600" dirty="0" smtClean="0">
                <a:latin typeface="Cordia New" pitchFamily="34" charset="-34"/>
              </a:rPr>
              <a:t>ไว้ที่ผนังที่มีแสงสว่างมากพอ และไม่มีแสงสะท้อน</a:t>
            </a:r>
          </a:p>
          <a:p>
            <a:r>
              <a:rPr lang="th-TH" altLang="th-TH" sz="3600" dirty="0" smtClean="0">
                <a:latin typeface="Cordia New" pitchFamily="34" charset="-34"/>
              </a:rPr>
              <a:t>วัดระยะจากแผ่นทดสอบห่างออกไป </a:t>
            </a:r>
            <a:r>
              <a:rPr lang="en-US" altLang="th-TH" sz="3600" dirty="0" smtClean="0">
                <a:latin typeface="Cordia New" pitchFamily="34" charset="-34"/>
              </a:rPr>
              <a:t>6 </a:t>
            </a:r>
            <a:r>
              <a:rPr lang="th-TH" altLang="th-TH" sz="3600" dirty="0" smtClean="0">
                <a:latin typeface="Cordia New" pitchFamily="34" charset="-34"/>
              </a:rPr>
              <a:t>เมตร </a:t>
            </a:r>
            <a:r>
              <a:rPr lang="en-US" altLang="th-TH" sz="3600" dirty="0" smtClean="0">
                <a:latin typeface="Cordia New" pitchFamily="34" charset="-34"/>
              </a:rPr>
              <a:t>(</a:t>
            </a:r>
            <a:r>
              <a:rPr lang="en-US" altLang="th-TH" sz="3600" dirty="0" err="1" smtClean="0">
                <a:latin typeface="Cordia New" pitchFamily="34" charset="-34"/>
              </a:rPr>
              <a:t>Snellen</a:t>
            </a:r>
            <a:r>
              <a:rPr lang="en-US" altLang="th-TH" sz="3600" dirty="0" smtClean="0">
                <a:latin typeface="Cordia New" pitchFamily="34" charset="-34"/>
              </a:rPr>
              <a:t> chart)</a:t>
            </a:r>
            <a:r>
              <a:rPr lang="th-TH" altLang="th-TH" sz="3600" dirty="0" smtClean="0">
                <a:latin typeface="Cordia New" pitchFamily="34" charset="-34"/>
              </a:rPr>
              <a:t>หรือ </a:t>
            </a:r>
            <a:r>
              <a:rPr lang="en-US" altLang="th-TH" sz="3600" dirty="0" smtClean="0">
                <a:latin typeface="Cordia New" pitchFamily="34" charset="-34"/>
              </a:rPr>
              <a:t>3 </a:t>
            </a:r>
            <a:r>
              <a:rPr lang="th-TH" altLang="th-TH" sz="3600" dirty="0" smtClean="0">
                <a:latin typeface="Cordia New" pitchFamily="34" charset="-34"/>
              </a:rPr>
              <a:t>เมตร</a:t>
            </a:r>
            <a:r>
              <a:rPr lang="en-US" altLang="th-TH" sz="3600" dirty="0" smtClean="0">
                <a:latin typeface="Cordia New" pitchFamily="34" charset="-34"/>
              </a:rPr>
              <a:t> (Lea chart) </a:t>
            </a:r>
            <a:r>
              <a:rPr lang="th-TH" altLang="th-TH" sz="3600" dirty="0" smtClean="0">
                <a:latin typeface="Cordia New" pitchFamily="34" charset="-34"/>
              </a:rPr>
              <a:t>ทำเครื่องหมายไว้</a:t>
            </a:r>
          </a:p>
          <a:p>
            <a:r>
              <a:rPr lang="th-TH" altLang="th-TH" sz="3600" dirty="0" smtClean="0">
                <a:latin typeface="Cordia New" pitchFamily="34" charset="-34"/>
              </a:rPr>
              <a:t>ให้คุณครูวัดสายตาครูในกลุ่ม โดยแสดงเป็นครู และนักเรียน ทีละคนจนครบทุกคน อย่างน้อยควรได้ฝึกวัดคนละ </a:t>
            </a:r>
            <a:r>
              <a:rPr lang="en-US" altLang="th-TH" sz="3600" dirty="0" smtClean="0">
                <a:latin typeface="Cordia New" pitchFamily="34" charset="-34"/>
              </a:rPr>
              <a:t>2 </a:t>
            </a:r>
            <a:r>
              <a:rPr lang="th-TH" altLang="th-TH" sz="3600" dirty="0" smtClean="0">
                <a:latin typeface="Cordia New" pitchFamily="34" charset="-34"/>
              </a:rPr>
              <a:t>รอบ</a:t>
            </a:r>
          </a:p>
          <a:p>
            <a:r>
              <a:rPr lang="th-TH" altLang="th-TH" sz="3600" dirty="0" smtClean="0">
                <a:latin typeface="Cordia New" pitchFamily="34" charset="-34"/>
              </a:rPr>
              <a:t>มีพี่เลี้ยง (ครู ก. หรือผู้ช่วย) คอยให้คำแนะนำ และตอบข้อสงสัยตลอดการฝึกปฏิบัติ</a:t>
            </a:r>
            <a:endParaRPr lang="en-US" altLang="th-TH" sz="3600" dirty="0" smtClean="0">
              <a:latin typeface="Cordia New" pitchFamily="34" charset="-34"/>
            </a:endParaRP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E5FC9A-8164-4B04-8CA7-14CCDAF9C0A4}" type="slidenum">
              <a:rPr lang="en-US" altLang="th-TH" smtClean="0"/>
              <a:pPr/>
              <a:t>30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29600" cy="1143000"/>
          </a:xfrm>
        </p:spPr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หลังการบรรยายและฝึกปฏิบัติ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58371" name="Rectangle 6"/>
          <p:cNvSpPr>
            <a:spLocks noGrp="1"/>
          </p:cNvSpPr>
          <p:nvPr>
            <p:ph type="body" idx="1"/>
          </p:nvPr>
        </p:nvSpPr>
        <p:spPr>
          <a:xfrm>
            <a:off x="827088" y="1773238"/>
            <a:ext cx="7705725" cy="3629025"/>
          </a:xfrm>
        </p:spPr>
        <p:txBody>
          <a:bodyPr/>
          <a:lstStyle/>
          <a:p>
            <a:r>
              <a:rPr lang="th-TH" altLang="th-TH" sz="3800" smtClean="0"/>
              <a:t>กำหนดช่วงเวลาการคัดกรอง และการส่งผลการคัดกรอง</a:t>
            </a:r>
          </a:p>
          <a:p>
            <a:r>
              <a:rPr lang="th-TH" altLang="th-TH" sz="3800" smtClean="0"/>
              <a:t>กำหนดเวลาและจำนวนเด็กที่คัดกรองผิดปกติส่งมาตรวจที่โรงพยาบาล</a:t>
            </a:r>
          </a:p>
          <a:p>
            <a:r>
              <a:rPr lang="th-TH" altLang="th-TH" sz="3800" smtClean="0"/>
              <a:t>แจกแบบฟอร์มรายงานผลการคัดกรองให้แก่ผู้ปกครอง</a:t>
            </a:r>
          </a:p>
          <a:p>
            <a:r>
              <a:rPr lang="th-TH" altLang="th-TH" sz="3800" smtClean="0"/>
              <a:t>ถาม</a:t>
            </a:r>
            <a:r>
              <a:rPr lang="en-US" altLang="th-TH" sz="3800" smtClean="0"/>
              <a:t>-</a:t>
            </a:r>
            <a:r>
              <a:rPr lang="th-TH" altLang="th-TH" sz="3800" smtClean="0"/>
              <a:t>ตอบ ปัญหาต่างๆ และหาวิธีแก้ไข</a:t>
            </a:r>
            <a:endParaRPr lang="en-US" altLang="th-TH" sz="3800" smtClean="0"/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616567-B9B0-4E21-9E19-B71D2A7CA883}" type="slidenum">
              <a:rPr lang="en-US" altLang="th-TH" smtClean="0"/>
              <a:pPr/>
              <a:t>31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C6673B-641A-45D8-8D7A-AC26EE345686}" type="slidenum">
              <a:rPr lang="en-US" altLang="th-TH" smtClean="0"/>
              <a:pPr/>
              <a:t>32</a:t>
            </a:fld>
            <a:endParaRPr lang="th-TH" altLang="th-TH" smtClean="0"/>
          </a:p>
        </p:txBody>
      </p:sp>
      <p:pic>
        <p:nvPicPr>
          <p:cNvPr id="59395" name="Picture 2" descr="G:\Kid_Dr.Kan\IMG_2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76313"/>
            <a:ext cx="741838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72320" y="5164355"/>
            <a:ext cx="7416824" cy="756084"/>
          </a:xfrm>
          <a:prstGeom prst="rect">
            <a:avLst/>
          </a:prstGeom>
          <a:solidFill>
            <a:srgbClr val="FCAAF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Thank you for your attention</a:t>
            </a:r>
            <a:endParaRPr lang="th-TH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th-TH" altLang="th-TH" sz="5400" b="1" smtClean="0">
                <a:solidFill>
                  <a:srgbClr val="14029A"/>
                </a:solidFill>
              </a:rPr>
              <a:t>เครื่องมือ</a:t>
            </a:r>
            <a:endParaRPr lang="en-US" altLang="th-TH" sz="5400" b="1" smtClean="0">
              <a:solidFill>
                <a:srgbClr val="14029A"/>
              </a:solidFill>
            </a:endParaRPr>
          </a:p>
        </p:txBody>
      </p:sp>
      <p:sp>
        <p:nvSpPr>
          <p:cNvPr id="33795" name="Rectang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th-TH" sz="3200" smtClean="0"/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411B5B-44FA-489C-B3AA-D7E35F575E9C}" type="slidenum">
              <a:rPr lang="en-US" altLang="th-TH" smtClean="0"/>
              <a:pPr/>
              <a:t>4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14859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26" y="2143149"/>
            <a:ext cx="1523810" cy="3171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43" y="2386878"/>
            <a:ext cx="158115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1553186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782765" y="938337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อุปกรณ์ที่ใช้วัด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2113" y="5589240"/>
            <a:ext cx="211667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Snellen’s</a:t>
            </a:r>
            <a:r>
              <a:rPr lang="en-US" sz="2400" dirty="0" smtClean="0">
                <a:latin typeface="+mj-lt"/>
              </a:rPr>
              <a:t> chart</a:t>
            </a:r>
            <a:endParaRPr lang="th-TH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257" y="5589239"/>
            <a:ext cx="105349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 chart</a:t>
            </a:r>
            <a:endParaRPr lang="th-TH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143" y="5572795"/>
            <a:ext cx="1521186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Near cards</a:t>
            </a:r>
            <a:endParaRPr lang="th-TH" sz="24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43608" y="476672"/>
            <a:ext cx="1030982" cy="3176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9566" y="265744"/>
            <a:ext cx="1119217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Occluder</a:t>
            </a:r>
            <a:endParaRPr lang="th-TH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9552" y="966661"/>
            <a:ext cx="1500014" cy="4616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3913" y="1228271"/>
            <a:ext cx="968535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Pinhole</a:t>
            </a:r>
            <a:endParaRPr lang="th-TH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51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ไม้บังตา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th-TH" smtClean="0"/>
          </a:p>
        </p:txBody>
      </p:sp>
      <p:pic>
        <p:nvPicPr>
          <p:cNvPr id="37892" name="Picture 4" descr="mfHxBbUrkrddav4tvKLyE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00213"/>
            <a:ext cx="45354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7EC7AE-053C-42A7-8C91-55B0AD1FE508}" type="slidenum">
              <a:rPr lang="en-US" altLang="th-TH" smtClean="0"/>
              <a:pPr/>
              <a:t>6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th-TH" sz="4000" b="1" smtClean="0">
                <a:solidFill>
                  <a:srgbClr val="14029A"/>
                </a:solidFill>
                <a:latin typeface="Angsana New" pitchFamily="18" charset="-34"/>
              </a:rPr>
              <a:t>ให้เด็กปิดตาทีละข้างอ่านตัวเลขบนแผ่นป้าย</a:t>
            </a:r>
            <a:br>
              <a:rPr lang="th-TH" altLang="th-TH" sz="4000" b="1" smtClean="0">
                <a:solidFill>
                  <a:srgbClr val="14029A"/>
                </a:solidFill>
                <a:latin typeface="Angsana New" pitchFamily="18" charset="-34"/>
              </a:rPr>
            </a:br>
            <a:r>
              <a:rPr lang="th-TH" altLang="th-TH" sz="4000" b="1" smtClean="0">
                <a:solidFill>
                  <a:srgbClr val="14029A"/>
                </a:solidFill>
                <a:latin typeface="Angsana New" pitchFamily="18" charset="-34"/>
              </a:rPr>
              <a:t>ควรเริ่มด้วยการใช้ตาขวาอ่านก่อนเสมอ</a:t>
            </a:r>
          </a:p>
        </p:txBody>
      </p:sp>
      <p:pic>
        <p:nvPicPr>
          <p:cNvPr id="41987" name="Picture 4" descr="11191_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133600"/>
            <a:ext cx="47529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799978" rev="0"/>
            </a:camera>
            <a:lightRig rig="threePt" dir="t"/>
          </a:scene3d>
        </p:spPr>
      </p:pic>
      <p:sp>
        <p:nvSpPr>
          <p:cNvPr id="3891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4FE86B-73B5-4B7D-ADBE-4A80EAFC7090}" type="slidenum">
              <a:rPr lang="en-US" altLang="th-TH" smtClean="0"/>
              <a:pPr/>
              <a:t>7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009650" y="274638"/>
            <a:ext cx="7848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altLang="th-TH" sz="4000" b="1" dirty="0" smtClean="0">
                <a:solidFill>
                  <a:srgbClr val="14029A"/>
                </a:solidFill>
                <a:latin typeface="Angsana New" pitchFamily="18" charset="-34"/>
              </a:rPr>
              <a:t>แผ่นทดสอบสายตาในเด็กประถม</a:t>
            </a:r>
            <a:r>
              <a:rPr lang="th-TH" altLang="th-TH" sz="4000" dirty="0" smtClean="0">
                <a:latin typeface="Angsana New" pitchFamily="18" charset="-34"/>
              </a:rPr>
              <a:t/>
            </a:r>
            <a:br>
              <a:rPr lang="th-TH" altLang="th-TH" sz="4000" dirty="0" smtClean="0">
                <a:latin typeface="Angsana New" pitchFamily="18" charset="-34"/>
              </a:rPr>
            </a:br>
            <a:r>
              <a:rPr lang="en-US" altLang="th-TH" sz="4000" dirty="0" smtClean="0">
                <a:latin typeface="Angsana New" pitchFamily="18" charset="-34"/>
              </a:rPr>
              <a:t>      	</a:t>
            </a:r>
            <a:r>
              <a:rPr lang="en-US" altLang="th-TH" sz="3600" b="1" dirty="0" err="1" smtClean="0">
                <a:latin typeface="Angsana New" pitchFamily="18" charset="-34"/>
              </a:rPr>
              <a:t>Snellen</a:t>
            </a:r>
            <a:r>
              <a:rPr lang="en-US" altLang="th-TH" sz="3600" b="1" dirty="0" smtClean="0">
                <a:latin typeface="Angsana New" pitchFamily="18" charset="-34"/>
              </a:rPr>
              <a:t> chart</a:t>
            </a:r>
            <a:r>
              <a:rPr lang="en-US" altLang="th-TH" sz="3600" dirty="0" smtClean="0">
                <a:latin typeface="Angsana New" pitchFamily="18" charset="-34"/>
              </a:rPr>
              <a:t>	</a:t>
            </a:r>
            <a:r>
              <a:rPr lang="th-TH" altLang="th-TH" sz="3600" dirty="0" smtClean="0">
                <a:latin typeface="Angsana New" pitchFamily="18" charset="-34"/>
              </a:rPr>
              <a:t>	</a:t>
            </a:r>
            <a:r>
              <a:rPr lang="th-TH" altLang="th-TH" sz="2800" dirty="0" smtClean="0">
                <a:latin typeface="Angsana New" pitchFamily="18" charset="-34"/>
                <a:cs typeface="+mn-cs"/>
              </a:rPr>
              <a:t>(ทดสอบที่ระยะ 20 ฟุต )</a:t>
            </a:r>
            <a:r>
              <a:rPr lang="en-US" altLang="th-TH" sz="2800" dirty="0" smtClean="0">
                <a:latin typeface="Angsana New" pitchFamily="18" charset="-34"/>
                <a:cs typeface="+mn-cs"/>
              </a:rPr>
              <a:t> </a:t>
            </a:r>
            <a:r>
              <a:rPr lang="th-TH" altLang="th-TH" sz="2800" dirty="0" smtClean="0">
                <a:latin typeface="Angsana New" pitchFamily="18" charset="-34"/>
                <a:cs typeface="+mn-cs"/>
              </a:rPr>
              <a:t>หรือ 6 เมตร</a:t>
            </a:r>
            <a:r>
              <a:rPr lang="en-US" altLang="th-TH" sz="3600" dirty="0" smtClean="0">
                <a:latin typeface="Angsana New" pitchFamily="18" charset="-34"/>
              </a:rPr>
              <a:t>	</a:t>
            </a:r>
            <a:endParaRPr lang="en-US" altLang="th-TH" sz="3600" b="1" dirty="0" smtClean="0">
              <a:latin typeface="Angsana New" pitchFamily="18" charset="-34"/>
            </a:endParaRP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341438"/>
            <a:ext cx="2133600" cy="4800600"/>
          </a:xfrm>
          <a:noFill/>
        </p:spPr>
      </p:pic>
      <p:graphicFrame>
        <p:nvGraphicFramePr>
          <p:cNvPr id="8236" name="Group 44"/>
          <p:cNvGraphicFramePr>
            <a:graphicFrameLocks noGrp="1"/>
          </p:cNvGraphicFramePr>
          <p:nvPr>
            <p:ph idx="4294967295"/>
          </p:nvPr>
        </p:nvGraphicFramePr>
        <p:xfrm>
          <a:off x="4438664" y="1324003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20/20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7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26E9A5-8EC2-4B17-9FE5-7DB6C80C3DE5}" type="slidenum">
              <a:rPr lang="en-US" altLang="th-TH" smtClean="0"/>
              <a:pPr/>
              <a:t>8</a:t>
            </a:fld>
            <a:endParaRPr lang="th-TH" altLang="th-TH" smtClean="0"/>
          </a:p>
        </p:txBody>
      </p:sp>
      <p:graphicFrame>
        <p:nvGraphicFramePr>
          <p:cNvPr id="6" name="Group 44"/>
          <p:cNvGraphicFramePr>
            <a:graphicFrameLocks/>
          </p:cNvGraphicFramePr>
          <p:nvPr/>
        </p:nvGraphicFramePr>
        <p:xfrm>
          <a:off x="6500826" y="1324003"/>
          <a:ext cx="2133600" cy="6105525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6105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F4EE00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F8F200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th-TH" altLang="th-TH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6/24</a:t>
                      </a:r>
                      <a:endParaRPr kumimoji="0" lang="th-TH" alt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6/6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b="1" smtClean="0">
                <a:solidFill>
                  <a:srgbClr val="14029A"/>
                </a:solidFill>
              </a:rPr>
              <a:t>การวัดระดับสายตา</a:t>
            </a:r>
            <a:endParaRPr lang="en-US" altLang="th-TH" b="1" smtClean="0">
              <a:solidFill>
                <a:srgbClr val="14029A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971550" y="1600200"/>
            <a:ext cx="7900988" cy="4525963"/>
          </a:xfrm>
        </p:spPr>
        <p:txBody>
          <a:bodyPr/>
          <a:lstStyle/>
          <a:p>
            <a:r>
              <a:rPr lang="th-TH" altLang="th-TH" smtClean="0">
                <a:latin typeface="Cordia New" pitchFamily="34" charset="-34"/>
              </a:rPr>
              <a:t>ทดสอบตาขวาก่อน</a:t>
            </a:r>
            <a:r>
              <a:rPr lang="en-US" altLang="th-TH" smtClean="0">
                <a:latin typeface="Cordia New" pitchFamily="34" charset="-34"/>
              </a:rPr>
              <a:t> </a:t>
            </a:r>
            <a:r>
              <a:rPr lang="th-TH" altLang="th-TH" smtClean="0">
                <a:latin typeface="Cordia New" pitchFamily="34" charset="-34"/>
              </a:rPr>
              <a:t>(ไม้บังตาซ้าย)</a:t>
            </a:r>
          </a:p>
          <a:p>
            <a:r>
              <a:rPr lang="th-TH" altLang="th-TH" smtClean="0">
                <a:latin typeface="Cordia New" pitchFamily="34" charset="-34"/>
              </a:rPr>
              <a:t>ให้เด็กอ่านทีละแถว จากบนลงล่าง ซ้ายไปขวา (มาตรฐาน)</a:t>
            </a:r>
          </a:p>
          <a:p>
            <a:pPr lvl="1"/>
            <a:r>
              <a:rPr lang="th-TH" altLang="th-TH" smtClean="0">
                <a:latin typeface="Cordia New" pitchFamily="34" charset="-34"/>
              </a:rPr>
              <a:t>การสุ่มเลือกให้อ่าน</a:t>
            </a:r>
          </a:p>
          <a:p>
            <a:pPr lvl="1"/>
            <a:r>
              <a:rPr lang="th-TH" altLang="th-TH" smtClean="0">
                <a:latin typeface="Cordia New" pitchFamily="34" charset="-34"/>
              </a:rPr>
              <a:t>การจับคู่ภาพ </a:t>
            </a:r>
            <a:endParaRPr lang="en-US" altLang="th-TH" smtClean="0">
              <a:latin typeface="Cordia New" pitchFamily="34" charset="-34"/>
            </a:endParaRPr>
          </a:p>
          <a:p>
            <a:pPr lvl="1"/>
            <a:r>
              <a:rPr lang="th-TH" altLang="th-TH" smtClean="0">
                <a:latin typeface="Cordia New" pitchFamily="34" charset="-34"/>
              </a:rPr>
              <a:t>อ่านจากล่างขึ้นบน</a:t>
            </a:r>
            <a:endParaRPr lang="en-US" altLang="th-TH" smtClean="0">
              <a:latin typeface="Cordia New" pitchFamily="34" charset="-34"/>
            </a:endParaRPr>
          </a:p>
          <a:p>
            <a:r>
              <a:rPr lang="th-TH" altLang="th-TH" smtClean="0">
                <a:latin typeface="Cordia New" pitchFamily="34" charset="-34"/>
              </a:rPr>
              <a:t>สลับมาทดสอบตาซ้าย (ไม้บังตาขวา)</a:t>
            </a:r>
          </a:p>
          <a:p>
            <a:r>
              <a:rPr lang="th-TH" altLang="th-TH" smtClean="0">
                <a:latin typeface="Cordia New" pitchFamily="34" charset="-34"/>
              </a:rPr>
              <a:t>หากมีแว่นให้ใส่แว่นทดสอบหลังจากอ่านด้วยตาเปล่าแล้วอีกครั้ง</a:t>
            </a:r>
            <a:endParaRPr lang="en-US" altLang="th-TH" smtClean="0">
              <a:latin typeface="Cordia New" pitchFamily="34" charset="-34"/>
            </a:endParaRP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AB420C-40D6-4D88-B5AE-834DCE0A707E}" type="slidenum">
              <a:rPr lang="en-US" altLang="th-TH" smtClean="0"/>
              <a:pPr/>
              <a:t>9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TA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10835</TotalTime>
  <Words>1036</Words>
  <Application>Microsoft Office PowerPoint</Application>
  <PresentationFormat>นำเสนอทางหน้าจอ (4:3)</PresentationFormat>
  <Paragraphs>350</Paragraphs>
  <Slides>32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HITAP template</vt:lpstr>
      <vt:lpstr>การวัดระดับสายตา</vt:lpstr>
      <vt:lpstr>งานนำเสนอ PowerPoint</vt:lpstr>
      <vt:lpstr>งานนำเสนอ PowerPoint</vt:lpstr>
      <vt:lpstr>เครื่องมือ</vt:lpstr>
      <vt:lpstr>งานนำเสนอ PowerPoint</vt:lpstr>
      <vt:lpstr>ไม้บังตา</vt:lpstr>
      <vt:lpstr>ให้เด็กปิดตาทีละข้างอ่านตัวเลขบนแผ่นป้าย ควรเริ่มด้วยการใช้ตาขวาอ่านก่อนเสมอ</vt:lpstr>
      <vt:lpstr>แผ่นทดสอบสายตาในเด็กประถม        Snellen chart  (ทดสอบที่ระยะ 20 ฟุต ) หรือ 6 เมตร </vt:lpstr>
      <vt:lpstr>การวัดระดับสายตา</vt:lpstr>
      <vt:lpstr>การบันทึกระดับสายตา (Visual acuity, VA) </vt:lpstr>
      <vt:lpstr>การบันทึกผลการวัดสายตาประกอบด้วย 2 ส่วน</vt:lpstr>
      <vt:lpstr>    การบันทึก เขียนบวก (+) ในกรณีอ่านแถวถัดไปได้ไม่ถึงครึ่ง เช่น 20/70+2 หรือ 6/24+2 เขียนลบ (-) ในกรณีอ่านผิดในแถวนั้นน้อยกว่าครึ่ง เช่น 20/50-2 หรือ 6/18-2     </vt:lpstr>
      <vt:lpstr>การลงผลวัดสายตา</vt:lpstr>
      <vt:lpstr>ตัวอย่างการบันทึก</vt:lpstr>
      <vt:lpstr>ตัวอย่างการแปลผล</vt:lpstr>
      <vt:lpstr>ตัวอย่างที่ 1</vt:lpstr>
      <vt:lpstr>20/50 หรือ 6/18 </vt:lpstr>
      <vt:lpstr>ตัวอย่างที่ 2</vt:lpstr>
      <vt:lpstr>20/50-2</vt:lpstr>
      <vt:lpstr>ตัวอย่างที่ 3</vt:lpstr>
      <vt:lpstr>20/70+2</vt:lpstr>
      <vt:lpstr>ตัวอย่างที่ 4</vt:lpstr>
      <vt:lpstr>20/50+2</vt:lpstr>
      <vt:lpstr>ตัวอย่างที่  5</vt:lpstr>
      <vt:lpstr>&lt; 20/200</vt:lpstr>
      <vt:lpstr>  </vt:lpstr>
      <vt:lpstr>งานนำเสนอ PowerPoint</vt:lpstr>
      <vt:lpstr>เกณฑ์ตัดสินว่าผิดปกติ</vt:lpstr>
      <vt:lpstr>แผ่นทดสอบสายตาในเด็กประถม        Snellen chart  (ทดสอบที่ระยะ 20 ฟุต ) หรือ 6 เมตร </vt:lpstr>
      <vt:lpstr>การฝึกปฏิบัติ</vt:lpstr>
      <vt:lpstr>หลังการบรรยายและฝึกปฏิบัติ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การบูรณาการการคัดกรองมะเร็งปากมดลูกด้วยวิธีผสมผสาน ของการตรวจวีไอเอ และแป๊ปสเมียร์</dc:title>
  <dc:creator>TUM</dc:creator>
  <cp:lastModifiedBy>Windows User</cp:lastModifiedBy>
  <cp:revision>903</cp:revision>
  <dcterms:created xsi:type="dcterms:W3CDTF">2009-06-23T02:40:50Z</dcterms:created>
  <dcterms:modified xsi:type="dcterms:W3CDTF">2019-12-24T00:10:53Z</dcterms:modified>
</cp:coreProperties>
</file>