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1" r:id="rId5"/>
    <p:sldId id="296" r:id="rId6"/>
    <p:sldId id="297" r:id="rId7"/>
    <p:sldId id="299" r:id="rId8"/>
    <p:sldId id="300" r:id="rId9"/>
    <p:sldId id="301" r:id="rId10"/>
    <p:sldId id="273" r:id="rId11"/>
    <p:sldId id="262" r:id="rId12"/>
  </p:sldIdLst>
  <p:sldSz cx="6858000" cy="51435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906"/>
    <a:srgbClr val="99FFCC"/>
    <a:srgbClr val="CCECFF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43" autoAdjust="0"/>
  </p:normalViewPr>
  <p:slideViewPr>
    <p:cSldViewPr>
      <p:cViewPr varScale="1">
        <p:scale>
          <a:sx n="148" d="100"/>
          <a:sy n="148" d="100"/>
        </p:scale>
        <p:origin x="1602" y="10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t>2020-05-19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t>2020-05-19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1831"/>
            <a:ext cx="6858000" cy="568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856846"/>
            <a:ext cx="6858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1026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74" y="570538"/>
            <a:ext cx="2268252" cy="2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55086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30" y="123478"/>
            <a:ext cx="737645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4524" y="817270"/>
            <a:ext cx="575578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2676" y="1131590"/>
            <a:ext cx="1296144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024844" y="1131590"/>
            <a:ext cx="1296144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37012" y="1131590"/>
            <a:ext cx="1296144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49180" y="1131590"/>
            <a:ext cx="1296144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0628" y="3075806"/>
            <a:ext cx="2106234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02" y="925102"/>
            <a:ext cx="2376264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46638" y="1061420"/>
            <a:ext cx="1370438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60" y="1497141"/>
            <a:ext cx="2106234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16646" y="1635289"/>
            <a:ext cx="1214707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473354" y="1635289"/>
            <a:ext cx="1214707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87213" y="1635289"/>
            <a:ext cx="1214707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3654" y="1635289"/>
            <a:ext cx="1214707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466654" y="1635289"/>
            <a:ext cx="1214707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55086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30" y="123478"/>
            <a:ext cx="737645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112562F3-7C1E-4A0C-96A9-C0EE72521397}"/>
              </a:ext>
            </a:extLst>
          </p:cNvPr>
          <p:cNvCxnSpPr/>
          <p:nvPr userDrawn="1"/>
        </p:nvCxnSpPr>
        <p:spPr>
          <a:xfrm>
            <a:off x="-4524" y="817270"/>
            <a:ext cx="575578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18" y="1280201"/>
            <a:ext cx="27003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99030" y="1408808"/>
            <a:ext cx="2484276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55086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30" y="123478"/>
            <a:ext cx="737645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4524" y="817270"/>
            <a:ext cx="575578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14754" y="3939902"/>
            <a:ext cx="221424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5" y="3947522"/>
            <a:ext cx="58212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404664" y="3723878"/>
            <a:ext cx="6048672" cy="10081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4664" y="0"/>
            <a:ext cx="6048672" cy="3363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32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31800" y="0"/>
            <a:ext cx="1714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143500" y="698778"/>
            <a:ext cx="17145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31800" y="2578606"/>
            <a:ext cx="17145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717071" y="699542"/>
            <a:ext cx="17145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17145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60748" y="406569"/>
            <a:ext cx="37530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7" y="329620"/>
            <a:ext cx="737645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6858000" cy="2211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35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538790" y="0"/>
            <a:ext cx="17145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29000" y="2571750"/>
            <a:ext cx="3429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8" y="1561376"/>
            <a:ext cx="737645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6858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265506" y="1131590"/>
            <a:ext cx="213738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98949" y="1347501"/>
            <a:ext cx="8139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1881691" y="1300993"/>
            <a:ext cx="502331" cy="3767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40868" y="0"/>
            <a:ext cx="2376264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9"/>
            <a:ext cx="6858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3939902"/>
            <a:ext cx="6858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16" y="1013222"/>
            <a:ext cx="1512168" cy="14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564904" y="1893198"/>
            <a:ext cx="429309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928" y="2139702"/>
            <a:ext cx="40770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80928" y="2715766"/>
            <a:ext cx="40770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8" y="1745754"/>
            <a:ext cx="167361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35065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55086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30" y="123478"/>
            <a:ext cx="737645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4524" y="817270"/>
            <a:ext cx="575578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Rectangle 2"/>
          <p:cNvSpPr/>
          <p:nvPr userDrawn="1"/>
        </p:nvSpPr>
        <p:spPr>
          <a:xfrm>
            <a:off x="2186862" y="0"/>
            <a:ext cx="4671138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628" y="2715766"/>
            <a:ext cx="2106234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02886" y="0"/>
            <a:ext cx="4455114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64904" y="123478"/>
            <a:ext cx="415846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55086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30" y="123478"/>
            <a:ext cx="737645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4524" y="817270"/>
            <a:ext cx="575578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4524" y="0"/>
            <a:ext cx="138129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38790" y="123478"/>
            <a:ext cx="51845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0" y="3867894"/>
            <a:ext cx="949248" cy="9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55086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30" y="123478"/>
            <a:ext cx="737645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4524" y="817270"/>
            <a:ext cx="575578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56" r:id="rId17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hyperlink" Target="AN630006566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N620018932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3585;&#3619;&#3632;&#3610;&#3623;&#3609;&#3585;&#3634;&#3619;&#3605;&#3636;&#3604;&#3605;&#3634;&#3617;&#3648;&#3623;&#3594;&#3619;&#3632;&#3648;&#3610;&#3637;&#3618;&#3609;&#3612;&#3641;&#3657;&#3611;&#3656;&#3623;&#3618;&#3651;&#3609;%202563.pd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075806"/>
            <a:ext cx="6858000" cy="568445"/>
          </a:xfrm>
        </p:spPr>
        <p:txBody>
          <a:bodyPr/>
          <a:lstStyle/>
          <a:p>
            <a:r>
              <a:rPr lang="th-TH" altLang="ko-KR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การบันทึกเวชระเบียน</a:t>
            </a:r>
            <a:endParaRPr lang="en-US" altLang="ko-KR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11" y="3676016"/>
            <a:ext cx="6858000" cy="98396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th-TH" altLang="ko-KR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โดย</a:t>
            </a:r>
            <a:r>
              <a:rPr lang="en-US" altLang="ko-KR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th-TH" altLang="ko-KR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แพทย์หญิงนิภาพร  อรุณวรากรณ์</a:t>
            </a:r>
          </a:p>
          <a:p>
            <a:pPr>
              <a:spcBef>
                <a:spcPts val="0"/>
              </a:spcBef>
              <a:defRPr/>
            </a:pPr>
            <a:r>
              <a:rPr lang="th-TH" altLang="ko-KR" sz="1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นายแพทย์ชำนาญการพิเศษ ด้านอายุรกรรม</a:t>
            </a:r>
            <a:endParaRPr lang="en-US" altLang="ko-KR" sz="18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>
              <a:spcBef>
                <a:spcPts val="0"/>
              </a:spcBef>
              <a:defRPr/>
            </a:pPr>
            <a:endParaRPr lang="en-US" altLang="ko-KR" sz="2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16832" y="267494"/>
            <a:ext cx="4824536" cy="30432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การวินิจฉัย </a:t>
            </a:r>
            <a:r>
              <a:rPr lang="th-TH" sz="27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 </a:t>
            </a:r>
            <a:r>
              <a:rPr lang="th-TH" sz="2700" b="1" dirty="0">
                <a:solidFill>
                  <a:schemeClr val="accent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ถูกต้องครบถ้วน</a:t>
            </a:r>
            <a:endParaRPr lang="en-US" sz="2700" b="1" dirty="0">
              <a:solidFill>
                <a:schemeClr val="accent3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7" y="345812"/>
            <a:ext cx="1362410" cy="10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457325" y="267494"/>
            <a:ext cx="274320" cy="4117701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0838" y="826413"/>
            <a:ext cx="4887162" cy="5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Rectangle 5"/>
          <p:cNvSpPr/>
          <p:nvPr/>
        </p:nvSpPr>
        <p:spPr>
          <a:xfrm>
            <a:off x="1970838" y="880016"/>
            <a:ext cx="4887162" cy="54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1988840" y="1090741"/>
            <a:ext cx="4644516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แพทย์วินิจฉัยโรคและอาการ</a:t>
            </a:r>
            <a:endParaRPr lang="en-US" sz="21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มีหลักฐานการสนับสนุนการวินิจฉัย</a:t>
            </a:r>
            <a:endParaRPr lang="en-US" sz="21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มีการดูแลการรักษาอันเหมาะสมกับโรค</a:t>
            </a:r>
          </a:p>
          <a:p>
            <a:pPr lvl="1">
              <a:spcBef>
                <a:spcPts val="450"/>
              </a:spcBef>
            </a:pP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	3.1 โรคหลัก (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Principal diagnosis)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1">
              <a:spcBef>
                <a:spcPts val="450"/>
              </a:spcBef>
            </a:pP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	3.2 โรคร่วม (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Co-</a:t>
            </a:r>
            <a:r>
              <a:rPr lang="en-US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mobitlity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1">
              <a:spcBef>
                <a:spcPts val="450"/>
              </a:spcBef>
            </a:pP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	3.3 โรคแทรก (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Complication)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buAutoNum type="arabicPeriod"/>
            </a:pP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หัตถการและการผ่าตัด</a:t>
            </a:r>
            <a:r>
              <a:rPr lang="en-US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(Operative)</a:t>
            </a:r>
            <a:r>
              <a:rPr lang="th-TH" sz="2100" dirty="0">
                <a:latin typeface="JasmineUPC" panose="02020603050405020304" pitchFamily="18" charset="-34"/>
                <a:cs typeface="JasmineUPC" panose="02020603050405020304" pitchFamily="18" charset="-34"/>
              </a:rPr>
              <a:t> มีการบันทึกสิ่งที่ทำ</a:t>
            </a:r>
            <a:endParaRPr lang="en-US" sz="21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342900" indent="-342900">
              <a:spcBef>
                <a:spcPts val="450"/>
              </a:spcBef>
              <a:buAutoNum type="arabicPeriod"/>
            </a:pP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342900" indent="-342900">
              <a:spcBef>
                <a:spcPts val="450"/>
              </a:spcBef>
              <a:buAutoNum type="arabicPeriod"/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7" name="Diamond 54">
            <a:extLst>
              <a:ext uri="{FF2B5EF4-FFF2-40B4-BE49-F238E27FC236}">
                <a16:creationId xmlns:a16="http://schemas.microsoft.com/office/drawing/2014/main" id="{EE613D53-56F9-4E6E-890C-4FB421049EC5}"/>
              </a:ext>
            </a:extLst>
          </p:cNvPr>
          <p:cNvSpPr/>
          <p:nvPr/>
        </p:nvSpPr>
        <p:spPr>
          <a:xfrm>
            <a:off x="5105097" y="4371950"/>
            <a:ext cx="586913" cy="58691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8" name="Rectangle 42">
            <a:extLst>
              <a:ext uri="{FF2B5EF4-FFF2-40B4-BE49-F238E27FC236}">
                <a16:creationId xmlns:a16="http://schemas.microsoft.com/office/drawing/2014/main" id="{C0E7929B-B789-4994-B48C-51DFF5DE4683}"/>
              </a:ext>
            </a:extLst>
          </p:cNvPr>
          <p:cNvSpPr/>
          <p:nvPr/>
        </p:nvSpPr>
        <p:spPr>
          <a:xfrm>
            <a:off x="5487691" y="4569445"/>
            <a:ext cx="1177291" cy="216000"/>
          </a:xfrm>
          <a:custGeom>
            <a:avLst/>
            <a:gdLst/>
            <a:ahLst/>
            <a:cxnLst/>
            <a:rect l="l" t="t" r="r" b="b"/>
            <a:pathLst>
              <a:path w="1569721" h="288000">
                <a:moveTo>
                  <a:pt x="1425721" y="0"/>
                </a:moveTo>
                <a:lnTo>
                  <a:pt x="1569721" y="144000"/>
                </a:lnTo>
                <a:lnTo>
                  <a:pt x="1425721" y="288000"/>
                </a:lnTo>
                <a:lnTo>
                  <a:pt x="1326721" y="189000"/>
                </a:lnTo>
                <a:lnTo>
                  <a:pt x="0" y="189000"/>
                </a:lnTo>
                <a:lnTo>
                  <a:pt x="0" y="99000"/>
                </a:lnTo>
                <a:lnTo>
                  <a:pt x="1326721" y="99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9" name="Group 48">
            <a:extLst>
              <a:ext uri="{FF2B5EF4-FFF2-40B4-BE49-F238E27FC236}">
                <a16:creationId xmlns:a16="http://schemas.microsoft.com/office/drawing/2014/main" id="{70EE8C3A-15A1-48E8-AAD6-241FFC2F8866}"/>
              </a:ext>
            </a:extLst>
          </p:cNvPr>
          <p:cNvGrpSpPr/>
          <p:nvPr/>
        </p:nvGrpSpPr>
        <p:grpSpPr>
          <a:xfrm>
            <a:off x="4034342" y="4476385"/>
            <a:ext cx="1463342" cy="378042"/>
            <a:chOff x="1748034" y="2643770"/>
            <a:chExt cx="1951123" cy="504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Rectangle 42">
              <a:extLst>
                <a:ext uri="{FF2B5EF4-FFF2-40B4-BE49-F238E27FC236}">
                  <a16:creationId xmlns:a16="http://schemas.microsoft.com/office/drawing/2014/main" id="{65956D08-E8D8-42E0-A079-905E42BCD9AC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1" name="Diamond 50">
              <a:extLst>
                <a:ext uri="{FF2B5EF4-FFF2-40B4-BE49-F238E27FC236}">
                  <a16:creationId xmlns:a16="http://schemas.microsoft.com/office/drawing/2014/main" id="{2BC325A9-AD66-48D8-8A2D-AEFEDFCA787C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2" name="Group 45">
            <a:extLst>
              <a:ext uri="{FF2B5EF4-FFF2-40B4-BE49-F238E27FC236}">
                <a16:creationId xmlns:a16="http://schemas.microsoft.com/office/drawing/2014/main" id="{6BDC1EE0-87B7-446A-8209-54BE5F11DABE}"/>
              </a:ext>
            </a:extLst>
          </p:cNvPr>
          <p:cNvGrpSpPr/>
          <p:nvPr/>
        </p:nvGrpSpPr>
        <p:grpSpPr>
          <a:xfrm>
            <a:off x="2851988" y="4469241"/>
            <a:ext cx="1463342" cy="378042"/>
            <a:chOff x="1748034" y="2643770"/>
            <a:chExt cx="1951123" cy="504056"/>
          </a:xfrm>
          <a:solidFill>
            <a:schemeClr val="accent1"/>
          </a:solidFill>
        </p:grpSpPr>
        <p:sp>
          <p:nvSpPr>
            <p:cNvPr id="23" name="Rectangle 42">
              <a:extLst>
                <a:ext uri="{FF2B5EF4-FFF2-40B4-BE49-F238E27FC236}">
                  <a16:creationId xmlns:a16="http://schemas.microsoft.com/office/drawing/2014/main" id="{BA450F51-BCF9-4665-987C-A632EA36A2AF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4" name="Diamond 47">
              <a:extLst>
                <a:ext uri="{FF2B5EF4-FFF2-40B4-BE49-F238E27FC236}">
                  <a16:creationId xmlns:a16="http://schemas.microsoft.com/office/drawing/2014/main" id="{96CE97CA-5DE7-4898-BCE7-B04103D4A8C4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5" name="Group 36">
            <a:extLst>
              <a:ext uri="{FF2B5EF4-FFF2-40B4-BE49-F238E27FC236}">
                <a16:creationId xmlns:a16="http://schemas.microsoft.com/office/drawing/2014/main" id="{162349D4-065E-4B44-B4D0-2E41EE9D977F}"/>
              </a:ext>
            </a:extLst>
          </p:cNvPr>
          <p:cNvGrpSpPr/>
          <p:nvPr/>
        </p:nvGrpSpPr>
        <p:grpSpPr>
          <a:xfrm>
            <a:off x="1677546" y="4462098"/>
            <a:ext cx="1463342" cy="378042"/>
            <a:chOff x="1748034" y="2643770"/>
            <a:chExt cx="1951123" cy="504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40C748F8-447F-40CB-B198-B7776021C2B2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7" name="Diamond 22">
              <a:extLst>
                <a:ext uri="{FF2B5EF4-FFF2-40B4-BE49-F238E27FC236}">
                  <a16:creationId xmlns:a16="http://schemas.microsoft.com/office/drawing/2014/main" id="{4EDC0CD2-0577-4D0F-9FD1-0CA5BF72F4B3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/>
            </a:p>
          </p:txBody>
        </p:sp>
      </p:grpSp>
      <p:sp>
        <p:nvSpPr>
          <p:cNvPr id="28" name="Diamond 18">
            <a:extLst>
              <a:ext uri="{FF2B5EF4-FFF2-40B4-BE49-F238E27FC236}">
                <a16:creationId xmlns:a16="http://schemas.microsoft.com/office/drawing/2014/main" id="{F81F3B44-FE43-4FF2-B1BA-91FE7CC3DF1E}"/>
              </a:ext>
            </a:extLst>
          </p:cNvPr>
          <p:cNvSpPr/>
          <p:nvPr/>
        </p:nvSpPr>
        <p:spPr>
          <a:xfrm>
            <a:off x="662017" y="4543119"/>
            <a:ext cx="1301581" cy="216000"/>
          </a:xfrm>
          <a:custGeom>
            <a:avLst/>
            <a:gdLst/>
            <a:ahLst/>
            <a:cxnLst/>
            <a:rect l="l" t="t" r="r" b="b"/>
            <a:pathLst>
              <a:path w="1735441" h="288000">
                <a:moveTo>
                  <a:pt x="144000" y="0"/>
                </a:moveTo>
                <a:lnTo>
                  <a:pt x="243000" y="99000"/>
                </a:lnTo>
                <a:lnTo>
                  <a:pt x="1492441" y="99000"/>
                </a:lnTo>
                <a:lnTo>
                  <a:pt x="1591441" y="0"/>
                </a:lnTo>
                <a:lnTo>
                  <a:pt x="1735441" y="144000"/>
                </a:lnTo>
                <a:lnTo>
                  <a:pt x="1591441" y="288000"/>
                </a:lnTo>
                <a:lnTo>
                  <a:pt x="1492441" y="189000"/>
                </a:lnTo>
                <a:lnTo>
                  <a:pt x="243000" y="189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altLang="ko-KR" b="1" dirty="0">
                <a:solidFill>
                  <a:schemeClr val="accent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ประเด็นที่ขาด</a:t>
            </a:r>
            <a:r>
              <a:rPr lang="en-US" altLang="ko-KR" b="1" dirty="0">
                <a:solidFill>
                  <a:schemeClr val="accent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พบบ่อย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1417" y="845891"/>
            <a:ext cx="6013429" cy="738663"/>
            <a:chOff x="480830" y="3272807"/>
            <a:chExt cx="4023465" cy="416913"/>
          </a:xfrm>
          <a:solidFill>
            <a:srgbClr val="92D050"/>
          </a:solidFill>
        </p:grpSpPr>
        <p:sp>
          <p:nvSpPr>
            <p:cNvPr id="7" name="TextBox 6"/>
            <p:cNvSpPr txBox="1"/>
            <p:nvPr/>
          </p:nvSpPr>
          <p:spPr>
            <a:xfrm>
              <a:off x="2661444" y="3272807"/>
              <a:ext cx="1842851" cy="41691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140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-</a:t>
              </a:r>
              <a:r>
                <a:rPr lang="en-US" sz="140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Admission Note &amp; Progress note</a:t>
              </a:r>
            </a:p>
            <a:p>
              <a:r>
                <a:rPr lang="en-US" sz="140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-</a:t>
              </a:r>
              <a:r>
                <a:rPr lang="th-TH" sz="140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สรุปโรคใน </a:t>
              </a:r>
              <a:r>
                <a:rPr lang="en-US" sz="140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OPD card </a:t>
              </a:r>
              <a:r>
                <a:rPr lang="th-TH" sz="140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ขาดความสมบูรณ์ </a:t>
              </a:r>
              <a:endParaRPr lang="en-US" sz="1400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r>
                <a:rPr lang="th-TH" sz="1400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-ไม่ใช้คำย่อ</a:t>
              </a:r>
              <a:endParaRPr lang="en-US" sz="1400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830" y="3328171"/>
              <a:ext cx="1878986" cy="338742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165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ขาดการวินิจฉัยโรคและหัตถการ</a:t>
              </a:r>
            </a:p>
            <a:p>
              <a:r>
                <a:rPr lang="th-TH" sz="165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ของแพทย์ใน</a:t>
              </a:r>
              <a:endParaRPr lang="ko-KR" alt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7394" y="2369576"/>
            <a:ext cx="364023" cy="364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491" y="1058848"/>
            <a:ext cx="364023" cy="36402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21" name="Oval 20"/>
          <p:cNvSpPr/>
          <p:nvPr/>
        </p:nvSpPr>
        <p:spPr>
          <a:xfrm>
            <a:off x="53634" y="1688300"/>
            <a:ext cx="364023" cy="36402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19344" y="1090818"/>
            <a:ext cx="4114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1</a:t>
            </a:r>
            <a:endParaRPr lang="ko-KR" altLang="en-US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12" y="1713838"/>
            <a:ext cx="4114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2</a:t>
            </a:r>
            <a:endParaRPr lang="ko-KR" altLang="en-US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73" y="2409712"/>
            <a:ext cx="4114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3</a:t>
            </a:r>
            <a:endParaRPr lang="ko-KR" altLang="en-US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5D1705BF-012C-4F8A-A66F-FB159DCDE0DD}"/>
              </a:ext>
            </a:extLst>
          </p:cNvPr>
          <p:cNvSpPr txBox="1"/>
          <p:nvPr/>
        </p:nvSpPr>
        <p:spPr>
          <a:xfrm>
            <a:off x="3699030" y="1641298"/>
            <a:ext cx="275430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-</a:t>
            </a:r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Iron deficiency anemia, Hypokalemia,</a:t>
            </a:r>
            <a:r>
              <a:rPr lang="th-TH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</a:p>
          <a:p>
            <a:r>
              <a:rPr lang="th-TH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AKI .Sepsis due to E. coli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FB0F6636-456F-4CE3-9073-3840B6AFB54C}"/>
              </a:ext>
            </a:extLst>
          </p:cNvPr>
          <p:cNvSpPr txBox="1"/>
          <p:nvPr/>
        </p:nvSpPr>
        <p:spPr>
          <a:xfrm>
            <a:off x="444951" y="1623117"/>
            <a:ext cx="2787451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การแปลผลทางปฏิบัติการทุกชนิด </a:t>
            </a:r>
          </a:p>
          <a:p>
            <a:r>
              <a:rPr lang="th-TH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และตามผล </a:t>
            </a:r>
            <a:r>
              <a:rPr lang="en-US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Lab</a:t>
            </a:r>
            <a:r>
              <a:rPr lang="th-TH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, ผลการเพาะเชื้อ เช่น</a:t>
            </a:r>
            <a:endParaRPr lang="ko-KR" altLang="en-US" sz="1650" b="1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E70D9603-1618-4154-999E-DA0E07DCA348}"/>
              </a:ext>
            </a:extLst>
          </p:cNvPr>
          <p:cNvSpPr txBox="1"/>
          <p:nvPr/>
        </p:nvSpPr>
        <p:spPr>
          <a:xfrm>
            <a:off x="3699030" y="2277881"/>
            <a:ext cx="2754306" cy="523220"/>
          </a:xfrm>
          <a:prstGeom prst="rect">
            <a:avLst/>
          </a:prstGeom>
          <a:solidFill>
            <a:srgbClr val="CCE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-</a:t>
            </a:r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Pneumonia </a:t>
            </a:r>
            <a:r>
              <a:rPr lang="th-TH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ขาดการระบุ </a:t>
            </a:r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Infiltration</a:t>
            </a:r>
            <a:r>
              <a:rPr lang="th-TH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at lung</a:t>
            </a:r>
          </a:p>
          <a:p>
            <a:r>
              <a:rPr lang="en-US" sz="1400" dirty="0">
                <a:latin typeface="JasmineUPC" panose="02020603050405020304" pitchFamily="18" charset="-34"/>
                <a:cs typeface="JasmineUPC" panose="02020603050405020304" pitchFamily="18" charset="-34"/>
              </a:rPr>
              <a:t>-Lung Tumor</a:t>
            </a:r>
            <a:endParaRPr lang="th-TH" sz="1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BC427B90-E66E-492C-B606-8B03258AC942}"/>
              </a:ext>
            </a:extLst>
          </p:cNvPr>
          <p:cNvSpPr txBox="1"/>
          <p:nvPr/>
        </p:nvSpPr>
        <p:spPr>
          <a:xfrm>
            <a:off x="437608" y="2259671"/>
            <a:ext cx="2808313" cy="600164"/>
          </a:xfrm>
          <a:prstGeom prst="rect">
            <a:avLst/>
          </a:prstGeom>
          <a:solidFill>
            <a:srgbClr val="CCE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ขาดการอ่านผล </a:t>
            </a:r>
            <a:r>
              <a:rPr lang="en-US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film</a:t>
            </a:r>
            <a:r>
              <a:rPr lang="th-TH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ทุกชนิด </a:t>
            </a:r>
          </a:p>
          <a:p>
            <a:r>
              <a:rPr lang="th-TH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โดยเฉพาะ </a:t>
            </a:r>
            <a:r>
              <a:rPr lang="en-US" sz="165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CxR</a:t>
            </a:r>
            <a:r>
              <a:rPr lang="en-US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เช่น</a:t>
            </a:r>
            <a:endParaRPr lang="ko-KR" altLang="en-US" sz="1650" b="1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F6B6A43F-96C3-4ED5-8B10-2EB00BEC6003}"/>
              </a:ext>
            </a:extLst>
          </p:cNvPr>
          <p:cNvSpPr/>
          <p:nvPr/>
        </p:nvSpPr>
        <p:spPr>
          <a:xfrm>
            <a:off x="60560" y="2878809"/>
            <a:ext cx="364023" cy="364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4C047FB2-A191-4F13-92E3-405385BC8D4C}"/>
              </a:ext>
            </a:extLst>
          </p:cNvPr>
          <p:cNvSpPr txBox="1"/>
          <p:nvPr/>
        </p:nvSpPr>
        <p:spPr>
          <a:xfrm>
            <a:off x="33484" y="2923550"/>
            <a:ext cx="4114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4</a:t>
            </a:r>
            <a:endParaRPr lang="ko-KR" altLang="en-US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D7A90334-74F5-41B4-88C5-69571CE0AE6C}"/>
              </a:ext>
            </a:extLst>
          </p:cNvPr>
          <p:cNvSpPr txBox="1"/>
          <p:nvPr/>
        </p:nvSpPr>
        <p:spPr>
          <a:xfrm>
            <a:off x="431417" y="2970598"/>
            <a:ext cx="2802122" cy="34624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th-TH" sz="165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การสรุปโรคหลักผิด </a:t>
            </a:r>
            <a:endParaRPr lang="ko-KR" altLang="en-US" sz="1650" b="1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F314B4F5-1B26-4759-8D2D-6F261A35FF45}"/>
              </a:ext>
            </a:extLst>
          </p:cNvPr>
          <p:cNvSpPr/>
          <p:nvPr/>
        </p:nvSpPr>
        <p:spPr>
          <a:xfrm>
            <a:off x="60560" y="3388042"/>
            <a:ext cx="364023" cy="364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6F95CE00-FD38-4E70-865F-3100C4AC8A94}"/>
              </a:ext>
            </a:extLst>
          </p:cNvPr>
          <p:cNvSpPr txBox="1"/>
          <p:nvPr/>
        </p:nvSpPr>
        <p:spPr>
          <a:xfrm>
            <a:off x="37319" y="3400316"/>
            <a:ext cx="4114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5</a:t>
            </a:r>
            <a:endParaRPr lang="ko-KR" altLang="en-US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B0AEF068-ABDE-4EFA-B748-D57CD69E7D32}"/>
              </a:ext>
            </a:extLst>
          </p:cNvPr>
          <p:cNvSpPr txBox="1"/>
          <p:nvPr/>
        </p:nvSpPr>
        <p:spPr>
          <a:xfrm>
            <a:off x="431417" y="3456746"/>
            <a:ext cx="2800985" cy="34624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defRPr>
            </a:lvl1pPr>
          </a:lstStyle>
          <a:p>
            <a:r>
              <a:rPr lang="th-TH" sz="1650" dirty="0">
                <a:effectLst/>
              </a:rPr>
              <a:t>ไม่สรุปโรคร่วม โรคแทรกและหัตถการ </a:t>
            </a:r>
            <a:endParaRPr lang="ko-KR" altLang="en-US" sz="1650" dirty="0">
              <a:effectLst/>
            </a:endParaRPr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4D0CEAE4-8491-46E5-9A41-15FA83A6A03E}"/>
              </a:ext>
            </a:extLst>
          </p:cNvPr>
          <p:cNvSpPr/>
          <p:nvPr/>
        </p:nvSpPr>
        <p:spPr>
          <a:xfrm>
            <a:off x="53634" y="4075113"/>
            <a:ext cx="364023" cy="3640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4CAC3A03-A6AE-42D3-B999-A778D240E88B}"/>
              </a:ext>
            </a:extLst>
          </p:cNvPr>
          <p:cNvSpPr txBox="1"/>
          <p:nvPr/>
        </p:nvSpPr>
        <p:spPr>
          <a:xfrm>
            <a:off x="10218" y="4094454"/>
            <a:ext cx="4114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6</a:t>
            </a:r>
            <a:endParaRPr lang="ko-KR" altLang="en-US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D63F9AA1-DF46-4C68-A045-A69CD1302724}"/>
              </a:ext>
            </a:extLst>
          </p:cNvPr>
          <p:cNvSpPr txBox="1"/>
          <p:nvPr/>
        </p:nvSpPr>
        <p:spPr>
          <a:xfrm>
            <a:off x="3701879" y="3938078"/>
            <a:ext cx="2870621" cy="600164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txBody>
          <a:bodyPr wrap="square" rtlCol="0">
            <a:spAutoFit/>
          </a:bodyPr>
          <a:lstStyle/>
          <a:p>
            <a:r>
              <a:rPr lang="th-TH" sz="1650" dirty="0">
                <a:latin typeface="JasmineUPC" panose="02020603050405020304" pitchFamily="18" charset="-34"/>
                <a:cs typeface="JasmineUPC" panose="02020603050405020304" pitchFamily="18" charset="-34"/>
              </a:rPr>
              <a:t>-</a:t>
            </a:r>
            <a:r>
              <a:rPr lang="en-US" sz="1650" dirty="0">
                <a:latin typeface="JasmineUPC" panose="02020603050405020304" pitchFamily="18" charset="-34"/>
                <a:cs typeface="JasmineUPC" panose="02020603050405020304" pitchFamily="18" charset="-34"/>
              </a:rPr>
              <a:t>Provisional Diagnosis</a:t>
            </a:r>
          </a:p>
          <a:p>
            <a:r>
              <a:rPr lang="en-US" sz="1650" dirty="0">
                <a:latin typeface="JasmineUPC" panose="02020603050405020304" pitchFamily="18" charset="-34"/>
                <a:cs typeface="JasmineUPC" panose="02020603050405020304" pitchFamily="18" charset="-34"/>
              </a:rPr>
              <a:t>-</a:t>
            </a:r>
            <a:r>
              <a:rPr lang="th-TH" sz="1650" dirty="0">
                <a:latin typeface="JasmineUPC" panose="02020603050405020304" pitchFamily="18" charset="-34"/>
                <a:cs typeface="JasmineUPC" panose="02020603050405020304" pitchFamily="18" charset="-34"/>
              </a:rPr>
              <a:t>ยาเดิมไม่ระบุโรคและชนิดของยา</a:t>
            </a: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93902095-0932-47CF-A0B0-64E5CAB6110D}"/>
              </a:ext>
            </a:extLst>
          </p:cNvPr>
          <p:cNvSpPr txBox="1"/>
          <p:nvPr/>
        </p:nvSpPr>
        <p:spPr>
          <a:xfrm>
            <a:off x="447141" y="3974851"/>
            <a:ext cx="2778427" cy="600164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defRPr>
            </a:lvl1pPr>
          </a:lstStyle>
          <a:p>
            <a:r>
              <a:rPr lang="th-TH" sz="1650" dirty="0">
                <a:effectLst/>
              </a:rPr>
              <a:t>โรคประจำตัว </a:t>
            </a:r>
            <a:r>
              <a:rPr lang="en-US" sz="1650" dirty="0">
                <a:effectLst/>
              </a:rPr>
              <a:t>Past Illness </a:t>
            </a:r>
            <a:endParaRPr lang="th-TH" sz="1650" dirty="0">
              <a:effectLst/>
            </a:endParaRPr>
          </a:p>
          <a:p>
            <a:r>
              <a:rPr lang="th-TH" sz="1650" dirty="0">
                <a:effectLst/>
              </a:rPr>
              <a:t>ไม่ทบทวนการวินิจฉัยโรคใน</a:t>
            </a:r>
            <a:endParaRPr lang="ko-KR" altLang="en-US" sz="1650" dirty="0">
              <a:effectLst/>
            </a:endParaRPr>
          </a:p>
        </p:txBody>
      </p:sp>
      <p:sp>
        <p:nvSpPr>
          <p:cNvPr id="52" name="Freeform 26">
            <a:extLst>
              <a:ext uri="{FF2B5EF4-FFF2-40B4-BE49-F238E27FC236}">
                <a16:creationId xmlns:a16="http://schemas.microsoft.com/office/drawing/2014/main" id="{81806FAE-2614-4896-AA22-098AA6FF3587}"/>
              </a:ext>
            </a:extLst>
          </p:cNvPr>
          <p:cNvSpPr>
            <a:spLocks noChangeAspect="1"/>
          </p:cNvSpPr>
          <p:nvPr/>
        </p:nvSpPr>
        <p:spPr>
          <a:xfrm>
            <a:off x="4268880" y="4723089"/>
            <a:ext cx="329532" cy="32933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3" name="Freeform 27">
            <a:extLst>
              <a:ext uri="{FF2B5EF4-FFF2-40B4-BE49-F238E27FC236}">
                <a16:creationId xmlns:a16="http://schemas.microsoft.com/office/drawing/2014/main" id="{579C20D3-63D1-4DAF-8966-6460FB0FCF9D}"/>
              </a:ext>
            </a:extLst>
          </p:cNvPr>
          <p:cNvSpPr/>
          <p:nvPr/>
        </p:nvSpPr>
        <p:spPr>
          <a:xfrm>
            <a:off x="5407078" y="4772211"/>
            <a:ext cx="329532" cy="274440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54" name="Freeform 28">
            <a:extLst>
              <a:ext uri="{FF2B5EF4-FFF2-40B4-BE49-F238E27FC236}">
                <a16:creationId xmlns:a16="http://schemas.microsoft.com/office/drawing/2014/main" id="{A52A1426-648C-4ECD-ACB6-CA42997640E8}"/>
              </a:ext>
            </a:extLst>
          </p:cNvPr>
          <p:cNvSpPr/>
          <p:nvPr/>
        </p:nvSpPr>
        <p:spPr>
          <a:xfrm>
            <a:off x="3657269" y="4730284"/>
            <a:ext cx="329532" cy="329532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55" name="Freeform 31">
            <a:extLst>
              <a:ext uri="{FF2B5EF4-FFF2-40B4-BE49-F238E27FC236}">
                <a16:creationId xmlns:a16="http://schemas.microsoft.com/office/drawing/2014/main" id="{6B5E81C3-0712-4989-BE81-D15D7EC178B1}"/>
              </a:ext>
            </a:extLst>
          </p:cNvPr>
          <p:cNvSpPr/>
          <p:nvPr/>
        </p:nvSpPr>
        <p:spPr>
          <a:xfrm>
            <a:off x="5902654" y="4744665"/>
            <a:ext cx="263364" cy="329532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6" name="Freeform 32">
            <a:extLst>
              <a:ext uri="{FF2B5EF4-FFF2-40B4-BE49-F238E27FC236}">
                <a16:creationId xmlns:a16="http://schemas.microsoft.com/office/drawing/2014/main" id="{11899884-6832-44B4-A987-BE8FE850269E}"/>
              </a:ext>
            </a:extLst>
          </p:cNvPr>
          <p:cNvSpPr/>
          <p:nvPr/>
        </p:nvSpPr>
        <p:spPr>
          <a:xfrm>
            <a:off x="4880491" y="4744665"/>
            <a:ext cx="247514" cy="32953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7" name="Rectangle 19">
            <a:extLst>
              <a:ext uri="{FF2B5EF4-FFF2-40B4-BE49-F238E27FC236}">
                <a16:creationId xmlns:a16="http://schemas.microsoft.com/office/drawing/2014/main" id="{0C2DF7E4-6DC8-4B33-85BF-71C26F84B68C}"/>
              </a:ext>
            </a:extLst>
          </p:cNvPr>
          <p:cNvSpPr/>
          <p:nvPr/>
        </p:nvSpPr>
        <p:spPr>
          <a:xfrm>
            <a:off x="2692568" y="4730284"/>
            <a:ext cx="297607" cy="32713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F31D37EF-875E-4B99-8AB8-A22C4168ED1B}"/>
              </a:ext>
            </a:extLst>
          </p:cNvPr>
          <p:cNvSpPr/>
          <p:nvPr/>
        </p:nvSpPr>
        <p:spPr>
          <a:xfrm>
            <a:off x="3097615" y="4761446"/>
            <a:ext cx="396072" cy="295971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9" name="Donut 22">
            <a:extLst>
              <a:ext uri="{FF2B5EF4-FFF2-40B4-BE49-F238E27FC236}">
                <a16:creationId xmlns:a16="http://schemas.microsoft.com/office/drawing/2014/main" id="{4437EEED-CF8E-4DA6-A998-D14D29148CAC}"/>
              </a:ext>
            </a:extLst>
          </p:cNvPr>
          <p:cNvSpPr>
            <a:spLocks noChangeAspect="1"/>
          </p:cNvSpPr>
          <p:nvPr/>
        </p:nvSpPr>
        <p:spPr>
          <a:xfrm>
            <a:off x="6453336" y="4836659"/>
            <a:ext cx="357992" cy="183363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3" name="ลูกศร: ขวาท้ายขีด 2">
            <a:extLst>
              <a:ext uri="{FF2B5EF4-FFF2-40B4-BE49-F238E27FC236}">
                <a16:creationId xmlns:a16="http://schemas.microsoft.com/office/drawing/2014/main" id="{81882D05-A632-4195-BA7C-9DF1052869B8}"/>
              </a:ext>
            </a:extLst>
          </p:cNvPr>
          <p:cNvSpPr/>
          <p:nvPr/>
        </p:nvSpPr>
        <p:spPr>
          <a:xfrm>
            <a:off x="3268466" y="1137747"/>
            <a:ext cx="411634" cy="216758"/>
          </a:xfrm>
          <a:prstGeom prst="stripedRightArrow">
            <a:avLst/>
          </a:pr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ลูกศร: ขวาท้ายขีด 63">
            <a:extLst>
              <a:ext uri="{FF2B5EF4-FFF2-40B4-BE49-F238E27FC236}">
                <a16:creationId xmlns:a16="http://schemas.microsoft.com/office/drawing/2014/main" id="{C5F6A08A-2490-4DBF-B33E-72CAD4B09FDE}"/>
              </a:ext>
            </a:extLst>
          </p:cNvPr>
          <p:cNvSpPr/>
          <p:nvPr/>
        </p:nvSpPr>
        <p:spPr>
          <a:xfrm>
            <a:off x="3268173" y="2446421"/>
            <a:ext cx="411634" cy="216758"/>
          </a:xfrm>
          <a:prstGeom prst="stripedRightArrow">
            <a:avLst/>
          </a:pr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ลูกศร: ขวาท้ายขีด 64">
            <a:extLst>
              <a:ext uri="{FF2B5EF4-FFF2-40B4-BE49-F238E27FC236}">
                <a16:creationId xmlns:a16="http://schemas.microsoft.com/office/drawing/2014/main" id="{677AC1EB-6921-40F3-8767-BEC64BE9051C}"/>
              </a:ext>
            </a:extLst>
          </p:cNvPr>
          <p:cNvSpPr/>
          <p:nvPr/>
        </p:nvSpPr>
        <p:spPr>
          <a:xfrm>
            <a:off x="3268173" y="1804992"/>
            <a:ext cx="411634" cy="216758"/>
          </a:xfrm>
          <a:prstGeom prst="stripedRightArrow">
            <a:avLst/>
          </a:pr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ลูกศร: ขวาท้ายขีด 65">
            <a:extLst>
              <a:ext uri="{FF2B5EF4-FFF2-40B4-BE49-F238E27FC236}">
                <a16:creationId xmlns:a16="http://schemas.microsoft.com/office/drawing/2014/main" id="{332A5741-00A8-46FB-A8F7-6520CF434EA2}"/>
              </a:ext>
            </a:extLst>
          </p:cNvPr>
          <p:cNvSpPr/>
          <p:nvPr/>
        </p:nvSpPr>
        <p:spPr>
          <a:xfrm>
            <a:off x="3278906" y="4137673"/>
            <a:ext cx="411634" cy="216758"/>
          </a:xfrm>
          <a:prstGeom prst="stripedRightArrow">
            <a:avLst/>
          </a:pr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9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186"/>
            <a:ext cx="2078850" cy="360040"/>
          </a:xfrm>
        </p:spPr>
        <p:txBody>
          <a:bodyPr/>
          <a:lstStyle/>
          <a:p>
            <a:r>
              <a:rPr lang="th-TH" altLang="ko-KR" b="1" dirty="0">
                <a:solidFill>
                  <a:schemeClr val="accent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</a:t>
            </a:r>
            <a:r>
              <a:rPr lang="th-TH" altLang="ko-KR" b="1" dirty="0" err="1">
                <a:solidFill>
                  <a:schemeClr val="accent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เค</a:t>
            </a:r>
            <a:r>
              <a:rPr lang="th-TH" altLang="ko-KR" b="1" dirty="0">
                <a:solidFill>
                  <a:schemeClr val="accent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8CA945E-3F04-4162-89DC-DB86B9A20C1D}"/>
              </a:ext>
            </a:extLst>
          </p:cNvPr>
          <p:cNvSpPr txBox="1"/>
          <p:nvPr/>
        </p:nvSpPr>
        <p:spPr>
          <a:xfrm>
            <a:off x="28872" y="246647"/>
            <a:ext cx="60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ชายอายุ 50 ปี มีอาการหอบเหนื่อย ทำ </a:t>
            </a:r>
            <a:r>
              <a:rPr lang="en-US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CxR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ไม่มีอ่านผล แพทย์ระบุ 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Pneumonia, On Tube &amp; ventilation 5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 วัน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 Off Tube  BP 80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/40  </a:t>
            </a:r>
            <a:r>
              <a:rPr lang="en-US" dirty="0">
                <a:latin typeface="JasmineUPC" panose="02020603050405020304" pitchFamily="18" charset="-34"/>
                <a:cs typeface="JasmineUPC" panose="02020603050405020304" pitchFamily="18" charset="-34"/>
              </a:rPr>
              <a:t>T 38°C  </a:t>
            </a:r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นอน รพ. 7 วัน จำหน่ายกลับบ้าน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5" name="ตาราง 22">
            <a:extLst>
              <a:ext uri="{FF2B5EF4-FFF2-40B4-BE49-F238E27FC236}">
                <a16:creationId xmlns:a16="http://schemas.microsoft.com/office/drawing/2014/main" id="{806F06C7-C114-4767-9FA7-599C7784A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69157"/>
              </p:ext>
            </p:extLst>
          </p:nvPr>
        </p:nvGraphicFramePr>
        <p:xfrm>
          <a:off x="116632" y="987368"/>
          <a:ext cx="6624736" cy="396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411989368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2158719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7670499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774117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1533138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80971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แบบที่ 1</a:t>
                      </a:r>
                      <a:endParaRPr lang="en-US" sz="16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แบบที่ 2</a:t>
                      </a:r>
                      <a:endParaRPr lang="en-US" sz="16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แบบที่ 3</a:t>
                      </a:r>
                      <a:endParaRPr lang="en-US" sz="16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แบบที่ 4</a:t>
                      </a:r>
                      <a:endParaRPr lang="en-US" sz="16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Code ICD 10</a:t>
                      </a:r>
                      <a:endParaRPr lang="en-US" sz="14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511312"/>
                  </a:ext>
                </a:extLst>
              </a:tr>
              <a:tr h="53110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PDx</a:t>
                      </a:r>
                      <a:r>
                        <a:rPr lang="en-US" sz="1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โรคหลัก</a:t>
                      </a:r>
                      <a:endParaRPr lang="en-US" sz="1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Pneumonia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Acute Bronchitis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J209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Pneumonia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Pneumonia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J189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716618"/>
                  </a:ext>
                </a:extLst>
              </a:tr>
              <a:tr h="478346">
                <a:tc rowSpan="2"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CC </a:t>
                      </a:r>
                      <a:endParaRPr lang="th-TH" sz="1800" b="1" kern="1200" dirty="0">
                        <a:solidFill>
                          <a:schemeClr val="dk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โรคร่วม/ โรคแทรก</a:t>
                      </a:r>
                      <a:endParaRPr lang="en-US" sz="1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Acute Respiratory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Failure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Acute Respiratory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Failure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J</a:t>
                      </a:r>
                      <a:r>
                        <a:rPr lang="th-TH" sz="1600" b="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960</a:t>
                      </a:r>
                      <a:endParaRPr lang="en-US" sz="1100" b="0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193"/>
                  </a:ext>
                </a:extLst>
              </a:tr>
              <a:tr h="293429">
                <a:tc vMerge="1">
                  <a:txBody>
                    <a:bodyPr/>
                    <a:lstStyle/>
                    <a:p>
                      <a:endParaRPr lang="en-US" sz="1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Hypotension I959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Septic shock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R572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19543"/>
                  </a:ext>
                </a:extLst>
              </a:tr>
              <a:tr h="280186">
                <a:tc rowSpan="2"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หัตถการ/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OR/NON OR</a:t>
                      </a:r>
                      <a:endParaRPr lang="en-US" sz="1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ET Tube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ET Tube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ET Tube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ET Tube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9604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9142"/>
                  </a:ext>
                </a:extLst>
              </a:tr>
              <a:tr h="293429">
                <a:tc vMerge="1">
                  <a:txBody>
                    <a:bodyPr/>
                    <a:lstStyle/>
                    <a:p>
                      <a:endParaRPr lang="en-US" sz="1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Ventilator&gt;96 hr.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Ventilator&gt;96 hr.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Ventilator&gt;96 hr.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9672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456156"/>
                  </a:ext>
                </a:extLst>
              </a:tr>
              <a:tr h="30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RW</a:t>
                      </a:r>
                      <a:endParaRPr lang="en-US" sz="12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0.5449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2.4218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3.8822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3.8822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69048"/>
                  </a:ext>
                </a:extLst>
              </a:tr>
              <a:tr h="607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เบิกชดเชย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en-US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RW</a:t>
                      </a: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x</a:t>
                      </a: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8000 บาท</a:t>
                      </a:r>
                      <a:endParaRPr lang="en-US" sz="12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4,359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19,374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31,057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31,057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79125"/>
                  </a:ext>
                </a:extLst>
              </a:tr>
              <a:tr h="303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ค่าใช้จ่ายจริง</a:t>
                      </a:r>
                      <a:endParaRPr lang="en-US" sz="12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42,076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42,076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42,076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42,076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920926"/>
                  </a:ext>
                </a:extLst>
              </a:tr>
              <a:tr h="352115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ผลกำไร</a:t>
                      </a:r>
                      <a:endParaRPr lang="en-US" sz="18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-37,717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-22,702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-11,019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-11,019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6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83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8640" y="1491630"/>
            <a:ext cx="1656184" cy="1512168"/>
          </a:xfrm>
        </p:spPr>
        <p:txBody>
          <a:bodyPr/>
          <a:lstStyle/>
          <a:p>
            <a:pPr algn="l"/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</a:t>
            </a:r>
            <a:r>
              <a:rPr lang="th-TH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เค</a:t>
            </a: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l"/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ที่ส่ง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AUDIT</a:t>
            </a:r>
            <a:endParaRPr lang="th-TH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D61A534-DBB0-4865-BA16-41078350F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67" t="8519" r="31099" b="1468"/>
          <a:stretch/>
        </p:blipFill>
        <p:spPr>
          <a:xfrm>
            <a:off x="1700808" y="123478"/>
            <a:ext cx="3528392" cy="4971826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8BC8DDD-0128-4EFD-8D36-92947C5111D0}"/>
              </a:ext>
            </a:extLst>
          </p:cNvPr>
          <p:cNvSpPr/>
          <p:nvPr/>
        </p:nvSpPr>
        <p:spPr>
          <a:xfrm>
            <a:off x="1988840" y="915566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E126BF4A-231A-4F8A-9FE4-BA4827961B3F}"/>
              </a:ext>
            </a:extLst>
          </p:cNvPr>
          <p:cNvSpPr/>
          <p:nvPr/>
        </p:nvSpPr>
        <p:spPr>
          <a:xfrm>
            <a:off x="2492896" y="771550"/>
            <a:ext cx="43204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12481543-6B40-45D1-9B07-EA4D63A03A9B}"/>
              </a:ext>
            </a:extLst>
          </p:cNvPr>
          <p:cNvSpPr/>
          <p:nvPr/>
        </p:nvSpPr>
        <p:spPr>
          <a:xfrm>
            <a:off x="4581128" y="772716"/>
            <a:ext cx="43204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09E857C0-96A3-46DF-B079-F1C147CB0EF5}"/>
              </a:ext>
            </a:extLst>
          </p:cNvPr>
          <p:cNvSpPr/>
          <p:nvPr/>
        </p:nvSpPr>
        <p:spPr>
          <a:xfrm>
            <a:off x="3185064" y="779540"/>
            <a:ext cx="67598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74E0EEB6-5788-469E-AE20-69C3952EF389}"/>
              </a:ext>
            </a:extLst>
          </p:cNvPr>
          <p:cNvSpPr/>
          <p:nvPr/>
        </p:nvSpPr>
        <p:spPr>
          <a:xfrm>
            <a:off x="2536992" y="4659982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1BA3F368-4018-4AC2-B727-21AAFB1F7649}"/>
              </a:ext>
            </a:extLst>
          </p:cNvPr>
          <p:cNvSpPr/>
          <p:nvPr/>
        </p:nvSpPr>
        <p:spPr>
          <a:xfrm>
            <a:off x="3440024" y="4769851"/>
            <a:ext cx="84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62816" y="609532"/>
            <a:ext cx="1562128" cy="1098122"/>
          </a:xfrm>
        </p:spPr>
        <p:txBody>
          <a:bodyPr/>
          <a:lstStyle/>
          <a:p>
            <a:pPr algn="l"/>
            <a:r>
              <a:rPr lang="th-TH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</a:t>
            </a:r>
            <a:r>
              <a:rPr lang="th-TH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เค</a:t>
            </a:r>
            <a:r>
              <a:rPr lang="th-TH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สที่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l"/>
            <a:r>
              <a:rPr lang="th-TH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ส่ง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AUDIT</a:t>
            </a:r>
            <a:endParaRPr lang="th-TH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09E857C0-96A3-46DF-B079-F1C147CB0EF5}"/>
              </a:ext>
            </a:extLst>
          </p:cNvPr>
          <p:cNvSpPr/>
          <p:nvPr/>
        </p:nvSpPr>
        <p:spPr>
          <a:xfrm>
            <a:off x="3185064" y="779540"/>
            <a:ext cx="67598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DE470C2-1512-4F01-9645-9F1ECBD42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88" t="9141" r="15167" b="5200"/>
          <a:stretch/>
        </p:blipFill>
        <p:spPr>
          <a:xfrm>
            <a:off x="80865" y="1928567"/>
            <a:ext cx="3168352" cy="229750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4533D54-2482-4D67-B726-C2BF5ADDD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93" t="7708" r="31108" b="207"/>
          <a:stretch/>
        </p:blipFill>
        <p:spPr>
          <a:xfrm>
            <a:off x="3262936" y="-4454"/>
            <a:ext cx="3548034" cy="5147954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AC6666BF-8205-40C9-A976-ACF087FE3C5F}"/>
              </a:ext>
            </a:extLst>
          </p:cNvPr>
          <p:cNvSpPr/>
          <p:nvPr/>
        </p:nvSpPr>
        <p:spPr>
          <a:xfrm>
            <a:off x="620688" y="2139702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14D6AAA-0FD8-488B-B229-7C0A0BD66368}"/>
              </a:ext>
            </a:extLst>
          </p:cNvPr>
          <p:cNvSpPr/>
          <p:nvPr/>
        </p:nvSpPr>
        <p:spPr>
          <a:xfrm>
            <a:off x="206761" y="2139702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5313C22-87C7-45DE-9A10-B685C796A879}"/>
              </a:ext>
            </a:extLst>
          </p:cNvPr>
          <p:cNvSpPr/>
          <p:nvPr/>
        </p:nvSpPr>
        <p:spPr>
          <a:xfrm>
            <a:off x="2564904" y="2362840"/>
            <a:ext cx="698032" cy="136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F173E589-3114-4E5B-B9A5-32A50592E28D}"/>
              </a:ext>
            </a:extLst>
          </p:cNvPr>
          <p:cNvSpPr/>
          <p:nvPr/>
        </p:nvSpPr>
        <p:spPr>
          <a:xfrm>
            <a:off x="4121168" y="699542"/>
            <a:ext cx="38795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78550D7A-DF8A-4615-884B-8DB8050DA52C}"/>
              </a:ext>
            </a:extLst>
          </p:cNvPr>
          <p:cNvSpPr/>
          <p:nvPr/>
        </p:nvSpPr>
        <p:spPr>
          <a:xfrm>
            <a:off x="6237312" y="699542"/>
            <a:ext cx="360040" cy="7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7A5535AF-3974-483C-86EB-82CF59F0E4B2}"/>
              </a:ext>
            </a:extLst>
          </p:cNvPr>
          <p:cNvSpPr/>
          <p:nvPr/>
        </p:nvSpPr>
        <p:spPr>
          <a:xfrm>
            <a:off x="3604143" y="879295"/>
            <a:ext cx="616945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6F2947AA-AD51-4B62-AE9F-6F6CCF3E29E2}"/>
              </a:ext>
            </a:extLst>
          </p:cNvPr>
          <p:cNvSpPr/>
          <p:nvPr/>
        </p:nvSpPr>
        <p:spPr>
          <a:xfrm>
            <a:off x="4797152" y="707532"/>
            <a:ext cx="698032" cy="7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06EF8920-1C1A-4C6A-8C2A-04A64BC0A9FC}"/>
              </a:ext>
            </a:extLst>
          </p:cNvPr>
          <p:cNvSpPr/>
          <p:nvPr/>
        </p:nvSpPr>
        <p:spPr>
          <a:xfrm>
            <a:off x="3906885" y="4659982"/>
            <a:ext cx="38795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C44EA163-A076-47E6-8A85-DE1EB0823AB8}"/>
              </a:ext>
            </a:extLst>
          </p:cNvPr>
          <p:cNvSpPr/>
          <p:nvPr/>
        </p:nvSpPr>
        <p:spPr>
          <a:xfrm>
            <a:off x="4923230" y="4695986"/>
            <a:ext cx="38795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CD2886BE-29B0-4FB3-BD30-FBC1BE7B866D}"/>
              </a:ext>
            </a:extLst>
          </p:cNvPr>
          <p:cNvSpPr/>
          <p:nvPr/>
        </p:nvSpPr>
        <p:spPr>
          <a:xfrm flipV="1">
            <a:off x="4071692" y="4816874"/>
            <a:ext cx="851537" cy="13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370714D0-4B2A-4FC8-BCEA-045C6511854F}"/>
              </a:ext>
            </a:extLst>
          </p:cNvPr>
          <p:cNvSpPr/>
          <p:nvPr/>
        </p:nvSpPr>
        <p:spPr>
          <a:xfrm>
            <a:off x="5067244" y="4810435"/>
            <a:ext cx="1026051" cy="7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9E4D351-EF84-4D3E-A4F8-DAD3AA02BD53}"/>
              </a:ext>
            </a:extLst>
          </p:cNvPr>
          <p:cNvSpPr txBox="1"/>
          <p:nvPr/>
        </p:nvSpPr>
        <p:spPr>
          <a:xfrm>
            <a:off x="1016829" y="4300212"/>
            <a:ext cx="207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ดูเวชระเบียนฉบับเต็ม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537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6632" y="1131590"/>
            <a:ext cx="1728192" cy="1512168"/>
          </a:xfrm>
        </p:spPr>
        <p:txBody>
          <a:bodyPr/>
          <a:lstStyle/>
          <a:p>
            <a:pPr algn="l"/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ตัวอย่าง</a:t>
            </a:r>
            <a:r>
              <a:rPr lang="th-TH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เค</a:t>
            </a: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l"/>
            <a:r>
              <a:rPr lang="th-TH" altLang="ko-KR" sz="1800" b="1" dirty="0">
                <a:solidFill>
                  <a:schemeClr val="accent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ที่ขาด </a:t>
            </a:r>
            <a:r>
              <a:rPr lang="en-US" altLang="ko-KR" sz="1800" b="1" dirty="0">
                <a:solidFill>
                  <a:schemeClr val="accent3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Progress Note</a:t>
            </a:r>
          </a:p>
          <a:p>
            <a:pPr algn="ctr">
              <a:spcAft>
                <a:spcPts val="0"/>
              </a:spcAft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en-US" sz="1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Acute Respiratory </a:t>
            </a:r>
          </a:p>
          <a:p>
            <a:pPr algn="ctr">
              <a:spcAft>
                <a:spcPts val="0"/>
              </a:spcAft>
            </a:pPr>
            <a:r>
              <a:rPr lang="en-US" sz="1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Failure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endParaRPr lang="th-TH" altLang="ko-KR" sz="1800" b="1" dirty="0">
              <a:solidFill>
                <a:schemeClr val="tx1">
                  <a:lumMod val="75000"/>
                  <a:lumOff val="2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F0335AB-8B8A-406E-B6DD-6CB68F038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01" t="8858" r="31844" b="2311"/>
          <a:stretch/>
        </p:blipFill>
        <p:spPr>
          <a:xfrm>
            <a:off x="1761567" y="0"/>
            <a:ext cx="3559894" cy="513266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426F1F70-028C-40F5-B1C7-B0FFB8B6FEF2}"/>
              </a:ext>
            </a:extLst>
          </p:cNvPr>
          <p:cNvSpPr/>
          <p:nvPr/>
        </p:nvSpPr>
        <p:spPr>
          <a:xfrm>
            <a:off x="2636912" y="62753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BDA093E-35C4-4F8B-9DB2-DB68599A971B}"/>
              </a:ext>
            </a:extLst>
          </p:cNvPr>
          <p:cNvSpPr/>
          <p:nvPr/>
        </p:nvSpPr>
        <p:spPr>
          <a:xfrm>
            <a:off x="4806817" y="690408"/>
            <a:ext cx="360040" cy="81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AA9A787-3785-412C-8C3B-0BB3267487F3}"/>
              </a:ext>
            </a:extLst>
          </p:cNvPr>
          <p:cNvSpPr/>
          <p:nvPr/>
        </p:nvSpPr>
        <p:spPr>
          <a:xfrm>
            <a:off x="3326166" y="687436"/>
            <a:ext cx="750906" cy="81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B5766502-585D-4FE0-90D4-58616F53597F}"/>
              </a:ext>
            </a:extLst>
          </p:cNvPr>
          <p:cNvSpPr/>
          <p:nvPr/>
        </p:nvSpPr>
        <p:spPr>
          <a:xfrm>
            <a:off x="2066026" y="843558"/>
            <a:ext cx="100293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471A60BD-0DD1-40AA-9603-C7E416841E16}"/>
              </a:ext>
            </a:extLst>
          </p:cNvPr>
          <p:cNvSpPr/>
          <p:nvPr/>
        </p:nvSpPr>
        <p:spPr>
          <a:xfrm>
            <a:off x="2567492" y="4731990"/>
            <a:ext cx="50146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4BC68466-701C-41BD-8990-C9D6D1B3DE87}"/>
              </a:ext>
            </a:extLst>
          </p:cNvPr>
          <p:cNvSpPr/>
          <p:nvPr/>
        </p:nvSpPr>
        <p:spPr>
          <a:xfrm>
            <a:off x="3646318" y="4730906"/>
            <a:ext cx="861507" cy="21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กล่องข้อความ 6">
            <a:hlinkClick r:id="rId3" action="ppaction://hlinkfile"/>
            <a:extLst>
              <a:ext uri="{FF2B5EF4-FFF2-40B4-BE49-F238E27FC236}">
                <a16:creationId xmlns:a16="http://schemas.microsoft.com/office/drawing/2014/main" id="{030B4BBF-0A40-44D2-B4BA-E14A5E922D42}"/>
              </a:ext>
            </a:extLst>
          </p:cNvPr>
          <p:cNvSpPr txBox="1"/>
          <p:nvPr/>
        </p:nvSpPr>
        <p:spPr>
          <a:xfrm>
            <a:off x="5373216" y="206769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ดูเวชระเบียน</a:t>
            </a:r>
          </a:p>
          <a:p>
            <a:pPr algn="ctr"/>
            <a:r>
              <a:rPr lang="th-TH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ฉบับเต็ม</a:t>
            </a:r>
            <a:endParaRPr lang="en-US" b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262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97041" y="311643"/>
            <a:ext cx="5184576" cy="576064"/>
          </a:xfrm>
        </p:spPr>
        <p:txBody>
          <a:bodyPr/>
          <a:lstStyle/>
          <a:p>
            <a:r>
              <a:rPr lang="th-TH" sz="2800" b="1" dirty="0"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กระบวนการติดตามเวชระเบียนผู้ป่วยใน</a:t>
            </a: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</a:rPr>
              <a:t> (2563)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06742" y="1255890"/>
            <a:ext cx="5292588" cy="2936040"/>
            <a:chOff x="1475656" y="817270"/>
            <a:chExt cx="7056784" cy="3914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29388" y="817270"/>
              <a:ext cx="6403052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75656" y="4731990"/>
              <a:ext cx="7056784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29388" y="817270"/>
              <a:ext cx="0" cy="14664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057380" y="2283718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1992394" y="2226352"/>
              <a:ext cx="273988" cy="273988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24" name="กล่องข้อความ 23">
            <a:hlinkClick r:id="rId2" action="ppaction://hlinkfile"/>
            <a:extLst>
              <a:ext uri="{FF2B5EF4-FFF2-40B4-BE49-F238E27FC236}">
                <a16:creationId xmlns:a16="http://schemas.microsoft.com/office/drawing/2014/main" id="{5E21D592-FCD2-468D-A21C-91D2884B243D}"/>
              </a:ext>
            </a:extLst>
          </p:cNvPr>
          <p:cNvSpPr txBox="1"/>
          <p:nvPr/>
        </p:nvSpPr>
        <p:spPr>
          <a:xfrm>
            <a:off x="2852936" y="2040533"/>
            <a:ext cx="279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คลิกเพื่อดู </a:t>
            </a:r>
            <a:r>
              <a:rPr lang="en-US" sz="32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62200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85712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371</Words>
  <Application>Microsoft Office PowerPoint</Application>
  <PresentationFormat>กำหนดเอง</PresentationFormat>
  <Paragraphs>109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8" baseType="lpstr">
      <vt:lpstr>맑은 고딕</vt:lpstr>
      <vt:lpstr>Angsana New</vt:lpstr>
      <vt:lpstr>Arial</vt:lpstr>
      <vt:lpstr>Calibri</vt:lpstr>
      <vt:lpstr>JasmineUPC</vt:lpstr>
      <vt:lpstr>TH SarabunPSK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PC</cp:lastModifiedBy>
  <cp:revision>114</cp:revision>
  <dcterms:created xsi:type="dcterms:W3CDTF">2016-12-05T23:26:54Z</dcterms:created>
  <dcterms:modified xsi:type="dcterms:W3CDTF">2020-05-19T05:00:14Z</dcterms:modified>
</cp:coreProperties>
</file>