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58" r:id="rId4"/>
    <p:sldId id="259" r:id="rId5"/>
    <p:sldId id="260" r:id="rId6"/>
    <p:sldId id="929" r:id="rId7"/>
    <p:sldId id="299" r:id="rId8"/>
    <p:sldId id="300" r:id="rId9"/>
    <p:sldId id="917" r:id="rId10"/>
    <p:sldId id="892" r:id="rId11"/>
    <p:sldId id="893" r:id="rId12"/>
    <p:sldId id="261" r:id="rId13"/>
    <p:sldId id="262" r:id="rId14"/>
    <p:sldId id="916" r:id="rId15"/>
    <p:sldId id="894" r:id="rId16"/>
    <p:sldId id="897" r:id="rId17"/>
    <p:sldId id="265" r:id="rId18"/>
    <p:sldId id="899" r:id="rId19"/>
    <p:sldId id="900" r:id="rId20"/>
    <p:sldId id="901" r:id="rId21"/>
    <p:sldId id="902" r:id="rId22"/>
    <p:sldId id="903" r:id="rId23"/>
    <p:sldId id="266" r:id="rId24"/>
    <p:sldId id="904" r:id="rId25"/>
    <p:sldId id="905" r:id="rId26"/>
    <p:sldId id="906" r:id="rId27"/>
    <p:sldId id="267" r:id="rId28"/>
    <p:sldId id="930" r:id="rId29"/>
    <p:sldId id="931" r:id="rId30"/>
    <p:sldId id="932" r:id="rId31"/>
    <p:sldId id="908" r:id="rId32"/>
    <p:sldId id="909" r:id="rId33"/>
    <p:sldId id="910" r:id="rId34"/>
    <p:sldId id="911" r:id="rId35"/>
    <p:sldId id="912" r:id="rId36"/>
    <p:sldId id="913" r:id="rId37"/>
    <p:sldId id="914" r:id="rId38"/>
    <p:sldId id="915" r:id="rId39"/>
    <p:sldId id="919" r:id="rId40"/>
    <p:sldId id="920" r:id="rId41"/>
    <p:sldId id="921" r:id="rId42"/>
    <p:sldId id="922" r:id="rId43"/>
    <p:sldId id="923" r:id="rId44"/>
    <p:sldId id="925" r:id="rId45"/>
    <p:sldId id="926" r:id="rId46"/>
    <p:sldId id="927" r:id="rId47"/>
    <p:sldId id="928" r:id="rId48"/>
    <p:sldId id="283" r:id="rId49"/>
    <p:sldId id="284" r:id="rId50"/>
    <p:sldId id="285" r:id="rId51"/>
    <p:sldId id="286" r:id="rId52"/>
    <p:sldId id="289" r:id="rId53"/>
    <p:sldId id="924" r:id="rId54"/>
    <p:sldId id="292" r:id="rId55"/>
    <p:sldId id="293" r:id="rId56"/>
    <p:sldId id="294" r:id="rId57"/>
    <p:sldId id="295" r:id="rId58"/>
    <p:sldId id="933" r:id="rId59"/>
    <p:sldId id="303" r:id="rId60"/>
    <p:sldId id="918" r:id="rId61"/>
    <p:sldId id="298" r:id="rId6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2C2E1-572B-464E-BDF9-0A1FEE3BC774}" type="doc">
      <dgm:prSet loTypeId="urn:microsoft.com/office/officeart/2005/8/layout/l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C987F615-45D5-4539-B83D-012F1D195188}">
      <dgm:prSet phldrT="[Text]"/>
      <dgm:spPr/>
      <dgm:t>
        <a:bodyPr/>
        <a:lstStyle/>
        <a:p>
          <a:r>
            <a:rPr lang="th-TH" dirty="0"/>
            <a:t>ยุทธศาสตร์ฯผู้หญิง</a:t>
          </a:r>
        </a:p>
      </dgm:t>
    </dgm:pt>
    <dgm:pt modelId="{1F655FAB-7651-4173-8139-969B4088E052}" type="parTrans" cxnId="{C31CDB3E-093D-401B-89B1-CD34C49D5226}">
      <dgm:prSet/>
      <dgm:spPr/>
      <dgm:t>
        <a:bodyPr/>
        <a:lstStyle/>
        <a:p>
          <a:endParaRPr lang="th-TH"/>
        </a:p>
      </dgm:t>
    </dgm:pt>
    <dgm:pt modelId="{DD534EEF-C9E5-470E-8A40-445D8F4B9A57}" type="sibTrans" cxnId="{C31CDB3E-093D-401B-89B1-CD34C49D5226}">
      <dgm:prSet/>
      <dgm:spPr/>
      <dgm:t>
        <a:bodyPr/>
        <a:lstStyle/>
        <a:p>
          <a:endParaRPr lang="th-TH"/>
        </a:p>
      </dgm:t>
    </dgm:pt>
    <dgm:pt modelId="{9677E0C0-198E-4363-AF8B-158C6AC7791D}">
      <dgm:prSet phldrT="[Text]" custT="1"/>
      <dgm:spPr/>
      <dgm:t>
        <a:bodyPr/>
        <a:lstStyle/>
        <a:p>
          <a:r>
            <a:rPr lang="th-TH" sz="1800" b="1" dirty="0"/>
            <a:t>สนับสนุนนโยบายสร้างทัศนคติให้เข้าใจสถานะเพศ มีแนวปฏิบัติเพื่อความเสมอภาคทางเพศ</a:t>
          </a:r>
          <a:endParaRPr lang="th-TH" sz="1800" dirty="0"/>
        </a:p>
      </dgm:t>
    </dgm:pt>
    <dgm:pt modelId="{B574CAAF-C930-48E9-A746-644E551D2573}" type="parTrans" cxnId="{0F36E3C2-7A4D-4EBA-94A1-BF8496ADD370}">
      <dgm:prSet/>
      <dgm:spPr/>
      <dgm:t>
        <a:bodyPr/>
        <a:lstStyle/>
        <a:p>
          <a:endParaRPr lang="th-TH"/>
        </a:p>
      </dgm:t>
    </dgm:pt>
    <dgm:pt modelId="{BEE51613-FCE1-4240-B557-8F71853E9AB6}" type="sibTrans" cxnId="{0F36E3C2-7A4D-4EBA-94A1-BF8496ADD370}">
      <dgm:prSet/>
      <dgm:spPr/>
      <dgm:t>
        <a:bodyPr/>
        <a:lstStyle/>
        <a:p>
          <a:endParaRPr lang="th-TH"/>
        </a:p>
      </dgm:t>
    </dgm:pt>
    <dgm:pt modelId="{FF01F456-DB23-4BA5-986A-8EB52CC167DE}">
      <dgm:prSet phldrT="[Text]"/>
      <dgm:spPr/>
      <dgm:t>
        <a:bodyPr/>
        <a:lstStyle/>
        <a:p>
          <a:r>
            <a:rPr lang="th-TH" dirty="0"/>
            <a:t>ยุทธศาสตร์ฯ เด็ก</a:t>
          </a:r>
        </a:p>
      </dgm:t>
    </dgm:pt>
    <dgm:pt modelId="{D0F5DBA9-76E3-4D45-A517-050E0EED51F2}" type="parTrans" cxnId="{692C7C63-E1D5-47D6-B431-8775C2020858}">
      <dgm:prSet/>
      <dgm:spPr/>
      <dgm:t>
        <a:bodyPr/>
        <a:lstStyle/>
        <a:p>
          <a:endParaRPr lang="th-TH"/>
        </a:p>
      </dgm:t>
    </dgm:pt>
    <dgm:pt modelId="{BB7D756D-64B4-4596-A6A6-D3730B3D7276}" type="sibTrans" cxnId="{692C7C63-E1D5-47D6-B431-8775C2020858}">
      <dgm:prSet/>
      <dgm:spPr/>
      <dgm:t>
        <a:bodyPr/>
        <a:lstStyle/>
        <a:p>
          <a:endParaRPr lang="th-TH"/>
        </a:p>
      </dgm:t>
    </dgm:pt>
    <dgm:pt modelId="{33435D1D-8439-4D1A-A50E-16FBA523AF7B}">
      <dgm:prSet phldrT="[Text]" custT="1"/>
      <dgm:spPr/>
      <dgm:t>
        <a:bodyPr/>
        <a:lstStyle/>
        <a:p>
          <a:r>
            <a:rPr lang="th-TH" sz="1600" b="1" dirty="0"/>
            <a:t>ให้คำนึงถึงสิทธิของเด็กและประโยชน์สูงสุดของเด็กเป็นสำคัญ</a:t>
          </a:r>
          <a:endParaRPr lang="th-TH" sz="1600" dirty="0"/>
        </a:p>
      </dgm:t>
    </dgm:pt>
    <dgm:pt modelId="{C941374D-A773-47C3-807C-B18BA99EB4CA}" type="parTrans" cxnId="{0BA696EC-7C5C-4BB9-9329-9DD3B6F031A2}">
      <dgm:prSet/>
      <dgm:spPr/>
      <dgm:t>
        <a:bodyPr/>
        <a:lstStyle/>
        <a:p>
          <a:endParaRPr lang="th-TH"/>
        </a:p>
      </dgm:t>
    </dgm:pt>
    <dgm:pt modelId="{D92CDA1B-2B30-4CA8-8E44-1D5C924688CC}" type="sibTrans" cxnId="{0BA696EC-7C5C-4BB9-9329-9DD3B6F031A2}">
      <dgm:prSet/>
      <dgm:spPr/>
      <dgm:t>
        <a:bodyPr/>
        <a:lstStyle/>
        <a:p>
          <a:endParaRPr lang="th-TH"/>
        </a:p>
      </dgm:t>
    </dgm:pt>
    <dgm:pt modelId="{9D27AC71-1D6D-4508-9636-B9C8E6D07143}">
      <dgm:prSet phldrT="[Text]" custT="1"/>
      <dgm:spPr/>
      <dgm:t>
        <a:bodyPr/>
        <a:lstStyle/>
        <a:p>
          <a:r>
            <a:rPr lang="th-TH" sz="1600" b="1" dirty="0"/>
            <a:t>ทำให้องค์กรในกระบวนการยุติธรรมทางอาญาแข็งแกร่ง </a:t>
          </a:r>
          <a:endParaRPr lang="th-TH" sz="1600" dirty="0"/>
        </a:p>
      </dgm:t>
    </dgm:pt>
    <dgm:pt modelId="{548B5B3A-ECFE-4C1E-860F-8C6C96AD0749}" type="parTrans" cxnId="{C80A3688-E5D4-4580-B26A-9DDF081BE44D}">
      <dgm:prSet/>
      <dgm:spPr/>
      <dgm:t>
        <a:bodyPr/>
        <a:lstStyle/>
        <a:p>
          <a:endParaRPr lang="th-TH"/>
        </a:p>
      </dgm:t>
    </dgm:pt>
    <dgm:pt modelId="{762AFEB1-FFF1-4DBD-B255-9DAE974DF3D1}" type="sibTrans" cxnId="{C80A3688-E5D4-4580-B26A-9DDF081BE44D}">
      <dgm:prSet/>
      <dgm:spPr/>
      <dgm:t>
        <a:bodyPr/>
        <a:lstStyle/>
        <a:p>
          <a:endParaRPr lang="th-TH"/>
        </a:p>
      </dgm:t>
    </dgm:pt>
    <dgm:pt modelId="{D5BA10E6-BA9A-4A0D-A5E6-BB5F3A9EB8FD}">
      <dgm:prSet phldrT="[Text]" custT="1"/>
      <dgm:spPr/>
      <dgm:t>
        <a:bodyPr/>
        <a:lstStyle/>
        <a:p>
          <a:r>
            <a:rPr lang="th-TH" sz="2000" b="1" dirty="0">
              <a:solidFill>
                <a:srgbClr val="FF0000"/>
              </a:solidFill>
            </a:rPr>
            <a:t>เปิดโอกาสให้หลายภาคส่วนทั้งภาครัฐ เอกชน องค์กรไม่แสวงหาผลกำไร และหน่วยงานที่เกี่ยวข้องเข้ามามีส่วนร่วม</a:t>
          </a:r>
          <a:endParaRPr lang="th-TH" sz="2000" dirty="0">
            <a:solidFill>
              <a:srgbClr val="FF0000"/>
            </a:solidFill>
          </a:endParaRPr>
        </a:p>
      </dgm:t>
    </dgm:pt>
    <dgm:pt modelId="{EA27368D-A7F4-4F26-8C24-F14F60FB9580}" type="parTrans" cxnId="{D3B0C08C-40DB-406A-ABBD-955524F523B6}">
      <dgm:prSet/>
      <dgm:spPr/>
      <dgm:t>
        <a:bodyPr/>
        <a:lstStyle/>
        <a:p>
          <a:endParaRPr lang="th-TH"/>
        </a:p>
      </dgm:t>
    </dgm:pt>
    <dgm:pt modelId="{996E1C33-C82B-4FA3-9255-3ABA22CB12FF}" type="sibTrans" cxnId="{D3B0C08C-40DB-406A-ABBD-955524F523B6}">
      <dgm:prSet/>
      <dgm:spPr/>
      <dgm:t>
        <a:bodyPr/>
        <a:lstStyle/>
        <a:p>
          <a:endParaRPr lang="th-TH"/>
        </a:p>
      </dgm:t>
    </dgm:pt>
    <dgm:pt modelId="{A4F1BE3E-696A-4E4F-94DF-C2CFD8CB27A5}">
      <dgm:prSet phldrT="[Text]" custT="1"/>
      <dgm:spPr/>
      <dgm:t>
        <a:bodyPr/>
        <a:lstStyle/>
        <a:p>
          <a:r>
            <a:rPr lang="th-TH" sz="2000" b="1" dirty="0">
              <a:solidFill>
                <a:srgbClr val="FF0000"/>
              </a:solidFill>
            </a:rPr>
            <a:t>สร้างการประสานความร่วมมือในหน่วยงานด้านการคุ้มครองเด็ก สวัสดิการสังคม สาธารณสุข และการศึกษา</a:t>
          </a:r>
        </a:p>
        <a:p>
          <a:endParaRPr lang="th-TH" sz="1600" dirty="0"/>
        </a:p>
      </dgm:t>
    </dgm:pt>
    <dgm:pt modelId="{89E82901-9F18-479B-88C8-008B3AF17B8E}" type="parTrans" cxnId="{0F846B1B-020F-4F92-8E2B-F0AA2DC77B6B}">
      <dgm:prSet/>
      <dgm:spPr/>
      <dgm:t>
        <a:bodyPr/>
        <a:lstStyle/>
        <a:p>
          <a:endParaRPr lang="th-TH"/>
        </a:p>
      </dgm:t>
    </dgm:pt>
    <dgm:pt modelId="{8E7A1D60-4CA6-47AA-8DAE-ABA75B56248B}" type="sibTrans" cxnId="{0F846B1B-020F-4F92-8E2B-F0AA2DC77B6B}">
      <dgm:prSet/>
      <dgm:spPr/>
      <dgm:t>
        <a:bodyPr/>
        <a:lstStyle/>
        <a:p>
          <a:endParaRPr lang="th-TH"/>
        </a:p>
      </dgm:t>
    </dgm:pt>
    <dgm:pt modelId="{E8840A61-8C30-4949-A0B0-FAE730183FED}">
      <dgm:prSet phldrT="[Text]" custT="1"/>
      <dgm:spPr/>
      <dgm:t>
        <a:bodyPr/>
        <a:lstStyle/>
        <a:p>
          <a:r>
            <a:rPr lang="th-TH" sz="1800" b="1" dirty="0"/>
            <a:t>การเข้าถึงกระบวนการยุติธรรมอย่างเท่าเทียมและเป็นธรรม</a:t>
          </a:r>
        </a:p>
      </dgm:t>
    </dgm:pt>
    <dgm:pt modelId="{5719EA93-DA66-434F-8503-2542F050AA99}" type="parTrans" cxnId="{3F4E19C4-77BE-457E-85DC-43C0D4DAC3DF}">
      <dgm:prSet/>
      <dgm:spPr/>
      <dgm:t>
        <a:bodyPr/>
        <a:lstStyle/>
        <a:p>
          <a:endParaRPr lang="th-TH"/>
        </a:p>
      </dgm:t>
    </dgm:pt>
    <dgm:pt modelId="{3C4DDE74-D527-40A3-8E80-853E8D78ACF4}" type="sibTrans" cxnId="{3F4E19C4-77BE-457E-85DC-43C0D4DAC3DF}">
      <dgm:prSet/>
      <dgm:spPr/>
      <dgm:t>
        <a:bodyPr/>
        <a:lstStyle/>
        <a:p>
          <a:endParaRPr lang="th-TH"/>
        </a:p>
      </dgm:t>
    </dgm:pt>
    <dgm:pt modelId="{9B43087C-BE3A-4AC6-945F-2B18651D2DCC}">
      <dgm:prSet phldrT="[Text]" custT="1"/>
      <dgm:spPr/>
      <dgm:t>
        <a:bodyPr/>
        <a:lstStyle/>
        <a:p>
          <a:r>
            <a:rPr lang="th-TH" sz="1600" b="1" dirty="0"/>
            <a:t>กำหนดให้ความรุนแรงต่อเด็กเป็นความผิดอาญา</a:t>
          </a:r>
        </a:p>
      </dgm:t>
    </dgm:pt>
    <dgm:pt modelId="{EC348386-F0BB-4777-B4C8-7A6910D4DDA8}" type="parTrans" cxnId="{1D89A46E-6F51-4A5D-8538-E021D7B282C3}">
      <dgm:prSet/>
      <dgm:spPr/>
      <dgm:t>
        <a:bodyPr/>
        <a:lstStyle/>
        <a:p>
          <a:endParaRPr lang="th-TH"/>
        </a:p>
      </dgm:t>
    </dgm:pt>
    <dgm:pt modelId="{12B054D3-82CC-42BD-95D3-6E1BEB24DFFB}" type="sibTrans" cxnId="{1D89A46E-6F51-4A5D-8538-E021D7B282C3}">
      <dgm:prSet/>
      <dgm:spPr/>
      <dgm:t>
        <a:bodyPr/>
        <a:lstStyle/>
        <a:p>
          <a:endParaRPr lang="th-TH"/>
        </a:p>
      </dgm:t>
    </dgm:pt>
    <dgm:pt modelId="{B6515175-68BB-4E21-8475-5B04B19C685B}" type="pres">
      <dgm:prSet presAssocID="{6252C2E1-572B-464E-BDF9-0A1FEE3BC7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C78D743-3F87-4F8D-990E-0DA68D2EDAB9}" type="pres">
      <dgm:prSet presAssocID="{C987F615-45D5-4539-B83D-012F1D195188}" presName="vertFlow" presStyleCnt="0"/>
      <dgm:spPr/>
    </dgm:pt>
    <dgm:pt modelId="{344FC89A-A605-468F-8244-2F0CAA6FED8F}" type="pres">
      <dgm:prSet presAssocID="{C987F615-45D5-4539-B83D-012F1D195188}" presName="header" presStyleLbl="node1" presStyleIdx="0" presStyleCnt="2"/>
      <dgm:spPr/>
      <dgm:t>
        <a:bodyPr/>
        <a:lstStyle/>
        <a:p>
          <a:endParaRPr lang="th-TH"/>
        </a:p>
      </dgm:t>
    </dgm:pt>
    <dgm:pt modelId="{F6571F6D-48D3-4C29-950C-E1F9B4C12425}" type="pres">
      <dgm:prSet presAssocID="{B574CAAF-C930-48E9-A746-644E551D2573}" presName="parTrans" presStyleLbl="sibTrans2D1" presStyleIdx="0" presStyleCnt="7"/>
      <dgm:spPr/>
      <dgm:t>
        <a:bodyPr/>
        <a:lstStyle/>
        <a:p>
          <a:endParaRPr lang="th-TH"/>
        </a:p>
      </dgm:t>
    </dgm:pt>
    <dgm:pt modelId="{D3E2178E-F964-4566-893F-7C60D21D4242}" type="pres">
      <dgm:prSet presAssocID="{9677E0C0-198E-4363-AF8B-158C6AC7791D}" presName="child" presStyleLbl="alignAccFollow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A6D74B-1A36-4751-B268-05D7234C9793}" type="pres">
      <dgm:prSet presAssocID="{BEE51613-FCE1-4240-B557-8F71853E9AB6}" presName="sibTrans" presStyleLbl="sibTrans2D1" presStyleIdx="1" presStyleCnt="7"/>
      <dgm:spPr/>
      <dgm:t>
        <a:bodyPr/>
        <a:lstStyle/>
        <a:p>
          <a:endParaRPr lang="th-TH"/>
        </a:p>
      </dgm:t>
    </dgm:pt>
    <dgm:pt modelId="{BC69E534-7D8A-40B0-A963-66F9FCFD3E6E}" type="pres">
      <dgm:prSet presAssocID="{D5BA10E6-BA9A-4A0D-A5E6-BB5F3A9EB8FD}" presName="child" presStyleLbl="alignAccFollowNode1" presStyleIdx="1" presStyleCnt="7" custScaleY="12467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75338E-ACDB-46C1-A4DD-B48F4DFB4DE5}" type="pres">
      <dgm:prSet presAssocID="{996E1C33-C82B-4FA3-9255-3ABA22CB12FF}" presName="sibTrans" presStyleLbl="sibTrans2D1" presStyleIdx="2" presStyleCnt="7"/>
      <dgm:spPr/>
      <dgm:t>
        <a:bodyPr/>
        <a:lstStyle/>
        <a:p>
          <a:endParaRPr lang="th-TH"/>
        </a:p>
      </dgm:t>
    </dgm:pt>
    <dgm:pt modelId="{9063E8AC-3516-4215-944B-C20D3673B212}" type="pres">
      <dgm:prSet presAssocID="{E8840A61-8C30-4949-A0B0-FAE730183FED}" presName="child" presStyleLbl="alignAccFollow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97B155-0BDE-46FC-B6DF-01DA6DDC6BE3}" type="pres">
      <dgm:prSet presAssocID="{C987F615-45D5-4539-B83D-012F1D195188}" presName="hSp" presStyleCnt="0"/>
      <dgm:spPr/>
    </dgm:pt>
    <dgm:pt modelId="{BA0D7DCC-7E35-47AB-83F4-6E337EC92515}" type="pres">
      <dgm:prSet presAssocID="{FF01F456-DB23-4BA5-986A-8EB52CC167DE}" presName="vertFlow" presStyleCnt="0"/>
      <dgm:spPr/>
    </dgm:pt>
    <dgm:pt modelId="{061F94C0-4F71-4F1D-8BA8-D2ACC2B3F5C9}" type="pres">
      <dgm:prSet presAssocID="{FF01F456-DB23-4BA5-986A-8EB52CC167DE}" presName="header" presStyleLbl="node1" presStyleIdx="1" presStyleCnt="2"/>
      <dgm:spPr/>
      <dgm:t>
        <a:bodyPr/>
        <a:lstStyle/>
        <a:p>
          <a:endParaRPr lang="th-TH"/>
        </a:p>
      </dgm:t>
    </dgm:pt>
    <dgm:pt modelId="{CB768753-776C-4A1E-88CC-829613FCB801}" type="pres">
      <dgm:prSet presAssocID="{C941374D-A773-47C3-807C-B18BA99EB4CA}" presName="parTrans" presStyleLbl="sibTrans2D1" presStyleIdx="3" presStyleCnt="7"/>
      <dgm:spPr/>
      <dgm:t>
        <a:bodyPr/>
        <a:lstStyle/>
        <a:p>
          <a:endParaRPr lang="th-TH"/>
        </a:p>
      </dgm:t>
    </dgm:pt>
    <dgm:pt modelId="{02A836E8-847E-4DA1-9568-8EFD7BAF6A30}" type="pres">
      <dgm:prSet presAssocID="{33435D1D-8439-4D1A-A50E-16FBA523AF7B}" presName="child" presStyleLbl="alignAccFollow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F8E438-F1C3-436A-BD5D-5240ACFF1B5E}" type="pres">
      <dgm:prSet presAssocID="{D92CDA1B-2B30-4CA8-8E44-1D5C924688CC}" presName="sibTrans" presStyleLbl="sibTrans2D1" presStyleIdx="4" presStyleCnt="7"/>
      <dgm:spPr/>
      <dgm:t>
        <a:bodyPr/>
        <a:lstStyle/>
        <a:p>
          <a:endParaRPr lang="th-TH"/>
        </a:p>
      </dgm:t>
    </dgm:pt>
    <dgm:pt modelId="{08284D9E-C8F8-4C02-B2EE-6BF41536E74B}" type="pres">
      <dgm:prSet presAssocID="{9B43087C-BE3A-4AC6-945F-2B18651D2DCC}" presName="child" presStyleLbl="alignAccFollow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5298A8-7272-4601-80F8-AAF08B826287}" type="pres">
      <dgm:prSet presAssocID="{12B054D3-82CC-42BD-95D3-6E1BEB24DFFB}" presName="sibTrans" presStyleLbl="sibTrans2D1" presStyleIdx="5" presStyleCnt="7"/>
      <dgm:spPr/>
      <dgm:t>
        <a:bodyPr/>
        <a:lstStyle/>
        <a:p>
          <a:endParaRPr lang="th-TH"/>
        </a:p>
      </dgm:t>
    </dgm:pt>
    <dgm:pt modelId="{61667D94-52E0-497C-86F3-A8226854E3FF}" type="pres">
      <dgm:prSet presAssocID="{A4F1BE3E-696A-4E4F-94DF-C2CFD8CB27A5}" presName="child" presStyleLbl="alignAccFollowNode1" presStyleIdx="5" presStyleCnt="7" custScaleY="19628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2C76EA4-DDC5-4AE0-B012-17F74D72D810}" type="pres">
      <dgm:prSet presAssocID="{8E7A1D60-4CA6-47AA-8DAE-ABA75B56248B}" presName="sibTrans" presStyleLbl="sibTrans2D1" presStyleIdx="6" presStyleCnt="7"/>
      <dgm:spPr/>
      <dgm:t>
        <a:bodyPr/>
        <a:lstStyle/>
        <a:p>
          <a:endParaRPr lang="th-TH"/>
        </a:p>
      </dgm:t>
    </dgm:pt>
    <dgm:pt modelId="{70D1EBED-46AA-4293-B9D3-1EA96179DF3E}" type="pres">
      <dgm:prSet presAssocID="{9D27AC71-1D6D-4508-9636-B9C8E6D07143}" presName="child" presStyleLbl="alignAccFollow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EC7CD43-1620-4DDE-8EA2-21A9F63DF8E4}" type="presOf" srcId="{996E1C33-C82B-4FA3-9255-3ABA22CB12FF}" destId="{B375338E-ACDB-46C1-A4DD-B48F4DFB4DE5}" srcOrd="0" destOrd="0" presId="urn:microsoft.com/office/officeart/2005/8/layout/lProcess1"/>
    <dgm:cxn modelId="{0F36E3C2-7A4D-4EBA-94A1-BF8496ADD370}" srcId="{C987F615-45D5-4539-B83D-012F1D195188}" destId="{9677E0C0-198E-4363-AF8B-158C6AC7791D}" srcOrd="0" destOrd="0" parTransId="{B574CAAF-C930-48E9-A746-644E551D2573}" sibTransId="{BEE51613-FCE1-4240-B557-8F71853E9AB6}"/>
    <dgm:cxn modelId="{E2D9ED34-634C-4C93-AB0A-9BD9DAF07D4D}" type="presOf" srcId="{D92CDA1B-2B30-4CA8-8E44-1D5C924688CC}" destId="{30F8E438-F1C3-436A-BD5D-5240ACFF1B5E}" srcOrd="0" destOrd="0" presId="urn:microsoft.com/office/officeart/2005/8/layout/lProcess1"/>
    <dgm:cxn modelId="{38D8D8AB-810A-4968-B79E-B584B19ED91B}" type="presOf" srcId="{A4F1BE3E-696A-4E4F-94DF-C2CFD8CB27A5}" destId="{61667D94-52E0-497C-86F3-A8226854E3FF}" srcOrd="0" destOrd="0" presId="urn:microsoft.com/office/officeart/2005/8/layout/lProcess1"/>
    <dgm:cxn modelId="{A1F3274D-E1C7-4E9F-8063-D7E215BD7AA7}" type="presOf" srcId="{C987F615-45D5-4539-B83D-012F1D195188}" destId="{344FC89A-A605-468F-8244-2F0CAA6FED8F}" srcOrd="0" destOrd="0" presId="urn:microsoft.com/office/officeart/2005/8/layout/lProcess1"/>
    <dgm:cxn modelId="{8B0E451E-5DEA-442E-9EB3-5E03BD5A721B}" type="presOf" srcId="{BEE51613-FCE1-4240-B557-8F71853E9AB6}" destId="{DBA6D74B-1A36-4751-B268-05D7234C9793}" srcOrd="0" destOrd="0" presId="urn:microsoft.com/office/officeart/2005/8/layout/lProcess1"/>
    <dgm:cxn modelId="{22E4C64C-8E1E-430E-8543-8B0583663881}" type="presOf" srcId="{C941374D-A773-47C3-807C-B18BA99EB4CA}" destId="{CB768753-776C-4A1E-88CC-829613FCB801}" srcOrd="0" destOrd="0" presId="urn:microsoft.com/office/officeart/2005/8/layout/lProcess1"/>
    <dgm:cxn modelId="{692C7C63-E1D5-47D6-B431-8775C2020858}" srcId="{6252C2E1-572B-464E-BDF9-0A1FEE3BC774}" destId="{FF01F456-DB23-4BA5-986A-8EB52CC167DE}" srcOrd="1" destOrd="0" parTransId="{D0F5DBA9-76E3-4D45-A517-050E0EED51F2}" sibTransId="{BB7D756D-64B4-4596-A6A6-D3730B3D7276}"/>
    <dgm:cxn modelId="{0F846B1B-020F-4F92-8E2B-F0AA2DC77B6B}" srcId="{FF01F456-DB23-4BA5-986A-8EB52CC167DE}" destId="{A4F1BE3E-696A-4E4F-94DF-C2CFD8CB27A5}" srcOrd="2" destOrd="0" parTransId="{89E82901-9F18-479B-88C8-008B3AF17B8E}" sibTransId="{8E7A1D60-4CA6-47AA-8DAE-ABA75B56248B}"/>
    <dgm:cxn modelId="{4E53CA2E-2B58-4B6D-917A-1F55EB5E3EA0}" type="presOf" srcId="{8E7A1D60-4CA6-47AA-8DAE-ABA75B56248B}" destId="{B2C76EA4-DDC5-4AE0-B012-17F74D72D810}" srcOrd="0" destOrd="0" presId="urn:microsoft.com/office/officeart/2005/8/layout/lProcess1"/>
    <dgm:cxn modelId="{42DA5135-66D3-4F52-AED4-9B457E958970}" type="presOf" srcId="{FF01F456-DB23-4BA5-986A-8EB52CC167DE}" destId="{061F94C0-4F71-4F1D-8BA8-D2ACC2B3F5C9}" srcOrd="0" destOrd="0" presId="urn:microsoft.com/office/officeart/2005/8/layout/lProcess1"/>
    <dgm:cxn modelId="{0BA696EC-7C5C-4BB9-9329-9DD3B6F031A2}" srcId="{FF01F456-DB23-4BA5-986A-8EB52CC167DE}" destId="{33435D1D-8439-4D1A-A50E-16FBA523AF7B}" srcOrd="0" destOrd="0" parTransId="{C941374D-A773-47C3-807C-B18BA99EB4CA}" sibTransId="{D92CDA1B-2B30-4CA8-8E44-1D5C924688CC}"/>
    <dgm:cxn modelId="{3A8BAF37-2945-4675-9E19-19AF187145BE}" type="presOf" srcId="{D5BA10E6-BA9A-4A0D-A5E6-BB5F3A9EB8FD}" destId="{BC69E534-7D8A-40B0-A963-66F9FCFD3E6E}" srcOrd="0" destOrd="0" presId="urn:microsoft.com/office/officeart/2005/8/layout/lProcess1"/>
    <dgm:cxn modelId="{C225232E-E4A5-4BCF-A90D-7663F62E502D}" type="presOf" srcId="{12B054D3-82CC-42BD-95D3-6E1BEB24DFFB}" destId="{C25298A8-7272-4601-80F8-AAF08B826287}" srcOrd="0" destOrd="0" presId="urn:microsoft.com/office/officeart/2005/8/layout/lProcess1"/>
    <dgm:cxn modelId="{1D89A46E-6F51-4A5D-8538-E021D7B282C3}" srcId="{FF01F456-DB23-4BA5-986A-8EB52CC167DE}" destId="{9B43087C-BE3A-4AC6-945F-2B18651D2DCC}" srcOrd="1" destOrd="0" parTransId="{EC348386-F0BB-4777-B4C8-7A6910D4DDA8}" sibTransId="{12B054D3-82CC-42BD-95D3-6E1BEB24DFFB}"/>
    <dgm:cxn modelId="{58D0AD14-9F7B-4FCF-B492-716CCBFE7BA5}" type="presOf" srcId="{9B43087C-BE3A-4AC6-945F-2B18651D2DCC}" destId="{08284D9E-C8F8-4C02-B2EE-6BF41536E74B}" srcOrd="0" destOrd="0" presId="urn:microsoft.com/office/officeart/2005/8/layout/lProcess1"/>
    <dgm:cxn modelId="{3F4E19C4-77BE-457E-85DC-43C0D4DAC3DF}" srcId="{C987F615-45D5-4539-B83D-012F1D195188}" destId="{E8840A61-8C30-4949-A0B0-FAE730183FED}" srcOrd="2" destOrd="0" parTransId="{5719EA93-DA66-434F-8503-2542F050AA99}" sibTransId="{3C4DDE74-D527-40A3-8E80-853E8D78ACF4}"/>
    <dgm:cxn modelId="{0F262C5F-4929-4F96-ADCE-2200B3632560}" type="presOf" srcId="{9D27AC71-1D6D-4508-9636-B9C8E6D07143}" destId="{70D1EBED-46AA-4293-B9D3-1EA96179DF3E}" srcOrd="0" destOrd="0" presId="urn:microsoft.com/office/officeart/2005/8/layout/lProcess1"/>
    <dgm:cxn modelId="{E31CA1BB-200C-4804-A5F2-461CE53D6997}" type="presOf" srcId="{6252C2E1-572B-464E-BDF9-0A1FEE3BC774}" destId="{B6515175-68BB-4E21-8475-5B04B19C685B}" srcOrd="0" destOrd="0" presId="urn:microsoft.com/office/officeart/2005/8/layout/lProcess1"/>
    <dgm:cxn modelId="{D3B0C08C-40DB-406A-ABBD-955524F523B6}" srcId="{C987F615-45D5-4539-B83D-012F1D195188}" destId="{D5BA10E6-BA9A-4A0D-A5E6-BB5F3A9EB8FD}" srcOrd="1" destOrd="0" parTransId="{EA27368D-A7F4-4F26-8C24-F14F60FB9580}" sibTransId="{996E1C33-C82B-4FA3-9255-3ABA22CB12FF}"/>
    <dgm:cxn modelId="{C31CDB3E-093D-401B-89B1-CD34C49D5226}" srcId="{6252C2E1-572B-464E-BDF9-0A1FEE3BC774}" destId="{C987F615-45D5-4539-B83D-012F1D195188}" srcOrd="0" destOrd="0" parTransId="{1F655FAB-7651-4173-8139-969B4088E052}" sibTransId="{DD534EEF-C9E5-470E-8A40-445D8F4B9A57}"/>
    <dgm:cxn modelId="{5609F19F-F01C-4501-9502-3F7F14631212}" type="presOf" srcId="{E8840A61-8C30-4949-A0B0-FAE730183FED}" destId="{9063E8AC-3516-4215-944B-C20D3673B212}" srcOrd="0" destOrd="0" presId="urn:microsoft.com/office/officeart/2005/8/layout/lProcess1"/>
    <dgm:cxn modelId="{55BB97F8-21D7-48DB-8D4F-9392C18FB180}" type="presOf" srcId="{B574CAAF-C930-48E9-A746-644E551D2573}" destId="{F6571F6D-48D3-4C29-950C-E1F9B4C12425}" srcOrd="0" destOrd="0" presId="urn:microsoft.com/office/officeart/2005/8/layout/lProcess1"/>
    <dgm:cxn modelId="{01FE95CC-49A7-48C9-AF17-00CCB68710AE}" type="presOf" srcId="{33435D1D-8439-4D1A-A50E-16FBA523AF7B}" destId="{02A836E8-847E-4DA1-9568-8EFD7BAF6A30}" srcOrd="0" destOrd="0" presId="urn:microsoft.com/office/officeart/2005/8/layout/lProcess1"/>
    <dgm:cxn modelId="{F6965E26-FF2B-4469-B0C0-EA28CCBB2DB3}" type="presOf" srcId="{9677E0C0-198E-4363-AF8B-158C6AC7791D}" destId="{D3E2178E-F964-4566-893F-7C60D21D4242}" srcOrd="0" destOrd="0" presId="urn:microsoft.com/office/officeart/2005/8/layout/lProcess1"/>
    <dgm:cxn modelId="{C80A3688-E5D4-4580-B26A-9DDF081BE44D}" srcId="{FF01F456-DB23-4BA5-986A-8EB52CC167DE}" destId="{9D27AC71-1D6D-4508-9636-B9C8E6D07143}" srcOrd="3" destOrd="0" parTransId="{548B5B3A-ECFE-4C1E-860F-8C6C96AD0749}" sibTransId="{762AFEB1-FFF1-4DBD-B255-9DAE974DF3D1}"/>
    <dgm:cxn modelId="{20345B21-3205-417E-A7BB-4034EF0790BB}" type="presParOf" srcId="{B6515175-68BB-4E21-8475-5B04B19C685B}" destId="{3C78D743-3F87-4F8D-990E-0DA68D2EDAB9}" srcOrd="0" destOrd="0" presId="urn:microsoft.com/office/officeart/2005/8/layout/lProcess1"/>
    <dgm:cxn modelId="{830A08C1-E58F-4B25-9203-4580394BF196}" type="presParOf" srcId="{3C78D743-3F87-4F8D-990E-0DA68D2EDAB9}" destId="{344FC89A-A605-468F-8244-2F0CAA6FED8F}" srcOrd="0" destOrd="0" presId="urn:microsoft.com/office/officeart/2005/8/layout/lProcess1"/>
    <dgm:cxn modelId="{6C747859-8233-41A6-BF9F-19CC1B092C06}" type="presParOf" srcId="{3C78D743-3F87-4F8D-990E-0DA68D2EDAB9}" destId="{F6571F6D-48D3-4C29-950C-E1F9B4C12425}" srcOrd="1" destOrd="0" presId="urn:microsoft.com/office/officeart/2005/8/layout/lProcess1"/>
    <dgm:cxn modelId="{EDCD97BE-4FCC-4616-A4BB-066B582865D2}" type="presParOf" srcId="{3C78D743-3F87-4F8D-990E-0DA68D2EDAB9}" destId="{D3E2178E-F964-4566-893F-7C60D21D4242}" srcOrd="2" destOrd="0" presId="urn:microsoft.com/office/officeart/2005/8/layout/lProcess1"/>
    <dgm:cxn modelId="{A0571AD4-4106-4B52-9E9F-D0E717960D71}" type="presParOf" srcId="{3C78D743-3F87-4F8D-990E-0DA68D2EDAB9}" destId="{DBA6D74B-1A36-4751-B268-05D7234C9793}" srcOrd="3" destOrd="0" presId="urn:microsoft.com/office/officeart/2005/8/layout/lProcess1"/>
    <dgm:cxn modelId="{97E524D0-8FDD-4E9C-B6CE-860A1A2D9606}" type="presParOf" srcId="{3C78D743-3F87-4F8D-990E-0DA68D2EDAB9}" destId="{BC69E534-7D8A-40B0-A963-66F9FCFD3E6E}" srcOrd="4" destOrd="0" presId="urn:microsoft.com/office/officeart/2005/8/layout/lProcess1"/>
    <dgm:cxn modelId="{A5E2BC6A-412E-4151-9F6A-3CD73A274B83}" type="presParOf" srcId="{3C78D743-3F87-4F8D-990E-0DA68D2EDAB9}" destId="{B375338E-ACDB-46C1-A4DD-B48F4DFB4DE5}" srcOrd="5" destOrd="0" presId="urn:microsoft.com/office/officeart/2005/8/layout/lProcess1"/>
    <dgm:cxn modelId="{840A44EB-8A09-4AA0-8AFE-D05B6B48FEB2}" type="presParOf" srcId="{3C78D743-3F87-4F8D-990E-0DA68D2EDAB9}" destId="{9063E8AC-3516-4215-944B-C20D3673B212}" srcOrd="6" destOrd="0" presId="urn:microsoft.com/office/officeart/2005/8/layout/lProcess1"/>
    <dgm:cxn modelId="{1E962D81-360A-4EC3-AE7C-E9A9E7993065}" type="presParOf" srcId="{B6515175-68BB-4E21-8475-5B04B19C685B}" destId="{E997B155-0BDE-46FC-B6DF-01DA6DDC6BE3}" srcOrd="1" destOrd="0" presId="urn:microsoft.com/office/officeart/2005/8/layout/lProcess1"/>
    <dgm:cxn modelId="{8C352C10-7B7C-4FF4-890D-C7BB16CB4DC1}" type="presParOf" srcId="{B6515175-68BB-4E21-8475-5B04B19C685B}" destId="{BA0D7DCC-7E35-47AB-83F4-6E337EC92515}" srcOrd="2" destOrd="0" presId="urn:microsoft.com/office/officeart/2005/8/layout/lProcess1"/>
    <dgm:cxn modelId="{1A7C3F1E-AD81-4F67-904C-ACCB1E320291}" type="presParOf" srcId="{BA0D7DCC-7E35-47AB-83F4-6E337EC92515}" destId="{061F94C0-4F71-4F1D-8BA8-D2ACC2B3F5C9}" srcOrd="0" destOrd="0" presId="urn:microsoft.com/office/officeart/2005/8/layout/lProcess1"/>
    <dgm:cxn modelId="{DED2CC26-03C9-4348-ABC4-F24D0767C767}" type="presParOf" srcId="{BA0D7DCC-7E35-47AB-83F4-6E337EC92515}" destId="{CB768753-776C-4A1E-88CC-829613FCB801}" srcOrd="1" destOrd="0" presId="urn:microsoft.com/office/officeart/2005/8/layout/lProcess1"/>
    <dgm:cxn modelId="{83950DD1-1235-4FB6-899B-AC0CD6D43CA2}" type="presParOf" srcId="{BA0D7DCC-7E35-47AB-83F4-6E337EC92515}" destId="{02A836E8-847E-4DA1-9568-8EFD7BAF6A30}" srcOrd="2" destOrd="0" presId="urn:microsoft.com/office/officeart/2005/8/layout/lProcess1"/>
    <dgm:cxn modelId="{45787CA2-D5AD-48A7-8915-5E19007C8F0F}" type="presParOf" srcId="{BA0D7DCC-7E35-47AB-83F4-6E337EC92515}" destId="{30F8E438-F1C3-436A-BD5D-5240ACFF1B5E}" srcOrd="3" destOrd="0" presId="urn:microsoft.com/office/officeart/2005/8/layout/lProcess1"/>
    <dgm:cxn modelId="{5C568976-790E-493C-8107-7F3EB3D9E669}" type="presParOf" srcId="{BA0D7DCC-7E35-47AB-83F4-6E337EC92515}" destId="{08284D9E-C8F8-4C02-B2EE-6BF41536E74B}" srcOrd="4" destOrd="0" presId="urn:microsoft.com/office/officeart/2005/8/layout/lProcess1"/>
    <dgm:cxn modelId="{7969BD76-9C36-4F23-A3C1-687102B14975}" type="presParOf" srcId="{BA0D7DCC-7E35-47AB-83F4-6E337EC92515}" destId="{C25298A8-7272-4601-80F8-AAF08B826287}" srcOrd="5" destOrd="0" presId="urn:microsoft.com/office/officeart/2005/8/layout/lProcess1"/>
    <dgm:cxn modelId="{757D7A3B-ED3D-43B3-AE90-647FFE347DDF}" type="presParOf" srcId="{BA0D7DCC-7E35-47AB-83F4-6E337EC92515}" destId="{61667D94-52E0-497C-86F3-A8226854E3FF}" srcOrd="6" destOrd="0" presId="urn:microsoft.com/office/officeart/2005/8/layout/lProcess1"/>
    <dgm:cxn modelId="{C4E44A90-ADEB-45F2-9F7E-4B52877EC4CD}" type="presParOf" srcId="{BA0D7DCC-7E35-47AB-83F4-6E337EC92515}" destId="{B2C76EA4-DDC5-4AE0-B012-17F74D72D810}" srcOrd="7" destOrd="0" presId="urn:microsoft.com/office/officeart/2005/8/layout/lProcess1"/>
    <dgm:cxn modelId="{BF0DBAFB-2DAD-4E78-9BD0-3F8B358800E1}" type="presParOf" srcId="{BA0D7DCC-7E35-47AB-83F4-6E337EC92515}" destId="{70D1EBED-46AA-4293-B9D3-1EA96179DF3E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51F0CE-1F59-4819-BC25-880BFAFC739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76C1451-E0E7-4FF3-91D0-514CDC1DA70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th-TH" b="1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  <a:t>สำนักงานอัยการสูงสุด </a:t>
          </a:r>
          <a:br>
            <a:rPr lang="th-TH" b="1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</a:br>
          <a:r>
            <a:rPr lang="th-TH" b="1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  <a:t>ตามพ.ร.บ.องค์กรอัยการฯ พ.ศ.๒๕๕๓ (ม.๒๓)</a:t>
          </a:r>
        </a:p>
      </dgm:t>
    </dgm:pt>
    <dgm:pt modelId="{29800416-BC36-4BF3-8588-372617B8BA43}" type="parTrans" cxnId="{C0A35AD4-42E1-49C6-BC1A-F49FF3F36AED}">
      <dgm:prSet/>
      <dgm:spPr/>
      <dgm:t>
        <a:bodyPr/>
        <a:lstStyle/>
        <a:p>
          <a:endParaRPr lang="th-TH"/>
        </a:p>
      </dgm:t>
    </dgm:pt>
    <dgm:pt modelId="{12CCCB36-732F-416A-89AD-3D4486C7EA28}" type="sibTrans" cxnId="{C0A35AD4-42E1-49C6-BC1A-F49FF3F36AED}">
      <dgm:prSet/>
      <dgm:spPr/>
      <dgm:t>
        <a:bodyPr/>
        <a:lstStyle/>
        <a:p>
          <a:endParaRPr lang="th-TH"/>
        </a:p>
      </dgm:t>
    </dgm:pt>
    <dgm:pt modelId="{547BFB88-EB86-46E1-AFCD-370D77BF1324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>
              <a:solidFill>
                <a:schemeClr val="accent6">
                  <a:lumMod val="50000"/>
                </a:schemeClr>
              </a:solidFill>
              <a:latin typeface="DilleniaUPC" pitchFamily="18" charset="-34"/>
              <a:cs typeface="DilleniaUPC" pitchFamily="18" charset="-34"/>
            </a:rPr>
            <a:t>ให้ความรู้ทางกฎหมายแก่ประชาชน</a:t>
          </a:r>
        </a:p>
      </dgm:t>
    </dgm:pt>
    <dgm:pt modelId="{D4E0C089-D205-4A67-B3D9-66E03FBA9AE7}" type="parTrans" cxnId="{B686598C-A1E1-4188-AE44-AEE434DC1BAA}">
      <dgm:prSet/>
      <dgm:spPr/>
      <dgm:t>
        <a:bodyPr/>
        <a:lstStyle/>
        <a:p>
          <a:endParaRPr lang="th-TH"/>
        </a:p>
      </dgm:t>
    </dgm:pt>
    <dgm:pt modelId="{7C95FA5E-3D27-4920-BF62-8C1B175AE0AE}" type="sibTrans" cxnId="{B686598C-A1E1-4188-AE44-AEE434DC1BAA}">
      <dgm:prSet/>
      <dgm:spPr/>
      <dgm:t>
        <a:bodyPr/>
        <a:lstStyle/>
        <a:p>
          <a:endParaRPr lang="th-TH"/>
        </a:p>
      </dgm:t>
    </dgm:pt>
    <dgm:pt modelId="{F75049F8-21F4-495A-9B10-056FF9C8A119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>
              <a:solidFill>
                <a:schemeClr val="accent5">
                  <a:lumMod val="50000"/>
                </a:schemeClr>
              </a:solidFill>
              <a:latin typeface="DilleniaUPC" pitchFamily="18" charset="-34"/>
              <a:cs typeface="DilleniaUPC" pitchFamily="18" charset="-34"/>
            </a:rPr>
            <a:t>ให้คำปรึกษาแก่รัฐบาลและหน่วยงานของรัฐ</a:t>
          </a:r>
        </a:p>
      </dgm:t>
    </dgm:pt>
    <dgm:pt modelId="{07F260FB-4172-456E-AC13-45754BBD4D6D}" type="parTrans" cxnId="{0085180E-CA34-43C4-AFB5-A1F70E9D6377}">
      <dgm:prSet/>
      <dgm:spPr/>
      <dgm:t>
        <a:bodyPr/>
        <a:lstStyle/>
        <a:p>
          <a:endParaRPr lang="th-TH"/>
        </a:p>
      </dgm:t>
    </dgm:pt>
    <dgm:pt modelId="{6E5B65E5-21E7-4332-A0F6-3604BDD91C87}" type="sibTrans" cxnId="{0085180E-CA34-43C4-AFB5-A1F70E9D6377}">
      <dgm:prSet/>
      <dgm:spPr/>
      <dgm:t>
        <a:bodyPr/>
        <a:lstStyle/>
        <a:p>
          <a:endParaRPr lang="th-TH"/>
        </a:p>
      </dgm:t>
    </dgm:pt>
    <dgm:pt modelId="{7E6410C2-B05B-4D46-B084-EC288E34D07F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b="1" dirty="0">
              <a:latin typeface="DilleniaUPC" pitchFamily="18" charset="-34"/>
              <a:cs typeface="DilleniaUPC" pitchFamily="18" charset="-34"/>
            </a:rPr>
            <a:t>ให้ความร่วมมือกับหน่วยงานของรัฐในการอำนวยความยุติธรรม </a:t>
          </a:r>
        </a:p>
      </dgm:t>
    </dgm:pt>
    <dgm:pt modelId="{24824C9E-C5B3-4AEB-8987-A5E423651E38}" type="parTrans" cxnId="{FB47A492-A618-4960-B39D-0D78AD78B1D8}">
      <dgm:prSet/>
      <dgm:spPr/>
      <dgm:t>
        <a:bodyPr/>
        <a:lstStyle/>
        <a:p>
          <a:endParaRPr lang="th-TH"/>
        </a:p>
      </dgm:t>
    </dgm:pt>
    <dgm:pt modelId="{59865784-15FB-46BC-9A8C-819F92808E2C}" type="sibTrans" cxnId="{FB47A492-A618-4960-B39D-0D78AD78B1D8}">
      <dgm:prSet/>
      <dgm:spPr/>
      <dgm:t>
        <a:bodyPr/>
        <a:lstStyle/>
        <a:p>
          <a:endParaRPr lang="th-TH"/>
        </a:p>
      </dgm:t>
    </dgm:pt>
    <dgm:pt modelId="{060958E5-43C4-4E04-8ED1-183E37E72A74}" type="pres">
      <dgm:prSet presAssocID="{B251F0CE-1F59-4819-BC25-880BFAFC739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2565239-8E29-4A9C-B64D-15DF733928E5}" type="pres">
      <dgm:prSet presAssocID="{976C1451-E0E7-4FF3-91D0-514CDC1DA709}" presName="roof" presStyleLbl="dkBgShp" presStyleIdx="0" presStyleCnt="2"/>
      <dgm:spPr/>
      <dgm:t>
        <a:bodyPr/>
        <a:lstStyle/>
        <a:p>
          <a:endParaRPr lang="th-TH"/>
        </a:p>
      </dgm:t>
    </dgm:pt>
    <dgm:pt modelId="{C2CE92CC-D499-4874-B125-DE911AA831E5}" type="pres">
      <dgm:prSet presAssocID="{976C1451-E0E7-4FF3-91D0-514CDC1DA709}" presName="pillars" presStyleCnt="0"/>
      <dgm:spPr/>
    </dgm:pt>
    <dgm:pt modelId="{DF5240B5-69E6-4E60-81B1-CC2821F0A9BF}" type="pres">
      <dgm:prSet presAssocID="{976C1451-E0E7-4FF3-91D0-514CDC1DA709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F970CA-38E3-4BDB-AC1E-DFD33747EA9D}" type="pres">
      <dgm:prSet presAssocID="{F75049F8-21F4-495A-9B10-056FF9C8A11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F98DE8C-5018-4AA9-86E5-D101DE1823CA}" type="pres">
      <dgm:prSet presAssocID="{7E6410C2-B05B-4D46-B084-EC288E34D07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2F4F8E-1C26-45D2-AC96-97EFBEB8EFD5}" type="pres">
      <dgm:prSet presAssocID="{976C1451-E0E7-4FF3-91D0-514CDC1DA709}" presName="base" presStyleLbl="dkBgShp" presStyleIdx="1" presStyleCnt="2"/>
      <dgm:spPr/>
    </dgm:pt>
  </dgm:ptLst>
  <dgm:cxnLst>
    <dgm:cxn modelId="{0085180E-CA34-43C4-AFB5-A1F70E9D6377}" srcId="{976C1451-E0E7-4FF3-91D0-514CDC1DA709}" destId="{F75049F8-21F4-495A-9B10-056FF9C8A119}" srcOrd="1" destOrd="0" parTransId="{07F260FB-4172-456E-AC13-45754BBD4D6D}" sibTransId="{6E5B65E5-21E7-4332-A0F6-3604BDD91C87}"/>
    <dgm:cxn modelId="{B6A604CF-4669-4CD4-8358-2CC6A058612B}" type="presOf" srcId="{F75049F8-21F4-495A-9B10-056FF9C8A119}" destId="{30F970CA-38E3-4BDB-AC1E-DFD33747EA9D}" srcOrd="0" destOrd="0" presId="urn:microsoft.com/office/officeart/2005/8/layout/hList3"/>
    <dgm:cxn modelId="{FB47A492-A618-4960-B39D-0D78AD78B1D8}" srcId="{976C1451-E0E7-4FF3-91D0-514CDC1DA709}" destId="{7E6410C2-B05B-4D46-B084-EC288E34D07F}" srcOrd="2" destOrd="0" parTransId="{24824C9E-C5B3-4AEB-8987-A5E423651E38}" sibTransId="{59865784-15FB-46BC-9A8C-819F92808E2C}"/>
    <dgm:cxn modelId="{BF4B71F4-565C-411B-96C2-17FE9B9F1737}" type="presOf" srcId="{976C1451-E0E7-4FF3-91D0-514CDC1DA709}" destId="{82565239-8E29-4A9C-B64D-15DF733928E5}" srcOrd="0" destOrd="0" presId="urn:microsoft.com/office/officeart/2005/8/layout/hList3"/>
    <dgm:cxn modelId="{BA47A115-4520-4795-A5C8-5FDBE45587CA}" type="presOf" srcId="{547BFB88-EB86-46E1-AFCD-370D77BF1324}" destId="{DF5240B5-69E6-4E60-81B1-CC2821F0A9BF}" srcOrd="0" destOrd="0" presId="urn:microsoft.com/office/officeart/2005/8/layout/hList3"/>
    <dgm:cxn modelId="{B686598C-A1E1-4188-AE44-AEE434DC1BAA}" srcId="{976C1451-E0E7-4FF3-91D0-514CDC1DA709}" destId="{547BFB88-EB86-46E1-AFCD-370D77BF1324}" srcOrd="0" destOrd="0" parTransId="{D4E0C089-D205-4A67-B3D9-66E03FBA9AE7}" sibTransId="{7C95FA5E-3D27-4920-BF62-8C1B175AE0AE}"/>
    <dgm:cxn modelId="{C0A35AD4-42E1-49C6-BC1A-F49FF3F36AED}" srcId="{B251F0CE-1F59-4819-BC25-880BFAFC739E}" destId="{976C1451-E0E7-4FF3-91D0-514CDC1DA709}" srcOrd="0" destOrd="0" parTransId="{29800416-BC36-4BF3-8588-372617B8BA43}" sibTransId="{12CCCB36-732F-416A-89AD-3D4486C7EA28}"/>
    <dgm:cxn modelId="{F28A77BB-862B-4688-86D2-273CDD2110DE}" type="presOf" srcId="{B251F0CE-1F59-4819-BC25-880BFAFC739E}" destId="{060958E5-43C4-4E04-8ED1-183E37E72A74}" srcOrd="0" destOrd="0" presId="urn:microsoft.com/office/officeart/2005/8/layout/hList3"/>
    <dgm:cxn modelId="{23C362BF-E700-4F69-94B5-E66F8AF8ABE2}" type="presOf" srcId="{7E6410C2-B05B-4D46-B084-EC288E34D07F}" destId="{7F98DE8C-5018-4AA9-86E5-D101DE1823CA}" srcOrd="0" destOrd="0" presId="urn:microsoft.com/office/officeart/2005/8/layout/hList3"/>
    <dgm:cxn modelId="{5D7A3C36-6058-41D8-8012-7C51C172747A}" type="presParOf" srcId="{060958E5-43C4-4E04-8ED1-183E37E72A74}" destId="{82565239-8E29-4A9C-B64D-15DF733928E5}" srcOrd="0" destOrd="0" presId="urn:microsoft.com/office/officeart/2005/8/layout/hList3"/>
    <dgm:cxn modelId="{6CA2F20B-17AB-4CAC-A785-AC076F3A70A5}" type="presParOf" srcId="{060958E5-43C4-4E04-8ED1-183E37E72A74}" destId="{C2CE92CC-D499-4874-B125-DE911AA831E5}" srcOrd="1" destOrd="0" presId="urn:microsoft.com/office/officeart/2005/8/layout/hList3"/>
    <dgm:cxn modelId="{261F870C-D5BD-4C17-83A0-206421C168A1}" type="presParOf" srcId="{C2CE92CC-D499-4874-B125-DE911AA831E5}" destId="{DF5240B5-69E6-4E60-81B1-CC2821F0A9BF}" srcOrd="0" destOrd="0" presId="urn:microsoft.com/office/officeart/2005/8/layout/hList3"/>
    <dgm:cxn modelId="{6373D483-0F2E-435E-9F00-26F407E276A3}" type="presParOf" srcId="{C2CE92CC-D499-4874-B125-DE911AA831E5}" destId="{30F970CA-38E3-4BDB-AC1E-DFD33747EA9D}" srcOrd="1" destOrd="0" presId="urn:microsoft.com/office/officeart/2005/8/layout/hList3"/>
    <dgm:cxn modelId="{E7381BD5-A1A0-47C6-92FF-AF0C029AFFAA}" type="presParOf" srcId="{C2CE92CC-D499-4874-B125-DE911AA831E5}" destId="{7F98DE8C-5018-4AA9-86E5-D101DE1823CA}" srcOrd="2" destOrd="0" presId="urn:microsoft.com/office/officeart/2005/8/layout/hList3"/>
    <dgm:cxn modelId="{EF0DFBF6-96DD-4267-973C-85F77FB14E9A}" type="presParOf" srcId="{060958E5-43C4-4E04-8ED1-183E37E72A74}" destId="{882F4F8E-1C26-45D2-AC96-97EFBEB8EFD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8987B-8B25-496E-B9AD-D5A17CA6052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C957AA75-A7BE-4600-85DB-8682EE29CDB1}">
      <dgm:prSet phldrT="[Text]" custT="1"/>
      <dgm:spPr/>
      <dgm:t>
        <a:bodyPr/>
        <a:lstStyle/>
        <a:p>
          <a:r>
            <a:rPr lang="th-TH" sz="3200" b="1" dirty="0"/>
            <a:t>ด้านการป้องกันอาชญากรรม</a:t>
          </a:r>
        </a:p>
      </dgm:t>
    </dgm:pt>
    <dgm:pt modelId="{D4AC1254-9FC0-4D00-9687-03215D8CD990}" type="parTrans" cxnId="{F318DBBD-CFB1-4146-B776-D9703031489E}">
      <dgm:prSet/>
      <dgm:spPr/>
      <dgm:t>
        <a:bodyPr/>
        <a:lstStyle/>
        <a:p>
          <a:endParaRPr lang="th-TH"/>
        </a:p>
      </dgm:t>
    </dgm:pt>
    <dgm:pt modelId="{D443A9D1-1A15-45AB-8003-68280494BD1D}" type="sibTrans" cxnId="{F318DBBD-CFB1-4146-B776-D9703031489E}">
      <dgm:prSet/>
      <dgm:spPr/>
      <dgm:t>
        <a:bodyPr/>
        <a:lstStyle/>
        <a:p>
          <a:endParaRPr lang="th-TH"/>
        </a:p>
      </dgm:t>
    </dgm:pt>
    <dgm:pt modelId="{011827C1-1357-42D3-9762-C8E327F659A3}">
      <dgm:prSet phldrT="[Text]" custT="1"/>
      <dgm:spPr/>
      <dgm:t>
        <a:bodyPr/>
        <a:lstStyle/>
        <a:p>
          <a:r>
            <a:rPr lang="th-TH" sz="3200" b="1" dirty="0"/>
            <a:t>ด้านการคุ้มครองสวัสดิภาพ</a:t>
          </a:r>
        </a:p>
      </dgm:t>
    </dgm:pt>
    <dgm:pt modelId="{0E042F99-E0F4-4420-9860-C0960CBA3360}" type="parTrans" cxnId="{22147B62-AF23-4F51-B6E3-48849632E035}">
      <dgm:prSet/>
      <dgm:spPr/>
      <dgm:t>
        <a:bodyPr/>
        <a:lstStyle/>
        <a:p>
          <a:endParaRPr lang="th-TH"/>
        </a:p>
      </dgm:t>
    </dgm:pt>
    <dgm:pt modelId="{9FDD3A68-11F6-4207-A6EB-CAE3443F3381}" type="sibTrans" cxnId="{22147B62-AF23-4F51-B6E3-48849632E035}">
      <dgm:prSet/>
      <dgm:spPr/>
      <dgm:t>
        <a:bodyPr/>
        <a:lstStyle/>
        <a:p>
          <a:endParaRPr lang="th-TH"/>
        </a:p>
      </dgm:t>
    </dgm:pt>
    <dgm:pt modelId="{7B9F6DC5-8B0A-47DD-BAF9-9C4BAE6880F0}">
      <dgm:prSet phldrT="[Text]" custT="1"/>
      <dgm:spPr/>
      <dgm:t>
        <a:bodyPr/>
        <a:lstStyle/>
        <a:p>
          <a:r>
            <a:rPr lang="th-TH" sz="3000" b="1" dirty="0"/>
            <a:t>ด้านการคุ้มครองในกระบวนการยุติธรรมทางอาญา</a:t>
          </a:r>
        </a:p>
      </dgm:t>
    </dgm:pt>
    <dgm:pt modelId="{4E28138B-7DEE-4645-A49A-C2F33179FB72}" type="parTrans" cxnId="{E9968559-57AF-46C0-BFFE-00CA0FA25CFF}">
      <dgm:prSet/>
      <dgm:spPr/>
      <dgm:t>
        <a:bodyPr/>
        <a:lstStyle/>
        <a:p>
          <a:endParaRPr lang="th-TH"/>
        </a:p>
      </dgm:t>
    </dgm:pt>
    <dgm:pt modelId="{F6C1483B-23AD-4308-89C0-403912D5D15A}" type="sibTrans" cxnId="{E9968559-57AF-46C0-BFFE-00CA0FA25CFF}">
      <dgm:prSet/>
      <dgm:spPr/>
      <dgm:t>
        <a:bodyPr/>
        <a:lstStyle/>
        <a:p>
          <a:endParaRPr lang="th-TH"/>
        </a:p>
      </dgm:t>
    </dgm:pt>
    <dgm:pt modelId="{99C04089-408A-4A39-A4CE-B7F5EDA9A63B}">
      <dgm:prSet phldrT="[Text]" custT="1"/>
      <dgm:spPr/>
      <dgm:t>
        <a:bodyPr/>
        <a:lstStyle/>
        <a:p>
          <a:r>
            <a:rPr lang="th-TH" sz="3000" b="1" dirty="0"/>
            <a:t>ด้านการประสานความร่วมมือ</a:t>
          </a:r>
        </a:p>
      </dgm:t>
    </dgm:pt>
    <dgm:pt modelId="{05A63CDC-EBC6-4F49-B7A4-55235113CE8F}" type="parTrans" cxnId="{541E1785-9AD3-4B83-B219-760411E0F076}">
      <dgm:prSet/>
      <dgm:spPr/>
      <dgm:t>
        <a:bodyPr/>
        <a:lstStyle/>
        <a:p>
          <a:endParaRPr lang="th-TH"/>
        </a:p>
      </dgm:t>
    </dgm:pt>
    <dgm:pt modelId="{FBF77766-A85C-4DDB-A6FB-A6ABFBCA08AD}" type="sibTrans" cxnId="{541E1785-9AD3-4B83-B219-760411E0F076}">
      <dgm:prSet/>
      <dgm:spPr/>
      <dgm:t>
        <a:bodyPr/>
        <a:lstStyle/>
        <a:p>
          <a:endParaRPr lang="th-TH"/>
        </a:p>
      </dgm:t>
    </dgm:pt>
    <dgm:pt modelId="{CEA6C5C3-1BB1-48DF-96CB-34D5B64293D9}" type="pres">
      <dgm:prSet presAssocID="{3A58987B-8B25-496E-B9AD-D5A17CA6052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7DE7D9A8-4822-4D43-B5F0-06A4094D332B}" type="pres">
      <dgm:prSet presAssocID="{C957AA75-A7BE-4600-85DB-8682EE29CDB1}" presName="parentLin" presStyleCnt="0"/>
      <dgm:spPr/>
    </dgm:pt>
    <dgm:pt modelId="{2411DD9A-E1AB-47AF-9F74-60B577F30778}" type="pres">
      <dgm:prSet presAssocID="{C957AA75-A7BE-4600-85DB-8682EE29CDB1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5DFA90B3-C742-4DC9-AB4F-3C804AE9608C}" type="pres">
      <dgm:prSet presAssocID="{C957AA75-A7BE-4600-85DB-8682EE29CDB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AF6FC7-4869-4ED1-ACC5-653DDCF7768E}" type="pres">
      <dgm:prSet presAssocID="{C957AA75-A7BE-4600-85DB-8682EE29CDB1}" presName="negativeSpace" presStyleCnt="0"/>
      <dgm:spPr/>
    </dgm:pt>
    <dgm:pt modelId="{5677AEF3-F4AA-4DC4-A611-0DD064F46AA1}" type="pres">
      <dgm:prSet presAssocID="{C957AA75-A7BE-4600-85DB-8682EE29CDB1}" presName="childText" presStyleLbl="conFgAcc1" presStyleIdx="0" presStyleCnt="4">
        <dgm:presLayoutVars>
          <dgm:bulletEnabled val="1"/>
        </dgm:presLayoutVars>
      </dgm:prSet>
      <dgm:spPr/>
    </dgm:pt>
    <dgm:pt modelId="{4834A0AB-D0DF-4EFF-B957-90DD84D9E000}" type="pres">
      <dgm:prSet presAssocID="{D443A9D1-1A15-45AB-8003-68280494BD1D}" presName="spaceBetweenRectangles" presStyleCnt="0"/>
      <dgm:spPr/>
    </dgm:pt>
    <dgm:pt modelId="{602C17B5-3302-4755-BA7A-613055179B57}" type="pres">
      <dgm:prSet presAssocID="{011827C1-1357-42D3-9762-C8E327F659A3}" presName="parentLin" presStyleCnt="0"/>
      <dgm:spPr/>
    </dgm:pt>
    <dgm:pt modelId="{4966467C-EB74-4201-BD90-19D0D891E078}" type="pres">
      <dgm:prSet presAssocID="{011827C1-1357-42D3-9762-C8E327F659A3}" presName="parentLeftMargin" presStyleLbl="node1" presStyleIdx="0" presStyleCnt="4"/>
      <dgm:spPr/>
      <dgm:t>
        <a:bodyPr/>
        <a:lstStyle/>
        <a:p>
          <a:endParaRPr lang="th-TH"/>
        </a:p>
      </dgm:t>
    </dgm:pt>
    <dgm:pt modelId="{C3DDB762-0EE3-4C5A-A0A4-B96FD10330F5}" type="pres">
      <dgm:prSet presAssocID="{011827C1-1357-42D3-9762-C8E327F659A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B1D2C2-D852-4953-99BB-856925652656}" type="pres">
      <dgm:prSet presAssocID="{011827C1-1357-42D3-9762-C8E327F659A3}" presName="negativeSpace" presStyleCnt="0"/>
      <dgm:spPr/>
    </dgm:pt>
    <dgm:pt modelId="{2D95C3A1-CC68-4640-8BAB-F926E93D508B}" type="pres">
      <dgm:prSet presAssocID="{011827C1-1357-42D3-9762-C8E327F659A3}" presName="childText" presStyleLbl="conFgAcc1" presStyleIdx="1" presStyleCnt="4">
        <dgm:presLayoutVars>
          <dgm:bulletEnabled val="1"/>
        </dgm:presLayoutVars>
      </dgm:prSet>
      <dgm:spPr/>
    </dgm:pt>
    <dgm:pt modelId="{ADDB0D9F-3F12-4EC7-9876-9C8C77AF78D3}" type="pres">
      <dgm:prSet presAssocID="{9FDD3A68-11F6-4207-A6EB-CAE3443F3381}" presName="spaceBetweenRectangles" presStyleCnt="0"/>
      <dgm:spPr/>
    </dgm:pt>
    <dgm:pt modelId="{1246DC8E-A0B9-40A0-8E07-E6A37BEE30F3}" type="pres">
      <dgm:prSet presAssocID="{7B9F6DC5-8B0A-47DD-BAF9-9C4BAE6880F0}" presName="parentLin" presStyleCnt="0"/>
      <dgm:spPr/>
    </dgm:pt>
    <dgm:pt modelId="{69B314CB-91AB-4BC7-AB31-57A9BBE7C8BD}" type="pres">
      <dgm:prSet presAssocID="{7B9F6DC5-8B0A-47DD-BAF9-9C4BAE6880F0}" presName="parentLeftMargin" presStyleLbl="node1" presStyleIdx="1" presStyleCnt="4"/>
      <dgm:spPr/>
      <dgm:t>
        <a:bodyPr/>
        <a:lstStyle/>
        <a:p>
          <a:endParaRPr lang="th-TH"/>
        </a:p>
      </dgm:t>
    </dgm:pt>
    <dgm:pt modelId="{BFFB76B2-2F35-4382-9BE6-CFF89164493A}" type="pres">
      <dgm:prSet presAssocID="{7B9F6DC5-8B0A-47DD-BAF9-9C4BAE6880F0}" presName="parentText" presStyleLbl="node1" presStyleIdx="2" presStyleCnt="4" custScaleY="11887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F2F1758-6347-49FD-BF3D-9FD5A3EC0353}" type="pres">
      <dgm:prSet presAssocID="{7B9F6DC5-8B0A-47DD-BAF9-9C4BAE6880F0}" presName="negativeSpace" presStyleCnt="0"/>
      <dgm:spPr/>
    </dgm:pt>
    <dgm:pt modelId="{8646C596-BE4D-46BD-95A4-AA590AD85A79}" type="pres">
      <dgm:prSet presAssocID="{7B9F6DC5-8B0A-47DD-BAF9-9C4BAE6880F0}" presName="childText" presStyleLbl="conFgAcc1" presStyleIdx="2" presStyleCnt="4">
        <dgm:presLayoutVars>
          <dgm:bulletEnabled val="1"/>
        </dgm:presLayoutVars>
      </dgm:prSet>
      <dgm:spPr/>
    </dgm:pt>
    <dgm:pt modelId="{A44363E8-A996-45FD-BF9C-ED991DB677BF}" type="pres">
      <dgm:prSet presAssocID="{F6C1483B-23AD-4308-89C0-403912D5D15A}" presName="spaceBetweenRectangles" presStyleCnt="0"/>
      <dgm:spPr/>
    </dgm:pt>
    <dgm:pt modelId="{70F65D93-C542-4903-BDF4-2C75DCC89CE2}" type="pres">
      <dgm:prSet presAssocID="{99C04089-408A-4A39-A4CE-B7F5EDA9A63B}" presName="parentLin" presStyleCnt="0"/>
      <dgm:spPr/>
    </dgm:pt>
    <dgm:pt modelId="{5B4328B6-936A-4079-ABA9-FE453A37B9E3}" type="pres">
      <dgm:prSet presAssocID="{99C04089-408A-4A39-A4CE-B7F5EDA9A63B}" presName="parentLeftMargin" presStyleLbl="node1" presStyleIdx="2" presStyleCnt="4"/>
      <dgm:spPr/>
      <dgm:t>
        <a:bodyPr/>
        <a:lstStyle/>
        <a:p>
          <a:endParaRPr lang="th-TH"/>
        </a:p>
      </dgm:t>
    </dgm:pt>
    <dgm:pt modelId="{5A388BDA-43D7-46FC-838B-4B7F97A3526B}" type="pres">
      <dgm:prSet presAssocID="{99C04089-408A-4A39-A4CE-B7F5EDA9A63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5578827-BA2F-4C4E-8FA6-60AE73027F6F}" type="pres">
      <dgm:prSet presAssocID="{99C04089-408A-4A39-A4CE-B7F5EDA9A63B}" presName="negativeSpace" presStyleCnt="0"/>
      <dgm:spPr/>
    </dgm:pt>
    <dgm:pt modelId="{3AA70A58-0284-49E6-A17A-A9D575EC2B65}" type="pres">
      <dgm:prSet presAssocID="{99C04089-408A-4A39-A4CE-B7F5EDA9A63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2147B62-AF23-4F51-B6E3-48849632E035}" srcId="{3A58987B-8B25-496E-B9AD-D5A17CA6052A}" destId="{011827C1-1357-42D3-9762-C8E327F659A3}" srcOrd="1" destOrd="0" parTransId="{0E042F99-E0F4-4420-9860-C0960CBA3360}" sibTransId="{9FDD3A68-11F6-4207-A6EB-CAE3443F3381}"/>
    <dgm:cxn modelId="{541E1785-9AD3-4B83-B219-760411E0F076}" srcId="{3A58987B-8B25-496E-B9AD-D5A17CA6052A}" destId="{99C04089-408A-4A39-A4CE-B7F5EDA9A63B}" srcOrd="3" destOrd="0" parTransId="{05A63CDC-EBC6-4F49-B7A4-55235113CE8F}" sibTransId="{FBF77766-A85C-4DDB-A6FB-A6ABFBCA08AD}"/>
    <dgm:cxn modelId="{F318DBBD-CFB1-4146-B776-D9703031489E}" srcId="{3A58987B-8B25-496E-B9AD-D5A17CA6052A}" destId="{C957AA75-A7BE-4600-85DB-8682EE29CDB1}" srcOrd="0" destOrd="0" parTransId="{D4AC1254-9FC0-4D00-9687-03215D8CD990}" sibTransId="{D443A9D1-1A15-45AB-8003-68280494BD1D}"/>
    <dgm:cxn modelId="{58A53B88-CFF4-42C5-9FE5-BD49A933B218}" type="presOf" srcId="{011827C1-1357-42D3-9762-C8E327F659A3}" destId="{4966467C-EB74-4201-BD90-19D0D891E078}" srcOrd="0" destOrd="0" presId="urn:microsoft.com/office/officeart/2005/8/layout/list1"/>
    <dgm:cxn modelId="{E9968559-57AF-46C0-BFFE-00CA0FA25CFF}" srcId="{3A58987B-8B25-496E-B9AD-D5A17CA6052A}" destId="{7B9F6DC5-8B0A-47DD-BAF9-9C4BAE6880F0}" srcOrd="2" destOrd="0" parTransId="{4E28138B-7DEE-4645-A49A-C2F33179FB72}" sibTransId="{F6C1483B-23AD-4308-89C0-403912D5D15A}"/>
    <dgm:cxn modelId="{EDA41A1B-F947-4717-8800-A857443B5979}" type="presOf" srcId="{3A58987B-8B25-496E-B9AD-D5A17CA6052A}" destId="{CEA6C5C3-1BB1-48DF-96CB-34D5B64293D9}" srcOrd="0" destOrd="0" presId="urn:microsoft.com/office/officeart/2005/8/layout/list1"/>
    <dgm:cxn modelId="{F34C2365-93D5-4579-9E0C-AA05BF734FC5}" type="presOf" srcId="{C957AA75-A7BE-4600-85DB-8682EE29CDB1}" destId="{2411DD9A-E1AB-47AF-9F74-60B577F30778}" srcOrd="0" destOrd="0" presId="urn:microsoft.com/office/officeart/2005/8/layout/list1"/>
    <dgm:cxn modelId="{4F4197BD-08B4-4E08-AA55-AAF743581817}" type="presOf" srcId="{C957AA75-A7BE-4600-85DB-8682EE29CDB1}" destId="{5DFA90B3-C742-4DC9-AB4F-3C804AE9608C}" srcOrd="1" destOrd="0" presId="urn:microsoft.com/office/officeart/2005/8/layout/list1"/>
    <dgm:cxn modelId="{CC710465-A052-4655-982A-C13438C3DEE8}" type="presOf" srcId="{99C04089-408A-4A39-A4CE-B7F5EDA9A63B}" destId="{5B4328B6-936A-4079-ABA9-FE453A37B9E3}" srcOrd="0" destOrd="0" presId="urn:microsoft.com/office/officeart/2005/8/layout/list1"/>
    <dgm:cxn modelId="{4103F1CD-655E-49B7-BBF1-084914B7D691}" type="presOf" srcId="{011827C1-1357-42D3-9762-C8E327F659A3}" destId="{C3DDB762-0EE3-4C5A-A0A4-B96FD10330F5}" srcOrd="1" destOrd="0" presId="urn:microsoft.com/office/officeart/2005/8/layout/list1"/>
    <dgm:cxn modelId="{6D946C63-FE18-4D27-A37F-3492264D24F9}" type="presOf" srcId="{7B9F6DC5-8B0A-47DD-BAF9-9C4BAE6880F0}" destId="{BFFB76B2-2F35-4382-9BE6-CFF89164493A}" srcOrd="1" destOrd="0" presId="urn:microsoft.com/office/officeart/2005/8/layout/list1"/>
    <dgm:cxn modelId="{441394F3-64FA-4CDF-A750-1FCC029B82E6}" type="presOf" srcId="{99C04089-408A-4A39-A4CE-B7F5EDA9A63B}" destId="{5A388BDA-43D7-46FC-838B-4B7F97A3526B}" srcOrd="1" destOrd="0" presId="urn:microsoft.com/office/officeart/2005/8/layout/list1"/>
    <dgm:cxn modelId="{0FB7EA9B-0784-42CB-9E2A-2BF8A1D41B3F}" type="presOf" srcId="{7B9F6DC5-8B0A-47DD-BAF9-9C4BAE6880F0}" destId="{69B314CB-91AB-4BC7-AB31-57A9BBE7C8BD}" srcOrd="0" destOrd="0" presId="urn:microsoft.com/office/officeart/2005/8/layout/list1"/>
    <dgm:cxn modelId="{6A85A6D7-6BEE-4F87-A515-97B0F7516236}" type="presParOf" srcId="{CEA6C5C3-1BB1-48DF-96CB-34D5B64293D9}" destId="{7DE7D9A8-4822-4D43-B5F0-06A4094D332B}" srcOrd="0" destOrd="0" presId="urn:microsoft.com/office/officeart/2005/8/layout/list1"/>
    <dgm:cxn modelId="{CB702FE6-C18F-4509-88E1-CA2E23EADC6E}" type="presParOf" srcId="{7DE7D9A8-4822-4D43-B5F0-06A4094D332B}" destId="{2411DD9A-E1AB-47AF-9F74-60B577F30778}" srcOrd="0" destOrd="0" presId="urn:microsoft.com/office/officeart/2005/8/layout/list1"/>
    <dgm:cxn modelId="{EBB61CAE-CA8C-4F58-A6E1-EEC69A4C9448}" type="presParOf" srcId="{7DE7D9A8-4822-4D43-B5F0-06A4094D332B}" destId="{5DFA90B3-C742-4DC9-AB4F-3C804AE9608C}" srcOrd="1" destOrd="0" presId="urn:microsoft.com/office/officeart/2005/8/layout/list1"/>
    <dgm:cxn modelId="{82AE5F16-AA9F-45E7-8CE5-3A0BE4E35BB8}" type="presParOf" srcId="{CEA6C5C3-1BB1-48DF-96CB-34D5B64293D9}" destId="{CEAF6FC7-4869-4ED1-ACC5-653DDCF7768E}" srcOrd="1" destOrd="0" presId="urn:microsoft.com/office/officeart/2005/8/layout/list1"/>
    <dgm:cxn modelId="{A297C01E-4706-46EC-9D7E-A41C0AD23811}" type="presParOf" srcId="{CEA6C5C3-1BB1-48DF-96CB-34D5B64293D9}" destId="{5677AEF3-F4AA-4DC4-A611-0DD064F46AA1}" srcOrd="2" destOrd="0" presId="urn:microsoft.com/office/officeart/2005/8/layout/list1"/>
    <dgm:cxn modelId="{A2D95E99-3771-4190-8F21-D31FDC82D8C8}" type="presParOf" srcId="{CEA6C5C3-1BB1-48DF-96CB-34D5B64293D9}" destId="{4834A0AB-D0DF-4EFF-B957-90DD84D9E000}" srcOrd="3" destOrd="0" presId="urn:microsoft.com/office/officeart/2005/8/layout/list1"/>
    <dgm:cxn modelId="{CE636668-9969-4FE5-BF9B-7389EDE581FC}" type="presParOf" srcId="{CEA6C5C3-1BB1-48DF-96CB-34D5B64293D9}" destId="{602C17B5-3302-4755-BA7A-613055179B57}" srcOrd="4" destOrd="0" presId="urn:microsoft.com/office/officeart/2005/8/layout/list1"/>
    <dgm:cxn modelId="{3DE7E463-30ED-4BEA-8B77-7707FB57F845}" type="presParOf" srcId="{602C17B5-3302-4755-BA7A-613055179B57}" destId="{4966467C-EB74-4201-BD90-19D0D891E078}" srcOrd="0" destOrd="0" presId="urn:microsoft.com/office/officeart/2005/8/layout/list1"/>
    <dgm:cxn modelId="{92CB56E2-BE02-4239-8BA2-FBA26B70E745}" type="presParOf" srcId="{602C17B5-3302-4755-BA7A-613055179B57}" destId="{C3DDB762-0EE3-4C5A-A0A4-B96FD10330F5}" srcOrd="1" destOrd="0" presId="urn:microsoft.com/office/officeart/2005/8/layout/list1"/>
    <dgm:cxn modelId="{6570107D-B55F-4003-AF56-D23952BCFE91}" type="presParOf" srcId="{CEA6C5C3-1BB1-48DF-96CB-34D5B64293D9}" destId="{8CB1D2C2-D852-4953-99BB-856925652656}" srcOrd="5" destOrd="0" presId="urn:microsoft.com/office/officeart/2005/8/layout/list1"/>
    <dgm:cxn modelId="{D6404B18-DFBF-4B72-8BFF-F5AEA4D4DC4B}" type="presParOf" srcId="{CEA6C5C3-1BB1-48DF-96CB-34D5B64293D9}" destId="{2D95C3A1-CC68-4640-8BAB-F926E93D508B}" srcOrd="6" destOrd="0" presId="urn:microsoft.com/office/officeart/2005/8/layout/list1"/>
    <dgm:cxn modelId="{5561B5FC-7B56-47A3-8CFD-B7B38EA06A9C}" type="presParOf" srcId="{CEA6C5C3-1BB1-48DF-96CB-34D5B64293D9}" destId="{ADDB0D9F-3F12-4EC7-9876-9C8C77AF78D3}" srcOrd="7" destOrd="0" presId="urn:microsoft.com/office/officeart/2005/8/layout/list1"/>
    <dgm:cxn modelId="{16FF2D54-B61D-4567-AEBD-7CE653E29A12}" type="presParOf" srcId="{CEA6C5C3-1BB1-48DF-96CB-34D5B64293D9}" destId="{1246DC8E-A0B9-40A0-8E07-E6A37BEE30F3}" srcOrd="8" destOrd="0" presId="urn:microsoft.com/office/officeart/2005/8/layout/list1"/>
    <dgm:cxn modelId="{E75CE3FF-1E21-45BE-A08E-54AFB07958ED}" type="presParOf" srcId="{1246DC8E-A0B9-40A0-8E07-E6A37BEE30F3}" destId="{69B314CB-91AB-4BC7-AB31-57A9BBE7C8BD}" srcOrd="0" destOrd="0" presId="urn:microsoft.com/office/officeart/2005/8/layout/list1"/>
    <dgm:cxn modelId="{02464337-F98C-4AC7-8356-80AAE65E3A65}" type="presParOf" srcId="{1246DC8E-A0B9-40A0-8E07-E6A37BEE30F3}" destId="{BFFB76B2-2F35-4382-9BE6-CFF89164493A}" srcOrd="1" destOrd="0" presId="urn:microsoft.com/office/officeart/2005/8/layout/list1"/>
    <dgm:cxn modelId="{65C6CB11-824F-420F-ABCF-3AFFCE2F869C}" type="presParOf" srcId="{CEA6C5C3-1BB1-48DF-96CB-34D5B64293D9}" destId="{CF2F1758-6347-49FD-BF3D-9FD5A3EC0353}" srcOrd="9" destOrd="0" presId="urn:microsoft.com/office/officeart/2005/8/layout/list1"/>
    <dgm:cxn modelId="{3C5E28ED-CD71-4972-8B92-707E400E847D}" type="presParOf" srcId="{CEA6C5C3-1BB1-48DF-96CB-34D5B64293D9}" destId="{8646C596-BE4D-46BD-95A4-AA590AD85A79}" srcOrd="10" destOrd="0" presId="urn:microsoft.com/office/officeart/2005/8/layout/list1"/>
    <dgm:cxn modelId="{D67C7BE9-65E7-4503-AF59-8CC62184973A}" type="presParOf" srcId="{CEA6C5C3-1BB1-48DF-96CB-34D5B64293D9}" destId="{A44363E8-A996-45FD-BF9C-ED991DB677BF}" srcOrd="11" destOrd="0" presId="urn:microsoft.com/office/officeart/2005/8/layout/list1"/>
    <dgm:cxn modelId="{50F9F3E4-3F13-4B38-AD4C-19C45DFE0ACC}" type="presParOf" srcId="{CEA6C5C3-1BB1-48DF-96CB-34D5B64293D9}" destId="{70F65D93-C542-4903-BDF4-2C75DCC89CE2}" srcOrd="12" destOrd="0" presId="urn:microsoft.com/office/officeart/2005/8/layout/list1"/>
    <dgm:cxn modelId="{B6EA0EC8-1380-4F96-A1F6-F0B56841D446}" type="presParOf" srcId="{70F65D93-C542-4903-BDF4-2C75DCC89CE2}" destId="{5B4328B6-936A-4079-ABA9-FE453A37B9E3}" srcOrd="0" destOrd="0" presId="urn:microsoft.com/office/officeart/2005/8/layout/list1"/>
    <dgm:cxn modelId="{95CF9F62-BCFF-4C99-9844-C0957DA42F91}" type="presParOf" srcId="{70F65D93-C542-4903-BDF4-2C75DCC89CE2}" destId="{5A388BDA-43D7-46FC-838B-4B7F97A3526B}" srcOrd="1" destOrd="0" presId="urn:microsoft.com/office/officeart/2005/8/layout/list1"/>
    <dgm:cxn modelId="{EB4D2695-CB6D-46B3-A3D9-D766141D51A7}" type="presParOf" srcId="{CEA6C5C3-1BB1-48DF-96CB-34D5B64293D9}" destId="{35578827-BA2F-4C4E-8FA6-60AE73027F6F}" srcOrd="13" destOrd="0" presId="urn:microsoft.com/office/officeart/2005/8/layout/list1"/>
    <dgm:cxn modelId="{25D780C9-43D6-4F78-A314-B2B8692A3074}" type="presParOf" srcId="{CEA6C5C3-1BB1-48DF-96CB-34D5B64293D9}" destId="{3AA70A58-0284-49E6-A17A-A9D575EC2B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FC89A-A605-468F-8244-2F0CAA6FED8F}">
      <dsp:nvSpPr>
        <dsp:cNvPr id="0" name=""/>
        <dsp:cNvSpPr/>
      </dsp:nvSpPr>
      <dsp:spPr>
        <a:xfrm>
          <a:off x="722058" y="1537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/>
            <a:t>ยุทธศาสตร์ฯผู้หญิง</a:t>
          </a:r>
        </a:p>
      </dsp:txBody>
      <dsp:txXfrm>
        <a:off x="744102" y="23581"/>
        <a:ext cx="2966465" cy="708550"/>
      </dsp:txXfrm>
    </dsp:sp>
    <dsp:sp modelId="{F6571F6D-48D3-4C29-950C-E1F9B4C12425}">
      <dsp:nvSpPr>
        <dsp:cNvPr id="0" name=""/>
        <dsp:cNvSpPr/>
      </dsp:nvSpPr>
      <dsp:spPr>
        <a:xfrm rot="5400000">
          <a:off x="2161478" y="820031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2178E-F964-4566-893F-7C60D21D4242}">
      <dsp:nvSpPr>
        <dsp:cNvPr id="0" name=""/>
        <dsp:cNvSpPr/>
      </dsp:nvSpPr>
      <dsp:spPr>
        <a:xfrm>
          <a:off x="722058" y="1017599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/>
            <a:t>สนับสนุนนโยบายสร้างทัศนคติให้เข้าใจสถานะเพศ มีแนวปฏิบัติเพื่อความเสมอภาคทางเพศ</a:t>
          </a:r>
          <a:endParaRPr lang="th-TH" sz="1800" kern="1200" dirty="0"/>
        </a:p>
      </dsp:txBody>
      <dsp:txXfrm>
        <a:off x="744102" y="1039643"/>
        <a:ext cx="2966465" cy="708550"/>
      </dsp:txXfrm>
    </dsp:sp>
    <dsp:sp modelId="{DBA6D74B-1A36-4751-B268-05D7234C9793}">
      <dsp:nvSpPr>
        <dsp:cNvPr id="0" name=""/>
        <dsp:cNvSpPr/>
      </dsp:nvSpPr>
      <dsp:spPr>
        <a:xfrm rot="5400000">
          <a:off x="2161478" y="1836093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9E534-7D8A-40B0-A963-66F9FCFD3E6E}">
      <dsp:nvSpPr>
        <dsp:cNvPr id="0" name=""/>
        <dsp:cNvSpPr/>
      </dsp:nvSpPr>
      <dsp:spPr>
        <a:xfrm>
          <a:off x="722058" y="2033661"/>
          <a:ext cx="3010553" cy="93835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790080"/>
            <a:satOff val="8042"/>
            <a:lumOff val="55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790080"/>
              <a:satOff val="8042"/>
              <a:lumOff val="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rgbClr val="FF0000"/>
              </a:solidFill>
            </a:rPr>
            <a:t>เปิดโอกาสให้หลายภาคส่วนทั้งภาครัฐ เอกชน องค์กรไม่แสวงหาผลกำไร และหน่วยงานที่เกี่ยวข้องเข้ามามีส่วนร่วม</a:t>
          </a:r>
          <a:endParaRPr lang="th-TH" sz="2000" kern="1200" dirty="0">
            <a:solidFill>
              <a:srgbClr val="FF0000"/>
            </a:solidFill>
          </a:endParaRPr>
        </a:p>
      </dsp:txBody>
      <dsp:txXfrm>
        <a:off x="749542" y="2061145"/>
        <a:ext cx="2955585" cy="883391"/>
      </dsp:txXfrm>
    </dsp:sp>
    <dsp:sp modelId="{B375338E-ACDB-46C1-A4DD-B48F4DFB4DE5}">
      <dsp:nvSpPr>
        <dsp:cNvPr id="0" name=""/>
        <dsp:cNvSpPr/>
      </dsp:nvSpPr>
      <dsp:spPr>
        <a:xfrm rot="5400000">
          <a:off x="2161478" y="3037876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3E8AC-3516-4215-944B-C20D3673B212}">
      <dsp:nvSpPr>
        <dsp:cNvPr id="0" name=""/>
        <dsp:cNvSpPr/>
      </dsp:nvSpPr>
      <dsp:spPr>
        <a:xfrm>
          <a:off x="722058" y="3235443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/>
            <a:t>การเข้าถึงกระบวนการยุติธรรมอย่างเท่าเทียมและเป็นธรรม</a:t>
          </a:r>
        </a:p>
      </dsp:txBody>
      <dsp:txXfrm>
        <a:off x="744102" y="3257487"/>
        <a:ext cx="2966465" cy="708550"/>
      </dsp:txXfrm>
    </dsp:sp>
    <dsp:sp modelId="{061F94C0-4F71-4F1D-8BA8-D2ACC2B3F5C9}">
      <dsp:nvSpPr>
        <dsp:cNvPr id="0" name=""/>
        <dsp:cNvSpPr/>
      </dsp:nvSpPr>
      <dsp:spPr>
        <a:xfrm>
          <a:off x="4154088" y="1537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/>
            <a:t>ยุทธศาสตร์ฯ เด็ก</a:t>
          </a:r>
        </a:p>
      </dsp:txBody>
      <dsp:txXfrm>
        <a:off x="4176132" y="23581"/>
        <a:ext cx="2966465" cy="708550"/>
      </dsp:txXfrm>
    </dsp:sp>
    <dsp:sp modelId="{CB768753-776C-4A1E-88CC-829613FCB801}">
      <dsp:nvSpPr>
        <dsp:cNvPr id="0" name=""/>
        <dsp:cNvSpPr/>
      </dsp:nvSpPr>
      <dsp:spPr>
        <a:xfrm rot="5400000">
          <a:off x="5593509" y="820031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836E8-847E-4DA1-9568-8EFD7BAF6A30}">
      <dsp:nvSpPr>
        <dsp:cNvPr id="0" name=""/>
        <dsp:cNvSpPr/>
      </dsp:nvSpPr>
      <dsp:spPr>
        <a:xfrm>
          <a:off x="4154088" y="1017599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/>
            <a:t>ให้คำนึงถึงสิทธิของเด็กและประโยชน์สูงสุดของเด็กเป็นสำคัญ</a:t>
          </a:r>
          <a:endParaRPr lang="th-TH" sz="1600" kern="1200" dirty="0"/>
        </a:p>
      </dsp:txBody>
      <dsp:txXfrm>
        <a:off x="4176132" y="1039643"/>
        <a:ext cx="2966465" cy="708550"/>
      </dsp:txXfrm>
    </dsp:sp>
    <dsp:sp modelId="{30F8E438-F1C3-436A-BD5D-5240ACFF1B5E}">
      <dsp:nvSpPr>
        <dsp:cNvPr id="0" name=""/>
        <dsp:cNvSpPr/>
      </dsp:nvSpPr>
      <dsp:spPr>
        <a:xfrm rot="5400000">
          <a:off x="5593509" y="1836093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84D9E-C8F8-4C02-B2EE-6BF41536E74B}">
      <dsp:nvSpPr>
        <dsp:cNvPr id="0" name=""/>
        <dsp:cNvSpPr/>
      </dsp:nvSpPr>
      <dsp:spPr>
        <a:xfrm>
          <a:off x="4154088" y="2033661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/>
            <a:t>กำหนดให้ความรุนแรงต่อเด็กเป็นความผิดอาญา</a:t>
          </a:r>
        </a:p>
      </dsp:txBody>
      <dsp:txXfrm>
        <a:off x="4176132" y="2055705"/>
        <a:ext cx="2966465" cy="708550"/>
      </dsp:txXfrm>
    </dsp:sp>
    <dsp:sp modelId="{C25298A8-7272-4601-80F8-AAF08B826287}">
      <dsp:nvSpPr>
        <dsp:cNvPr id="0" name=""/>
        <dsp:cNvSpPr/>
      </dsp:nvSpPr>
      <dsp:spPr>
        <a:xfrm rot="5400000">
          <a:off x="5593509" y="2852155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67D94-52E0-497C-86F3-A8226854E3FF}">
      <dsp:nvSpPr>
        <dsp:cNvPr id="0" name=""/>
        <dsp:cNvSpPr/>
      </dsp:nvSpPr>
      <dsp:spPr>
        <a:xfrm>
          <a:off x="4154088" y="3049722"/>
          <a:ext cx="3010553" cy="147729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8950401"/>
            <a:satOff val="40211"/>
            <a:lumOff val="276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950401"/>
              <a:satOff val="40211"/>
              <a:lumOff val="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rgbClr val="FF0000"/>
              </a:solidFill>
            </a:rPr>
            <a:t>สร้างการประสานความร่วมมือในหน่วยงานด้านการคุ้มครองเด็ก สวัสดิการสังคม สาธารณสุข และการศึกษา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 dirty="0"/>
        </a:p>
      </dsp:txBody>
      <dsp:txXfrm>
        <a:off x="4197356" y="3092990"/>
        <a:ext cx="2924017" cy="1390757"/>
      </dsp:txXfrm>
    </dsp:sp>
    <dsp:sp modelId="{B2C76EA4-DDC5-4AE0-B012-17F74D72D810}">
      <dsp:nvSpPr>
        <dsp:cNvPr id="0" name=""/>
        <dsp:cNvSpPr/>
      </dsp:nvSpPr>
      <dsp:spPr>
        <a:xfrm rot="5400000">
          <a:off x="5593509" y="4592872"/>
          <a:ext cx="131711" cy="1317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1EBED-46AA-4293-B9D3-1EA96179DF3E}">
      <dsp:nvSpPr>
        <dsp:cNvPr id="0" name=""/>
        <dsp:cNvSpPr/>
      </dsp:nvSpPr>
      <dsp:spPr>
        <a:xfrm>
          <a:off x="4154088" y="4790439"/>
          <a:ext cx="3010553" cy="75263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/>
            <a:t>ทำให้องค์กรในกระบวนการยุติธรรมทางอาญาแข็งแกร่ง </a:t>
          </a:r>
          <a:endParaRPr lang="th-TH" sz="1600" kern="1200" dirty="0"/>
        </a:p>
      </dsp:txBody>
      <dsp:txXfrm>
        <a:off x="4176132" y="4812483"/>
        <a:ext cx="2966465" cy="708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65239-8E29-4A9C-B64D-15DF733928E5}">
      <dsp:nvSpPr>
        <dsp:cNvPr id="0" name=""/>
        <dsp:cNvSpPr/>
      </dsp:nvSpPr>
      <dsp:spPr>
        <a:xfrm>
          <a:off x="0" y="0"/>
          <a:ext cx="8229600" cy="1857806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1" kern="1200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  <a:t>สำนักงานอัยการสูงสุด </a:t>
          </a:r>
          <a:br>
            <a:rPr lang="th-TH" sz="4800" b="1" kern="1200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</a:br>
          <a:r>
            <a:rPr lang="th-TH" sz="4800" b="1" kern="1200" dirty="0">
              <a:solidFill>
                <a:schemeClr val="tx2">
                  <a:lumMod val="60000"/>
                  <a:lumOff val="40000"/>
                </a:schemeClr>
              </a:solidFill>
              <a:latin typeface="DilleniaUPC" pitchFamily="18" charset="-34"/>
              <a:cs typeface="DilleniaUPC" pitchFamily="18" charset="-34"/>
            </a:rPr>
            <a:t>ตามพ.ร.บ.องค์กรอัยการฯ พ.ศ.๒๕๕๓ (ม.๒๓)</a:t>
          </a:r>
        </a:p>
      </dsp:txBody>
      <dsp:txXfrm>
        <a:off x="0" y="0"/>
        <a:ext cx="8229600" cy="1857806"/>
      </dsp:txXfrm>
    </dsp:sp>
    <dsp:sp modelId="{DF5240B5-69E6-4E60-81B1-CC2821F0A9BF}">
      <dsp:nvSpPr>
        <dsp:cNvPr id="0" name=""/>
        <dsp:cNvSpPr/>
      </dsp:nvSpPr>
      <dsp:spPr>
        <a:xfrm>
          <a:off x="4018" y="1857806"/>
          <a:ext cx="2740521" cy="390139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solidFill>
                <a:schemeClr val="accent6">
                  <a:lumMod val="50000"/>
                </a:schemeClr>
              </a:solidFill>
              <a:latin typeface="DilleniaUPC" pitchFamily="18" charset="-34"/>
              <a:cs typeface="DilleniaUPC" pitchFamily="18" charset="-34"/>
            </a:rPr>
            <a:t>ให้ความรู้ทางกฎหมายแก่ประชาชน</a:t>
          </a:r>
        </a:p>
      </dsp:txBody>
      <dsp:txXfrm>
        <a:off x="4018" y="1857806"/>
        <a:ext cx="2740521" cy="3901393"/>
      </dsp:txXfrm>
    </dsp:sp>
    <dsp:sp modelId="{30F970CA-38E3-4BDB-AC1E-DFD33747EA9D}">
      <dsp:nvSpPr>
        <dsp:cNvPr id="0" name=""/>
        <dsp:cNvSpPr/>
      </dsp:nvSpPr>
      <dsp:spPr>
        <a:xfrm>
          <a:off x="2744539" y="1857806"/>
          <a:ext cx="2740521" cy="390139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solidFill>
                <a:schemeClr val="accent5">
                  <a:lumMod val="50000"/>
                </a:schemeClr>
              </a:solidFill>
              <a:latin typeface="DilleniaUPC" pitchFamily="18" charset="-34"/>
              <a:cs typeface="DilleniaUPC" pitchFamily="18" charset="-34"/>
            </a:rPr>
            <a:t>ให้คำปรึกษาแก่รัฐบาลและหน่วยงานของรัฐ</a:t>
          </a:r>
        </a:p>
      </dsp:txBody>
      <dsp:txXfrm>
        <a:off x="2744539" y="1857806"/>
        <a:ext cx="2740521" cy="3901393"/>
      </dsp:txXfrm>
    </dsp:sp>
    <dsp:sp modelId="{7F98DE8C-5018-4AA9-86E5-D101DE1823CA}">
      <dsp:nvSpPr>
        <dsp:cNvPr id="0" name=""/>
        <dsp:cNvSpPr/>
      </dsp:nvSpPr>
      <dsp:spPr>
        <a:xfrm>
          <a:off x="5485060" y="1857806"/>
          <a:ext cx="2740521" cy="3901393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latin typeface="DilleniaUPC" pitchFamily="18" charset="-34"/>
              <a:cs typeface="DilleniaUPC" pitchFamily="18" charset="-34"/>
            </a:rPr>
            <a:t>ให้ความร่วมมือกับหน่วยงานของรัฐในการอำนวยความยุติธรรม </a:t>
          </a:r>
        </a:p>
      </dsp:txBody>
      <dsp:txXfrm>
        <a:off x="5485060" y="1857806"/>
        <a:ext cx="2740521" cy="3901393"/>
      </dsp:txXfrm>
    </dsp:sp>
    <dsp:sp modelId="{882F4F8E-1C26-45D2-AC96-97EFBEB8EFD5}">
      <dsp:nvSpPr>
        <dsp:cNvPr id="0" name=""/>
        <dsp:cNvSpPr/>
      </dsp:nvSpPr>
      <dsp:spPr>
        <a:xfrm>
          <a:off x="0" y="5759199"/>
          <a:ext cx="8229600" cy="4334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7AEF3-F4AA-4DC4-A611-0DD064F46AA1}">
      <dsp:nvSpPr>
        <dsp:cNvPr id="0" name=""/>
        <dsp:cNvSpPr/>
      </dsp:nvSpPr>
      <dsp:spPr>
        <a:xfrm>
          <a:off x="0" y="411480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A90B3-C742-4DC9-AB4F-3C804AE9608C}">
      <dsp:nvSpPr>
        <dsp:cNvPr id="0" name=""/>
        <dsp:cNvSpPr/>
      </dsp:nvSpPr>
      <dsp:spPr>
        <a:xfrm>
          <a:off x="411480" y="12960"/>
          <a:ext cx="576072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/>
            <a:t>ด้านการป้องกันอาชญากรรม</a:t>
          </a:r>
        </a:p>
      </dsp:txBody>
      <dsp:txXfrm>
        <a:off x="450388" y="51868"/>
        <a:ext cx="5682904" cy="719224"/>
      </dsp:txXfrm>
    </dsp:sp>
    <dsp:sp modelId="{2D95C3A1-CC68-4640-8BAB-F926E93D508B}">
      <dsp:nvSpPr>
        <dsp:cNvPr id="0" name=""/>
        <dsp:cNvSpPr/>
      </dsp:nvSpPr>
      <dsp:spPr>
        <a:xfrm>
          <a:off x="0" y="1636200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DB762-0EE3-4C5A-A0A4-B96FD10330F5}">
      <dsp:nvSpPr>
        <dsp:cNvPr id="0" name=""/>
        <dsp:cNvSpPr/>
      </dsp:nvSpPr>
      <dsp:spPr>
        <a:xfrm>
          <a:off x="411480" y="1237680"/>
          <a:ext cx="5760720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/>
            <a:t>ด้านการคุ้มครองสวัสดิภาพ</a:t>
          </a:r>
        </a:p>
      </dsp:txBody>
      <dsp:txXfrm>
        <a:off x="450388" y="1276588"/>
        <a:ext cx="5682904" cy="719224"/>
      </dsp:txXfrm>
    </dsp:sp>
    <dsp:sp modelId="{8646C596-BE4D-46BD-95A4-AA590AD85A79}">
      <dsp:nvSpPr>
        <dsp:cNvPr id="0" name=""/>
        <dsp:cNvSpPr/>
      </dsp:nvSpPr>
      <dsp:spPr>
        <a:xfrm>
          <a:off x="0" y="3011330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B76B2-2F35-4382-9BE6-CFF89164493A}">
      <dsp:nvSpPr>
        <dsp:cNvPr id="0" name=""/>
        <dsp:cNvSpPr/>
      </dsp:nvSpPr>
      <dsp:spPr>
        <a:xfrm>
          <a:off x="411480" y="2462400"/>
          <a:ext cx="5760720" cy="9474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/>
            <a:t>ด้านการคุ้มครองในกระบวนการยุติธรรมทางอาญา</a:t>
          </a:r>
        </a:p>
      </dsp:txBody>
      <dsp:txXfrm>
        <a:off x="457731" y="2508651"/>
        <a:ext cx="5668218" cy="854947"/>
      </dsp:txXfrm>
    </dsp:sp>
    <dsp:sp modelId="{3AA70A58-0284-49E6-A17A-A9D575EC2B65}">
      <dsp:nvSpPr>
        <dsp:cNvPr id="0" name=""/>
        <dsp:cNvSpPr/>
      </dsp:nvSpPr>
      <dsp:spPr>
        <a:xfrm>
          <a:off x="0" y="4236050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88BDA-43D7-46FC-838B-4B7F97A3526B}">
      <dsp:nvSpPr>
        <dsp:cNvPr id="0" name=""/>
        <dsp:cNvSpPr/>
      </dsp:nvSpPr>
      <dsp:spPr>
        <a:xfrm>
          <a:off x="411480" y="3837530"/>
          <a:ext cx="5760720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/>
            <a:t>ด้านการประสานความร่วมมือ</a:t>
          </a:r>
        </a:p>
      </dsp:txBody>
      <dsp:txXfrm>
        <a:off x="450388" y="3876438"/>
        <a:ext cx="5682904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967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302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329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525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23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139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11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010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530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033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77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71A0-C48D-4F48-A05A-8BFE37A22876}" type="datetimeFigureOut">
              <a:rPr lang="th-TH" smtClean="0"/>
              <a:t>17/08/63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082CA-2C24-41C7-906E-591ADBDEEA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425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55119"/>
            <a:ext cx="7772400" cy="14700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2">
                    <a:lumMod val="50000"/>
                  </a:schemeClr>
                </a:solidFill>
              </a:rPr>
              <a:t>การทำงานแบบ</a:t>
            </a:r>
            <a:r>
              <a:rPr lang="th-TH" dirty="0" err="1">
                <a:solidFill>
                  <a:schemeClr val="accent2">
                    <a:lumMod val="50000"/>
                  </a:schemeClr>
                </a:solidFill>
              </a:rPr>
              <a:t>ทีมสห</a:t>
            </a:r>
            <a:r>
              <a:rPr lang="th-TH" dirty="0">
                <a:solidFill>
                  <a:schemeClr val="accent2">
                    <a:lumMod val="50000"/>
                  </a:schemeClr>
                </a:solidFill>
              </a:rPr>
              <a:t>วิชาชีพ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79640"/>
            <a:ext cx="6400800" cy="1273696"/>
          </a:xfrm>
        </p:spPr>
        <p:txBody>
          <a:bodyPr/>
          <a:lstStyle/>
          <a:p>
            <a:r>
              <a:rPr lang="th-TH" b="1" dirty="0" err="1">
                <a:solidFill>
                  <a:schemeClr val="accent2">
                    <a:lumMod val="50000"/>
                  </a:schemeClr>
                </a:solidFill>
              </a:rPr>
              <a:t>ธี</a:t>
            </a:r>
            <a:r>
              <a:rPr lang="th-TH" b="1" dirty="0">
                <a:solidFill>
                  <a:schemeClr val="accent2">
                    <a:lumMod val="50000"/>
                  </a:schemeClr>
                </a:solidFill>
              </a:rPr>
              <a:t>ราพร  สุริ</a:t>
            </a:r>
            <a:r>
              <a:rPr lang="th-TH" b="1" dirty="0" err="1">
                <a:solidFill>
                  <a:schemeClr val="accent2">
                    <a:lumMod val="50000"/>
                  </a:schemeClr>
                </a:solidFill>
              </a:rPr>
              <a:t>สีห</a:t>
            </a:r>
            <a:r>
              <a:rPr lang="th-TH" b="1" dirty="0">
                <a:solidFill>
                  <a:schemeClr val="accent2">
                    <a:lumMod val="50000"/>
                  </a:schemeClr>
                </a:solidFill>
              </a:rPr>
              <a:t>เสถียร</a:t>
            </a:r>
          </a:p>
          <a:p>
            <a:r>
              <a:rPr lang="th-TH" b="1" dirty="0">
                <a:solidFill>
                  <a:schemeClr val="accent2">
                    <a:lumMod val="50000"/>
                  </a:schemeClr>
                </a:solidFill>
              </a:rPr>
              <a:t>อัยการจังหวัดประจำสำนักงานอัยการสูงสุด</a:t>
            </a:r>
          </a:p>
        </p:txBody>
      </p:sp>
      <p:pic>
        <p:nvPicPr>
          <p:cNvPr id="4098" name="Picture 2" descr="ผลการค้นหารูปภาพสำหรับ multidisciplinary t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1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029266CE-B784-4919-8A4C-1736616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56" y="964406"/>
            <a:ext cx="6643688" cy="1714500"/>
          </a:xfr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หลักการในยุทธศาสตร์ต้นแบบและมาตรการเชิงปฏิบัติของสหประชาชาติ</a:t>
            </a:r>
            <a:br>
              <a:rPr lang="th-TH" sz="3600" b="1" dirty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</a:br>
            <a:r>
              <a:rPr lang="th-TH" sz="3600" b="1" dirty="0">
                <a:solidFill>
                  <a:srgbClr val="FFFF00"/>
                </a:solidFill>
                <a:latin typeface="LilyUPC" pitchFamily="34" charset="-34"/>
                <a:cs typeface="LilyUPC" pitchFamily="34" charset="-34"/>
              </a:rPr>
              <a:t> ในด้านการขจัดความรุนแรงต่อเด็กและผู้หญิง</a:t>
            </a:r>
            <a:endParaRPr lang="th-TH" sz="3000" dirty="0">
              <a:solidFill>
                <a:srgbClr val="FFFF00"/>
              </a:solidFill>
            </a:endParaRP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54E655D1-37D6-4763-B4AE-002E2DB7A0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43000" y="2678906"/>
            <a:ext cx="6858000" cy="32146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th-TH" sz="4050" b="1" dirty="0">
                <a:solidFill>
                  <a:srgbClr val="92D050"/>
                </a:solidFill>
                <a:latin typeface="LilyUPC" pitchFamily="34" charset="-34"/>
              </a:rPr>
              <a:t>ยุทธศาสตร์และมาตรการเชิงปฏิบัติฯ ของ </a:t>
            </a:r>
            <a:r>
              <a:rPr lang="en-US" sz="4050" b="1" dirty="0">
                <a:solidFill>
                  <a:srgbClr val="92D050"/>
                </a:solidFill>
                <a:latin typeface="LilyUPC" pitchFamily="34" charset="-34"/>
                <a:cs typeface="LilyUPC" pitchFamily="34" charset="-34"/>
              </a:rPr>
              <a:t>UN   </a:t>
            </a:r>
            <a:r>
              <a:rPr lang="th-TH" sz="4050" b="1" dirty="0">
                <a:solidFill>
                  <a:srgbClr val="92D050"/>
                </a:solidFill>
                <a:latin typeface="LilyUPC" pitchFamily="34" charset="-34"/>
              </a:rPr>
              <a:t> ๓ ประการ</a:t>
            </a:r>
          </a:p>
          <a:p>
            <a:pPr>
              <a:defRPr/>
            </a:pPr>
            <a:r>
              <a:rPr lang="th-TH" sz="3600" b="1" dirty="0">
                <a:solidFill>
                  <a:srgbClr val="0070C0"/>
                </a:solidFill>
                <a:latin typeface="LilyUPC" pitchFamily="34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LilyUPC" pitchFamily="34" charset="-34"/>
              </a:rPr>
              <a:t>การป้องกันความรุนแรงต่อเด็กและผู้หญิง</a:t>
            </a:r>
          </a:p>
          <a:p>
            <a:pPr>
              <a:defRPr/>
            </a:pPr>
            <a:r>
              <a:rPr lang="th-TH" sz="3600" b="1" dirty="0">
                <a:solidFill>
                  <a:srgbClr val="FF0000"/>
                </a:solidFill>
                <a:latin typeface="LilyUPC" pitchFamily="34" charset="-34"/>
              </a:rPr>
              <a:t> การคุ้มครองสวัสดิภาพเด็กและผู้หญิง</a:t>
            </a:r>
          </a:p>
          <a:p>
            <a:pPr>
              <a:defRPr/>
            </a:pPr>
            <a:r>
              <a:rPr lang="th-TH" sz="3600" b="1" dirty="0">
                <a:solidFill>
                  <a:srgbClr val="FF0000"/>
                </a:solidFill>
                <a:latin typeface="LilyUPC" pitchFamily="34" charset="-34"/>
              </a:rPr>
              <a:t> การคุ้มครองเด็กและผู้หญิงในกระบวนการยุติธรรมทางอาญา</a:t>
            </a:r>
          </a:p>
          <a:p>
            <a:pPr>
              <a:defRPr/>
            </a:pPr>
            <a:endParaRPr lang="th-TH" sz="3000" b="1" dirty="0">
              <a:solidFill>
                <a:schemeClr val="accent2">
                  <a:lumMod val="20000"/>
                  <a:lumOff val="80000"/>
                </a:schemeClr>
              </a:solidFill>
              <a:latin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17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C327-741D-4860-A010-9B0E9F8A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4665"/>
            <a:ext cx="7886700" cy="72007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หลักการ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F5BCB99-943D-4409-BB27-599640F38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871338"/>
              </p:ext>
            </p:extLst>
          </p:nvPr>
        </p:nvGraphicFramePr>
        <p:xfrm>
          <a:off x="628650" y="1124744"/>
          <a:ext cx="78867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6576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042347"/>
              </p:ext>
            </p:extLst>
          </p:nvPr>
        </p:nvGraphicFramePr>
        <p:xfrm>
          <a:off x="457200" y="476672"/>
          <a:ext cx="82296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945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err="1"/>
              <a:t>พันธ</a:t>
            </a:r>
            <a:r>
              <a:rPr lang="th-TH" b="1" dirty="0"/>
              <a:t>กิจ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1. อำนวยความยุติธรรมทางอาญาและบังคับใช้กฎหมายตามหลักนิติธรรม</a:t>
            </a:r>
            <a:r>
              <a:rPr lang="th-TH" dirty="0"/>
              <a:t/>
            </a:r>
            <a:br>
              <a:rPr lang="th-TH" dirty="0"/>
            </a:br>
            <a:r>
              <a:rPr lang="th-TH" b="1" dirty="0"/>
              <a:t>2. รักษาผลประโยชน์ของรัฐและประชาชน</a:t>
            </a:r>
            <a:r>
              <a:rPr lang="th-TH" dirty="0"/>
              <a:t/>
            </a:r>
            <a:br>
              <a:rPr lang="th-TH" dirty="0"/>
            </a:br>
            <a:r>
              <a:rPr lang="th-TH" b="1" dirty="0"/>
              <a:t>3. พัฒนางานด้านสิทธิมนุษยชน คุ้มครองสิทธิและเสรีภาพของประชาชนทั้งในและนอกประเทศตามหลักมาตรฐานสากล</a:t>
            </a:r>
            <a:r>
              <a:rPr lang="th-TH" dirty="0"/>
              <a:t/>
            </a:r>
            <a:br>
              <a:rPr lang="th-TH" dirty="0"/>
            </a:br>
            <a:r>
              <a:rPr lang="th-TH" b="1" dirty="0"/>
              <a:t>4. พัฒนาเครือข่ายความร่วมมือทางกฎหมายกับองค์กรหรือหน่วยงานที่เกี่ยวข้องทั้งในและต่างประเทศ</a:t>
            </a:r>
            <a:r>
              <a:rPr lang="th-TH" dirty="0"/>
              <a:t/>
            </a:r>
            <a:br>
              <a:rPr lang="th-TH" dirty="0"/>
            </a:br>
            <a:r>
              <a:rPr lang="th-TH" b="1" dirty="0"/>
              <a:t>5. พัฒนาองค์กรสู่ความเป็นเลิศ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0633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225E-AD8C-48AD-83D9-F0243F18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th-TH" dirty="0"/>
              <a:t>การทำงานแบบบูรณาการร่วมกัน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D3C42A-F188-43CB-AE3F-A4A5EB9CB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929192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82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0B03-F5DF-4C66-8D8E-E449AAE6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๑. ด้านการป้องกันความรุนแรงและอาชญากรรม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ECEB-C856-4238-8F1F-0AB1B67FF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	</a:t>
            </a:r>
            <a:r>
              <a:rPr lang="th-TH" b="1" dirty="0"/>
              <a:t>๑.๑ ด้านการให้ความรู้รณรงค์สร้างความตระหนักในด้านการป้องกันความรุนแรงต่อเด็ก ให้กับเด็ก ครอบครัว และชุมชน</a:t>
            </a:r>
            <a:endParaRPr lang="en-US" dirty="0"/>
          </a:p>
          <a:p>
            <a:r>
              <a:rPr lang="th-TH" b="1" dirty="0"/>
              <a:t>	</a:t>
            </a:r>
            <a:r>
              <a:rPr lang="th-TH" b="1" u="sng" dirty="0"/>
              <a:t>เด็ก</a:t>
            </a:r>
            <a:r>
              <a:rPr lang="th-TH" b="1" dirty="0"/>
              <a:t>	</a:t>
            </a:r>
            <a:endParaRPr lang="en-US" dirty="0"/>
          </a:p>
          <a:p>
            <a:r>
              <a:rPr lang="th-TH" b="1" dirty="0"/>
              <a:t>		ในโรงเรียน</a:t>
            </a:r>
            <a:endParaRPr lang="en-US" dirty="0"/>
          </a:p>
          <a:p>
            <a:r>
              <a:rPr lang="th-TH" b="1" dirty="0"/>
              <a:t>		-ตำรวจมีโครงการครู </a:t>
            </a:r>
            <a:r>
              <a:rPr lang="en-US" b="1" dirty="0"/>
              <a:t>D</a:t>
            </a:r>
            <a:r>
              <a:rPr lang="th-TH" b="1" dirty="0"/>
              <a:t>.</a:t>
            </a:r>
            <a:r>
              <a:rPr lang="en-US" b="1" dirty="0"/>
              <a:t>A</a:t>
            </a:r>
            <a:r>
              <a:rPr lang="th-TH" b="1" dirty="0"/>
              <a:t>.</a:t>
            </a:r>
            <a:r>
              <a:rPr lang="en-US" b="1" dirty="0"/>
              <a:t>R</a:t>
            </a:r>
            <a:r>
              <a:rPr lang="th-TH" b="1" dirty="0"/>
              <a:t>.</a:t>
            </a:r>
            <a:r>
              <a:rPr lang="en-US" b="1" dirty="0"/>
              <a:t>E </a:t>
            </a:r>
            <a:r>
              <a:rPr lang="th-TH" b="1" dirty="0"/>
              <a:t>ในโรงเรียนระดับประถมศึกษา มัธยมศึกษาตอนต้น เน้น ให้ความรู้ด้านกฎหมายเกี่ยวกับเรื่องยาเสพติด จราจร และกฎหมายเบื้องต้น</a:t>
            </a:r>
            <a:endParaRPr lang="en-US" dirty="0"/>
          </a:p>
          <a:p>
            <a:r>
              <a:rPr lang="en-US" b="1" dirty="0"/>
              <a:t>		</a:t>
            </a:r>
            <a:r>
              <a:rPr lang="th-TH" b="1" dirty="0"/>
              <a:t>-โรงพยาบาลมีโครงการอบรมให้ความรู้ในเรื่องเพศ การป้องกันการตั้งครรภ์ ในโรงเรียน</a:t>
            </a:r>
            <a:endParaRPr lang="en-US" dirty="0"/>
          </a:p>
          <a:p>
            <a:r>
              <a:rPr lang="th-TH" b="1" dirty="0"/>
              <a:t>		-สำนักงานอัยการคุ้มครองสิทธิและช่วยเหลือทางกฎหมายฯ ได้อบรมเผยแพร่ความรู้ด้านกฎหมายเกี่ยวกับการป้องกันความรุนแรงต่อเด็ก ผู้หญิง และบุคคลในครอบครัว</a:t>
            </a:r>
            <a:endParaRPr lang="en-US" dirty="0"/>
          </a:p>
          <a:p>
            <a:r>
              <a:rPr lang="en-US" b="1" dirty="0"/>
              <a:t>		</a:t>
            </a:r>
            <a:r>
              <a:rPr lang="th-TH" b="1" dirty="0"/>
              <a:t>-พม. อบรมเด็กและเยาวชนในด้านการป้องกันและแก้ไขการตั้งครรภ์ไม่พร้อมให้กับนักเรียนโรงเรียน</a:t>
            </a:r>
            <a:endParaRPr lang="en-US" dirty="0"/>
          </a:p>
          <a:p>
            <a:r>
              <a:rPr lang="en-US" b="1" dirty="0"/>
              <a:t>		</a:t>
            </a:r>
            <a:r>
              <a:rPr lang="th-TH" b="1" dirty="0"/>
              <a:t>-พม. อบรมแกนนำสภาเด็กและเยาวชนให้ความรู้ในเรื่องปัญหาทางสังคม และส่งเสริมให้สภาเด็กและเยาวชนจัดกิจกรรมให้กับเด็กในชุมชน เพื่อป้องกันการเสี่ยงต่อการกระทำความผิด และให้สภาเด็กและเยาวชนสอดส่องดูแลเด็กที่ประพฤติเสี่ยงต่อการกระทำผิด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129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04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th-TH" sz="2700" b="1" dirty="0"/>
              <a:t>การอบรมความรู้ทางกฎหมาย หัวข้อ “หลักเศรษฐกิจพอเพียงกับการคุ้มครองเด็กและการกระทำความรุนแรงในครอบครัว” ณ โรงเรียนทีปังกรวิทยา</a:t>
            </a:r>
            <a:r>
              <a:rPr lang="th-TH" sz="2700" b="1" dirty="0" err="1"/>
              <a:t>พัฒน์</a:t>
            </a:r>
            <a:r>
              <a:rPr lang="th-TH" sz="2700" b="1" dirty="0"/>
              <a:t> (มัธยมวัด</a:t>
            </a:r>
            <a:r>
              <a:rPr lang="th-TH" sz="2700" b="1" dirty="0" err="1"/>
              <a:t>หัตถ</a:t>
            </a:r>
            <a:r>
              <a:rPr lang="th-TH" sz="2700" b="1" dirty="0"/>
              <a:t>สารเกษตร) </a:t>
            </a:r>
            <a:br>
              <a:rPr lang="th-TH" sz="2700" b="1" dirty="0"/>
            </a:br>
            <a:r>
              <a:rPr lang="th-TH" sz="2700" b="1" dirty="0"/>
              <a:t> จ.ปทุมธานี เมื่อวันที่ ๒๑ กรกฎาคม พ.ศ. ๒๕๖๐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pic>
        <p:nvPicPr>
          <p:cNvPr id="4" name="Content Placeholder 3" descr="D:\สอจ.ดีเด่น ๖๐\รวมรูปกิจกรรมสอจ.ดีเด่น\รูปอบรม ร.ร.ทีปังกร\DSC_058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0324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สอจ.ดีเด่น ๖๐\รวมรูปกิจกรรมสอจ.ดีเด่น\รูปอบรม ร.ร.ทีปังกร\DSC_05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73" y="1595854"/>
            <a:ext cx="4233907" cy="4065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10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7684-FFA9-4748-A656-4E4F4B30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91116"/>
            <a:ext cx="7886700" cy="5485847"/>
          </a:xfrm>
        </p:spPr>
        <p:txBody>
          <a:bodyPr>
            <a:normAutofit fontScale="77500" lnSpcReduction="20000"/>
          </a:bodyPr>
          <a:lstStyle/>
          <a:p>
            <a:r>
              <a:rPr lang="th-TH" b="1" dirty="0"/>
              <a:t>	</a:t>
            </a:r>
            <a:r>
              <a:rPr lang="th-TH" b="1" u="sng" dirty="0"/>
              <a:t>ครอบครัว</a:t>
            </a:r>
            <a:endParaRPr lang="en-US" dirty="0"/>
          </a:p>
          <a:p>
            <a:r>
              <a:rPr lang="th-TH" b="1" dirty="0"/>
              <a:t>-พม. ร่วมกับท้องถิ่น อบรมพ่อแม่ในการเลี้ยงดูบุตรที่ไม่ใช้ความรุนแรง โดยเฉพาะพ่อแม่ที่</a:t>
            </a:r>
            <a:endParaRPr lang="en-US" dirty="0"/>
          </a:p>
          <a:p>
            <a:r>
              <a:rPr lang="th-TH" b="1" dirty="0"/>
              <a:t>ต้องเลี้ยงดูเด็กที่มีสภาวะเป็นสมาธิสั้น เด็กพิการ เด็กพิเศษ</a:t>
            </a:r>
            <a:endParaRPr lang="en-US" dirty="0"/>
          </a:p>
          <a:p>
            <a:r>
              <a:rPr lang="th-TH" b="1" dirty="0"/>
              <a:t> </a:t>
            </a:r>
            <a:endParaRPr lang="en-US" dirty="0"/>
          </a:p>
          <a:p>
            <a:r>
              <a:rPr lang="th-TH" b="1" dirty="0"/>
              <a:t>	</a:t>
            </a:r>
            <a:r>
              <a:rPr lang="th-TH" b="1" u="sng" dirty="0"/>
              <a:t>ชุมชน</a:t>
            </a:r>
            <a:endParaRPr lang="en-US" dirty="0"/>
          </a:p>
          <a:p>
            <a:r>
              <a:rPr lang="th-TH" b="1" dirty="0"/>
              <a:t>		มีกิจกรรมจังหวัดเคลื่อนที่ อำเภอเคลื่อนที่ อบต.เคลื่อนที่ มีจัดกิจกรรมเผยแพร่ความรู้ และให้คำปรึกษากฎหมาย</a:t>
            </a:r>
            <a:endParaRPr lang="en-US" dirty="0"/>
          </a:p>
          <a:p>
            <a:r>
              <a:rPr lang="th-TH" b="1" dirty="0"/>
              <a:t>		สำนักงานอัยการคุ้มครองสิทธิฯ อบรมความรู้ด้านกฎหมายให้ท้องถิ่นในด้านการป้องกันความรุนแรงต่อเด็ก ผู้หญิง และบุคคลในครอบครัว</a:t>
            </a:r>
            <a:endParaRPr lang="en-US" dirty="0"/>
          </a:p>
          <a:p>
            <a:r>
              <a:rPr lang="th-TH" b="1" dirty="0"/>
              <a:t>	</a:t>
            </a:r>
            <a:r>
              <a:rPr lang="th-TH" b="1" u="sng" dirty="0"/>
              <a:t>เจ้าหน้าที่</a:t>
            </a:r>
            <a:endParaRPr lang="en-US" dirty="0"/>
          </a:p>
          <a:p>
            <a:r>
              <a:rPr lang="en-US" dirty="0"/>
              <a:t>		</a:t>
            </a:r>
            <a:r>
              <a:rPr lang="th-TH" dirty="0"/>
              <a:t>โรงพยาบาลและสำนักงานอัยการคุ้มครองสิทธิฯ จัดอบรมความรู้ด้านกฎหมายที่เกี่ยวข้องกับการคุ้มครองและช่วยเหลือ เด็ก ผู้หญิง และบุคคลในครอบครัวที่ถูกกระทำความรุนแรงให้แก่ แพทย์ อสม. อพม. และเจ้าหน้าที่สาธารณสุขที่เกี่ยวข้อง 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7081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77281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2800" b="1" dirty="0"/>
              <a:t>กิจกรรมสร้าง</a:t>
            </a:r>
            <a:r>
              <a:rPr lang="th-TH" sz="2800" b="1"/>
              <a:t>ความสุขให้กับ</a:t>
            </a:r>
            <a:r>
              <a:rPr lang="th-TH" sz="2800" b="1" dirty="0"/>
              <a:t>เด็ก สตรี และบุคคลในครอบครัว ให้แก่อาสาสมัคร</a:t>
            </a:r>
            <a:br>
              <a:rPr lang="th-TH" sz="2800" b="1" dirty="0"/>
            </a:br>
            <a:r>
              <a:rPr lang="th-TH" sz="2800" b="1" dirty="0"/>
              <a:t>ของพัฒนาสังคมและความมั่นคงของมนุษย์ จ.ปทุมธานี </a:t>
            </a:r>
            <a:br>
              <a:rPr lang="th-TH" sz="2800" b="1" dirty="0"/>
            </a:br>
            <a:r>
              <a:rPr lang="th-TH" sz="2800" b="1" dirty="0"/>
              <a:t>เมื่อระหว่างวันที่ ๑๐ ถึง ๑๑ สิงหาคม พ.ศ. ๒๕๖๐</a:t>
            </a:r>
            <a:endParaRPr lang="th-TH" sz="2800" dirty="0"/>
          </a:p>
        </p:txBody>
      </p:sp>
      <p:pic>
        <p:nvPicPr>
          <p:cNvPr id="4" name="Content Placeholder 3" descr="E:\อบรม รพ. 10-11 สค\DSCF51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74441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:\รุูป\DSC_01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56" y="2018000"/>
            <a:ext cx="4539208" cy="429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44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Content Placeholder 3" descr="E:\รุูป\DSC_016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60440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:\รุูป\DSC_02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4203"/>
            <a:ext cx="4521939" cy="263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:\รุูป\DSC_03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924944"/>
            <a:ext cx="4521939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46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976664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1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200" b="1" dirty="0"/>
              <a:t/>
            </a:r>
            <a:br>
              <a:rPr lang="th-TH" sz="3200" b="1" dirty="0"/>
            </a:br>
            <a:r>
              <a:rPr lang="th-TH" sz="3200" b="1" dirty="0" err="1"/>
              <a:t>สคช</a:t>
            </a:r>
            <a:r>
              <a:rPr lang="th-TH" sz="3200" b="1" dirty="0"/>
              <a:t>.ปทุมธานีเป็นวิทยากรบรรยายให้ความรู้ทางกฎหมาย </a:t>
            </a:r>
            <a:br>
              <a:rPr lang="th-TH" sz="3200" b="1" dirty="0"/>
            </a:br>
            <a:r>
              <a:rPr lang="th-TH" sz="3200" b="1" dirty="0"/>
              <a:t>หัวข้อ “แพทย์กับการคุ้มครองเด็กและบุคคลในครอบครัว”</a:t>
            </a:r>
            <a:br>
              <a:rPr lang="th-TH" sz="3200" b="1" dirty="0"/>
            </a:br>
            <a:r>
              <a:rPr lang="th-TH" sz="3200" b="1" dirty="0"/>
              <a:t> เมื่อวันที่ ๒๘ สิงหาคม พ.ศ. ๒๕๖๐</a:t>
            </a:r>
            <a:r>
              <a:rPr lang="en-US" sz="3200" b="1" dirty="0"/>
              <a:t/>
            </a:r>
            <a:br>
              <a:rPr lang="en-US" sz="3200" b="1" dirty="0"/>
            </a:br>
            <a:endParaRPr lang="th-TH" sz="3200" b="1" dirty="0"/>
          </a:p>
        </p:txBody>
      </p:sp>
      <p:pic>
        <p:nvPicPr>
          <p:cNvPr id="4" name="Content Placeholder 3" descr="E:\28-08-2560\P106011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847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:\28-08-2560\P10600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39248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:\28-08-2560\P10601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176464" cy="237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:\28-08-2560\P10601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4320480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91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2800" b="1" dirty="0"/>
              <a:t/>
            </a:r>
            <a:br>
              <a:rPr lang="th-TH" sz="2800" b="1" dirty="0"/>
            </a:br>
            <a:r>
              <a:rPr lang="th-TH" sz="2800" b="1" dirty="0"/>
              <a:t>กิจกรรมสร้างความสุขให้กับเด็ก สตรี และบุคคลในครอบครัว </a:t>
            </a:r>
            <a:br>
              <a:rPr lang="th-TH" sz="2800" b="1" dirty="0"/>
            </a:br>
            <a:r>
              <a:rPr lang="th-TH" sz="2800" b="1" dirty="0"/>
              <a:t>ให้แก่บุคลากรทางแพทย์ในพื้นที่จังหวัดปทุมธานี </a:t>
            </a:r>
            <a:br>
              <a:rPr lang="th-TH" sz="2800" b="1" dirty="0"/>
            </a:br>
            <a:r>
              <a:rPr lang="th-TH" sz="2800" b="1" dirty="0"/>
              <a:t>ระหว่างวันที่ ๓๑ สิงหาคม ถึง ๑ กันยายน พ.ศ. ๒๕๖๐</a:t>
            </a:r>
            <a:r>
              <a:rPr lang="en-US" sz="2800" dirty="0"/>
              <a:t/>
            </a:r>
            <a:br>
              <a:rPr lang="en-US" sz="2800" dirty="0"/>
            </a:br>
            <a:endParaRPr lang="th-TH" sz="2800" dirty="0"/>
          </a:p>
        </p:txBody>
      </p:sp>
      <p:pic>
        <p:nvPicPr>
          <p:cNvPr id="4" name="Content Placeholder 3" descr="D:\สอจ.ดีเด่น ๖๐\รวมรูปกิจกรรมสอจ.ดีเด่น\รูป310860\DSC_0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744416" cy="475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:\รูป010960\DSC_01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77670"/>
            <a:ext cx="4104456" cy="463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92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sz="2800" b="1" dirty="0"/>
              <a:t/>
            </a:r>
            <a:br>
              <a:rPr lang="th-TH" sz="2800" b="1" dirty="0"/>
            </a:br>
            <a:r>
              <a:rPr lang="th-TH" sz="2800" b="1" dirty="0" err="1"/>
              <a:t>สคช</a:t>
            </a:r>
            <a:r>
              <a:rPr lang="th-TH" sz="2800" b="1" dirty="0"/>
              <a:t>.ปทุมธานี เป็นวิทยากรบรรยายหัวข้อ บทบาทองค์กรปกครองส่วนท้องถิ่น</a:t>
            </a:r>
            <a:br>
              <a:rPr lang="th-TH" sz="2800" b="1" dirty="0"/>
            </a:br>
            <a:r>
              <a:rPr lang="th-TH" sz="2800" b="1" dirty="0"/>
              <a:t>ในการคุ้มครองเด็ก และบุคคลในครอบครัว </a:t>
            </a:r>
            <a:br>
              <a:rPr lang="th-TH" sz="2800" b="1" dirty="0"/>
            </a:br>
            <a:r>
              <a:rPr lang="th-TH" sz="2800" b="1" dirty="0"/>
              <a:t>ให้แก่เจ้าหน้าที่ในองค์การบริหารส่วนตำบลบ้านปทุม </a:t>
            </a:r>
            <a:br>
              <a:rPr lang="th-TH" sz="2800" b="1" dirty="0"/>
            </a:br>
            <a:r>
              <a:rPr lang="th-TH" sz="2800" b="1" dirty="0"/>
              <a:t>เมื่อวันที่ ๒๔ สิงหาคม ๒๕๖๐</a:t>
            </a:r>
            <a:r>
              <a:rPr lang="en-US" sz="2800" dirty="0"/>
              <a:t/>
            </a:r>
            <a:br>
              <a:rPr lang="en-US" sz="2800" dirty="0"/>
            </a:br>
            <a:endParaRPr lang="th-TH" sz="2800" dirty="0"/>
          </a:p>
        </p:txBody>
      </p:sp>
      <p:pic>
        <p:nvPicPr>
          <p:cNvPr id="4" name="Content Placeholder 3" descr="D:\สอจ.ดีเด่น ๖๐\อบรมท้องถิ่นบ้านปทุม\P_20170824_0841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46449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สอจ.ดีเด่น ๖๐\อบรมท้องถิ่นบ้านปทุม\P_20170824_0928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2" y="3913517"/>
            <a:ext cx="4387316" cy="275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สอจ.ดีเด่น ๖๐\อบรมท้องถิ่นบ้านปทุม\P_20170824_0928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25286"/>
            <a:ext cx="3888432" cy="484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606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BED4-2DC3-4DAA-8AC8-9FF2400A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๑.๒ ด้านการคัดกรองเพื่อแก้ไขปัญหาเด็กที่ถูกกระทำความรุนแรงเพื่อไม่ให้ถูกกระทำความรุนแรงซ้ำ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F05AC-40A2-4B0B-AF9A-75037261B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b="1" dirty="0"/>
              <a:t>	ตำรวจมีโครงการคัดกรอง เช่น สุ่มตรวจยาเสพติด เพื่อส่งไปสมัครใจบำบัด</a:t>
            </a:r>
            <a:endParaRPr lang="en-US" dirty="0"/>
          </a:p>
          <a:p>
            <a:r>
              <a:rPr lang="en-US" b="1" dirty="0"/>
              <a:t>	</a:t>
            </a:r>
            <a:r>
              <a:rPr lang="th-TH" b="1" dirty="0"/>
              <a:t>อัยการ โรงพยาบาล พมจ. ร่วมกับท้องถิ่น มีชุมชนต้นแบบ คัดเจ้าหน้าที่ที่เกี่ยวข้อง ผู้นำชุมชน อพม. อสม. เช่น อบรม ๓ วัน เพื่อฝึกการคัดกรองปัญหาที่เกี่ยวกับเด็กได้ การให้คำปรึกษาเบื้องต้น ดูด้านการศึกษา ครอบครัว การเลี้ยงดู รู้ถึงสภาพปัญหา เพื่อคัดเป็น ธงเขียว ธงเหลือง ธงแดง เพื่อเข้าไปแก้ไขให้ตรงปัญหา</a:t>
            </a:r>
            <a:endParaRPr lang="en-US" dirty="0"/>
          </a:p>
          <a:p>
            <a:r>
              <a:rPr lang="th-TH" b="1" dirty="0"/>
              <a:t>	โรงพยาบาลมีงานการตรวจเยี่ยมบ้าน และมีการประเมินความเสี่ยงเด็กและผู้หญิงที่อาจถูกกระทำความรุนแรง 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754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กิจกรรมสร้างความสุขให้กับเด็ก สตรี และบุคคลในครอบครัว </a:t>
            </a:r>
            <a:br>
              <a:rPr lang="th-TH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ณ เทศบาลตำบลบ้านใหม่ จังหวัดปทุมธานี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ระหว่างวันที่ ๒๖ ถึง ๒๗ กรกฎาคม ๒๕๖๐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endParaRPr lang="th-TH" sz="3200" b="1" dirty="0">
              <a:solidFill>
                <a:schemeClr val="accent3">
                  <a:lumMod val="50000"/>
                </a:schemeClr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Content Placeholder 3" descr="D:\สอจ.ดีเด่น ๖๐\รวมรูปกิจกรรมสอจ.ดีเด่น\105_FUJI\DSCF50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960440" cy="394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สอจ.ดีเด่น ๖๐\รวมรูปกิจกรรมสอจ.ดีเด่น\105_FUJI\DSCF5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32448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48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D:\สอจ.ดีเด่น ๖๐\รวมรูปกิจกรรมสอจ.ดีเด่น\105_FUJI\DSCF506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7200"/>
            <a:ext cx="3816423" cy="544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สอจ.ดีเด่น ๖๐\รวมรูปกิจกรรมสอจ.ดีเด่น\105_FUJI\DSCF51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10445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131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0" y="332656"/>
            <a:ext cx="38608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68" y="116632"/>
            <a:ext cx="3886200" cy="308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38862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020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422B-534A-46AF-8295-38D141B1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๒. ด้านการคุ้มครองสวัสดิภาพแบบสหวิชาชีพและชุมชน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5C5F-B51D-4A96-9FB5-1CBD9C690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มีกรณีความรุนแรงต่อเด็ก และผู้หญิง เกิดขึ้น</a:t>
            </a:r>
          </a:p>
          <a:p>
            <a:r>
              <a:rPr lang="th-TH" b="1" dirty="0"/>
              <a:t>มีกรณีความรุนแรงจากการคัดกรอง</a:t>
            </a:r>
          </a:p>
          <a:p>
            <a:r>
              <a:rPr lang="th-TH" b="1" dirty="0"/>
              <a:t>มีกรณีเด็กเสี่ยงต่อการกระทำผิด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4599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637" y="1985211"/>
            <a:ext cx="5035216" cy="31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0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C3CF78A-E24C-4926-81DA-4B23E649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9" y="1064795"/>
            <a:ext cx="7898691" cy="47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04813"/>
            <a:ext cx="78200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722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F600B5-7F40-4154-8311-933337B42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59" y="814854"/>
            <a:ext cx="7390397" cy="2655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8C85D-AD75-4134-A123-4A1B3969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22" y="3469985"/>
            <a:ext cx="7480634" cy="23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68504-C4CC-4099-88AB-0872B303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01311"/>
            <a:ext cx="72771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7164-F693-42F1-92D3-79342D8A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71195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 smtClean="0"/>
              <a:t>๓. </a:t>
            </a:r>
            <a:r>
              <a:rPr lang="th-TH" b="1" dirty="0"/>
              <a:t>ด้านการคุ้มครองผู้หญิงและเด็กที่เข้ามาเกี่ยวข้องกับกระบวนการยุติธรรมทางอาญา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2A470-9686-4037-ACCF-0C1BA08A4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th-TH" dirty="0"/>
              <a:t>ผู้เสียหาย</a:t>
            </a:r>
          </a:p>
          <a:p>
            <a:r>
              <a:rPr lang="th-TH" dirty="0"/>
              <a:t>ผู้กระทำผิด/ผู้ต้องหา/จำเลย</a:t>
            </a:r>
          </a:p>
        </p:txBody>
      </p:sp>
    </p:spTree>
    <p:extLst>
      <p:ext uri="{BB962C8B-B14F-4D97-AF65-F5344CB8AC3E}">
        <p14:creationId xmlns:p14="http://schemas.microsoft.com/office/powerpoint/2010/main" val="542999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5BC89-5E1A-478A-AEE5-85BEFD0B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38" y="178558"/>
            <a:ext cx="6017739" cy="4660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DDD4D-9420-44A1-A9E5-47E96286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825" y="4839431"/>
            <a:ext cx="5373803" cy="20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0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29175-44C5-4BFB-811C-9C0F88C35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395" y="4560350"/>
            <a:ext cx="5083672" cy="2385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B4014-9E39-42AC-A392-E54E2573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749" y="-13648"/>
            <a:ext cx="5129414" cy="45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9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FE24-C5DA-4A34-B855-08139DA9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๔. ด้านการประสานงานการส่งต่อความช่วยเหลือระหว่างสหวิชาชีพและชุมชน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C8E8-1102-414E-B4AA-A034CB06F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/>
              <a:t>ตั้งเครือข่ายในกลุ่มไลน์ และประสานส่งต่อข้อมูลกรณีเกิดเคสขึ้น</a:t>
            </a:r>
            <a:endParaRPr lang="en-US" dirty="0"/>
          </a:p>
          <a:p>
            <a:r>
              <a:rPr lang="th-TH" b="1" dirty="0"/>
              <a:t>ทำบันทึกข้อตกลงความร่วมมือระหว่างหน่วยงานที่เกี่ยวข้อง</a:t>
            </a:r>
            <a:endParaRPr lang="en-US" dirty="0"/>
          </a:p>
          <a:p>
            <a:r>
              <a:rPr lang="th-TH" b="1" dirty="0"/>
              <a:t>ทำคำสั่งตั้งคณะทำงานสหวิชาชีพจังหวัด</a:t>
            </a:r>
            <a:endParaRPr lang="en-US" dirty="0"/>
          </a:p>
          <a:p>
            <a:r>
              <a:rPr lang="th-TH" b="1" dirty="0"/>
              <a:t>ประชุมทีมสหวิชาชีพ เป็นรายกรณี แล้วเสนอผู้บังคับบัญชาเพื่อดำเนินการ</a:t>
            </a:r>
            <a:endParaRPr lang="en-US" dirty="0"/>
          </a:p>
          <a:p>
            <a:r>
              <a:rPr lang="th-TH" b="1" dirty="0"/>
              <a:t>ทำหนังสือประสานงานส่งต่อ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204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/>
              <a:t>ประชุมร่วมกับคณะทำงาน</a:t>
            </a:r>
            <a:r>
              <a:rPr lang="th-TH" dirty="0" err="1"/>
              <a:t>ทีมสห</a:t>
            </a:r>
            <a:r>
              <a:rPr lang="th-TH" dirty="0"/>
              <a:t>วิชาชีพ </a:t>
            </a:r>
            <a:br>
              <a:rPr lang="th-TH" dirty="0"/>
            </a:br>
            <a:r>
              <a:rPr lang="th-TH" dirty="0"/>
              <a:t>เมื่อวันที่ ๑๙ เมษายน ๒๕๖๐</a:t>
            </a:r>
          </a:p>
        </p:txBody>
      </p:sp>
      <p:pic>
        <p:nvPicPr>
          <p:cNvPr id="4" name="Content Placeholder 3" descr="D:\สอจ.ดีเด่น ๖๐\รวมรูปกิจกรรมสอจ.ดีเด่น\P_20170419_1004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3744417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สอจ.ดีเด่น ๖๐\รวมรูปกิจกรรมสอจ.ดีเด่น\P_20170419_1006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484784"/>
            <a:ext cx="4032448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156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พิธีลงนามบันทึกข้อตกลงความร่วมมือ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(MOU)  </a:t>
            </a: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เพื่อขจัดความรุนแรงต่อเด็ก  สตรี และบุคคลในครอบครัว</a:t>
            </a:r>
            <a:b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DilleniaUPC" pitchFamily="18" charset="-34"/>
                <a:cs typeface="DilleniaUPC" pitchFamily="18" charset="-34"/>
              </a:rPr>
              <a:t>เมื่อวันที่ ๑๓ กันยายน ๒๕๖๐</a:t>
            </a:r>
          </a:p>
        </p:txBody>
      </p:sp>
      <p:pic>
        <p:nvPicPr>
          <p:cNvPr id="4" name="Content Placeholder 3" descr="E:\Mou\DSCF537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3816423" cy="372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:\Mou\DSCF53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1"/>
            <a:ext cx="3744416" cy="3829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976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F:\รูป mou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5" y="775245"/>
            <a:ext cx="812515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97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9976"/>
            <a:ext cx="82296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/>
            </a:r>
            <a:br>
              <a:rPr lang="th-TH" b="1" dirty="0"/>
            </a:br>
            <a:r>
              <a:rPr lang="th-TH" b="1" dirty="0"/>
              <a:t> ด้านการคุ้มครอง</a:t>
            </a:r>
            <a:r>
              <a:rPr lang="th-TH" b="1" dirty="0" err="1"/>
              <a:t>สวัสดิ</a:t>
            </a:r>
            <a:r>
              <a:rPr lang="th-TH" b="1" dirty="0"/>
              <a:t>ภาพผู้หญิงและเด็ก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5305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91276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488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06742"/>
            <a:ext cx="6172200" cy="85725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b="1" dirty="0">
                <a:solidFill>
                  <a:schemeClr val="tx1"/>
                </a:solidFill>
              </a:rPr>
              <a:t>ไกล่เกลี่ย กรณีความรุนแรงในครอบครัว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186863"/>
            <a:ext cx="6172200" cy="3265010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ไกล่เกลี่ยบุคคลในครอบครัว</a:t>
            </a:r>
          </a:p>
          <a:p>
            <a:r>
              <a:rPr lang="th-TH" dirty="0"/>
              <a:t>เปิดโอกาสให้พูดคุยและทำความเข้าใจซึ่งกันและกัน </a:t>
            </a:r>
          </a:p>
          <a:p>
            <a:r>
              <a:rPr lang="th-TH" dirty="0"/>
              <a:t>แจ้งให้ทราบถึงสิทธิต่างๆ ตามกฎหมาย และกระบวนการในการดำเนินการคุ้มครอง</a:t>
            </a:r>
            <a:r>
              <a:rPr lang="th-TH" dirty="0" err="1"/>
              <a:t>สวัสดิ</a:t>
            </a:r>
            <a:r>
              <a:rPr lang="th-TH" dirty="0"/>
              <a:t>ภาพจากปัญหาความรุนแรงในครอบครัว </a:t>
            </a:r>
          </a:p>
          <a:p>
            <a:r>
              <a:rPr lang="th-TH" dirty="0"/>
              <a:t>ส่งผลให้บุคคลดังกล่าวสามารถเข้าใจซึ่งกันและกัน และสามารถตกลงอยู่ร่วมกันได้</a:t>
            </a:r>
          </a:p>
        </p:txBody>
      </p:sp>
    </p:spTree>
    <p:extLst>
      <p:ext uri="{BB962C8B-B14F-4D97-AF65-F5344CB8AC3E}">
        <p14:creationId xmlns:p14="http://schemas.microsoft.com/office/powerpoint/2010/main" val="221268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C290-8B5A-4AAF-8EAC-E6BD288F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3228"/>
            <a:ext cx="6172200" cy="63758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h-TH" dirty="0"/>
              <a:t>การประชุมทีมสหวิชาชีพ </a:t>
            </a:r>
            <a:endParaRPr lang="en-US" dirty="0"/>
          </a:p>
        </p:txBody>
      </p:sp>
      <p:pic>
        <p:nvPicPr>
          <p:cNvPr id="5" name="Content Placeholder 4" descr="A person sitting at a desk&#10;&#10;Description generated with very high confidence">
            <a:extLst>
              <a:ext uri="{FF2B5EF4-FFF2-40B4-BE49-F238E27FC236}">
                <a16:creationId xmlns:a16="http://schemas.microsoft.com/office/drawing/2014/main" id="{6A6F3E07-C1B3-49EF-9652-6A209D58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30" y="2057401"/>
            <a:ext cx="4524941" cy="3394472"/>
          </a:xfrm>
        </p:spPr>
      </p:pic>
      <p:pic>
        <p:nvPicPr>
          <p:cNvPr id="6" name="Picture 4" descr="C:\Program Files\Microsoft Office\MEDIA\OFFICE14\Bullets\BD21377_.gif">
            <a:extLst>
              <a:ext uri="{FF2B5EF4-FFF2-40B4-BE49-F238E27FC236}">
                <a16:creationId xmlns:a16="http://schemas.microsoft.com/office/drawing/2014/main" id="{3E098118-090E-49BE-8851-5F612AC4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0" y="2834934"/>
            <a:ext cx="790374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40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5532-4DB7-4576-850D-EDAE6783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6DA2FF-B3EF-4785-9B70-00E76D2006BA}"/>
              </a:ext>
            </a:extLst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44685" y="1329130"/>
          <a:ext cx="2456477" cy="4011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Document" r:id="rId3" imgW="5737207" imgH="8902929" progId="Word.Document.12">
                  <p:embed/>
                </p:oleObj>
              </mc:Choice>
              <mc:Fallback>
                <p:oleObj name="Document" r:id="rId3" imgW="5737207" imgH="8902929" progId="Word.Document.12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CD6DA2FF-B3EF-4785-9B70-00E76D200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685" y="1329130"/>
                        <a:ext cx="2456477" cy="4011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0855B58-769C-4FC7-9158-A380A7209FB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51598" y="1396604"/>
          <a:ext cx="2639615" cy="406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5" imgW="5737207" imgH="8831183" progId="Word.Document.12">
                  <p:embed/>
                </p:oleObj>
              </mc:Choice>
              <mc:Fallback>
                <p:oleObj name="Document" r:id="rId5" imgW="5737207" imgH="8831183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0855B58-769C-4FC7-9158-A380A7209F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1598" y="1396604"/>
                        <a:ext cx="2639615" cy="406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843CCB5-EE45-412B-99F3-68CB08434ED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57173" y="1277061"/>
          <a:ext cx="2594372" cy="406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7" imgW="5737207" imgH="8985490" progId="Word.Document.12">
                  <p:embed/>
                </p:oleObj>
              </mc:Choice>
              <mc:Fallback>
                <p:oleObj name="Document" r:id="rId7" imgW="5737207" imgH="8985490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843CCB5-EE45-412B-99F3-68CB08434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7173" y="1277061"/>
                        <a:ext cx="2594372" cy="406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340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D795-2984-415C-B7EE-855D1621C6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h-TH" sz="6000" dirty="0"/>
              <a:t>คำสั่งคุ้มครองสวัสดิภาพ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10E3-B415-44AB-916B-76AFFE5E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1600200"/>
            <a:ext cx="8568952" cy="499715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th-TH" sz="4000" b="1" dirty="0"/>
              <a:t>ห้ามเสพสุราหรือสิ่งมึนเมา หรือสารเสพติด</a:t>
            </a:r>
          </a:p>
          <a:p>
            <a:r>
              <a:rPr lang="th-TH" sz="4000" b="1" dirty="0"/>
              <a:t>ก่อให้เกิดการกระทำความรุนแรงในครอบครัวโดยทำร้ายร่างกายและความรุนแรงอื่นต่อผู้ถูกกระทำและบุตร</a:t>
            </a:r>
          </a:p>
          <a:p>
            <a:r>
              <a:rPr lang="th-TH" sz="4000" b="1" dirty="0"/>
              <a:t>ห้ามเข้าใกล้ผู้ถูกกระทำในระยะ </a:t>
            </a:r>
            <a:r>
              <a:rPr lang="th-TH" sz="4000" b="1" dirty="0" smtClean="0"/>
              <a:t>๑.๕๐ เมตร</a:t>
            </a:r>
            <a:endParaRPr lang="th-TH" sz="4000" b="1" dirty="0"/>
          </a:p>
          <a:p>
            <a:r>
              <a:rPr lang="th-TH" sz="4000" b="1" dirty="0"/>
              <a:t>เป็นระยะเวลา ๖ เดือน จนกว่าเปลี่ยนแปลงคำสั่ง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58031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/>
            </a:r>
            <a:br>
              <a:rPr lang="th-TH" b="1" dirty="0"/>
            </a:br>
            <a:r>
              <a:rPr lang="th-TH" b="1" dirty="0"/>
              <a:t>การคุ้มครอง กรณี นาง ป. ถูกสามีข่มขู่ คุกคาม </a:t>
            </a:r>
            <a:br>
              <a:rPr lang="th-TH" b="1" dirty="0"/>
            </a:br>
            <a:r>
              <a:rPr lang="th-TH" b="1" dirty="0"/>
              <a:t>ทำร้ายภริยา จนไม่สามารถอาศัยอยู่ในบ้านได้ </a:t>
            </a:r>
            <a:br>
              <a:rPr lang="th-TH" b="1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ประชุม</a:t>
            </a:r>
            <a:r>
              <a:rPr lang="th-TH" dirty="0" err="1"/>
              <a:t>ทีมสห</a:t>
            </a:r>
            <a:r>
              <a:rPr lang="th-TH" dirty="0"/>
              <a:t>วิชาชีพ เมื่อวันที่ ๑๖ มิถุนายน ๒๕๖๐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3" descr="F:\รวมรูปประชุมConference\DSC_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04" y="2479129"/>
            <a:ext cx="5486400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967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/>
              <a:t>พนักงานอัยการ </a:t>
            </a:r>
            <a:r>
              <a:rPr lang="th-TH" dirty="0" err="1"/>
              <a:t>สคช</a:t>
            </a:r>
            <a:r>
              <a:rPr lang="th-TH" dirty="0"/>
              <a:t>. สอบข้อเท็จจริงนาง ป.</a:t>
            </a:r>
          </a:p>
        </p:txBody>
      </p:sp>
      <p:pic>
        <p:nvPicPr>
          <p:cNvPr id="4" name="รูปภาพ 11" descr="D:\เกด\งานเกด\ขจัดความรุนแรง ประจำปี 2560\รูป\คุณปราณีฯถูกสามีขู่\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9341"/>
            <a:ext cx="396044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12" descr="D:\เกด\งานเกด\ขจัดความรุนแรง ประจำปี 2560\รูป\คุณปราณีฯถูกสามีขู่\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0200"/>
            <a:ext cx="38884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C:\Program Files\Microsoft Office\MEDIA\OFFICE14\Bullets\BD21377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87388"/>
            <a:ext cx="1482080" cy="20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03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ยื่นคำร้องขอคุ้มครอง</a:t>
            </a:r>
            <a:r>
              <a:rPr lang="th-TH" dirty="0" err="1"/>
              <a:t>สวัสดิ</a:t>
            </a:r>
            <a:r>
              <a:rPr lang="th-TH" dirty="0"/>
              <a:t>ภาพ นาง ป.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th-TH" dirty="0"/>
              <a:t>เมื่อวันที่ ๒๘ มิถุนายน พ.ศ. ๒๕๖๐</a:t>
            </a:r>
          </a:p>
          <a:p>
            <a:r>
              <a:rPr lang="th-TH" dirty="0"/>
              <a:t>พนักงานอัยการ สำนักงานคดีเยาวชนและครอบครัวจังหวัดปทุมธานี ได้ยื่นคำร้องขอคุ้มครอง</a:t>
            </a:r>
            <a:r>
              <a:rPr lang="th-TH" dirty="0" err="1"/>
              <a:t>สวัสดิ</a:t>
            </a:r>
            <a:r>
              <a:rPr lang="th-TH" dirty="0"/>
              <a:t>ภาพและคำร้องขอไต่สวนฉุกเฉิน </a:t>
            </a:r>
          </a:p>
          <a:p>
            <a:r>
              <a:rPr lang="th-TH" dirty="0"/>
              <a:t>ศาลได้มีคำสั่งเป็นหมายเลขคดี คด ๒/๒๕๖๐</a:t>
            </a:r>
            <a:r>
              <a:rPr lang="th-TH" dirty="0">
                <a:solidFill>
                  <a:srgbClr val="00B050"/>
                </a:solidFill>
              </a:rPr>
              <a:t> ห้ามผู้ถูกกล่าวหาทำร้ายร่างกายหรือขู่เข็ญ หรือทำลายทรัพย์สินของผู้ถูกกระทำ </a:t>
            </a:r>
            <a:r>
              <a:rPr lang="th-TH" dirty="0">
                <a:solidFill>
                  <a:schemeClr val="accent4">
                    <a:lumMod val="75000"/>
                  </a:schemeClr>
                </a:solidFill>
              </a:rPr>
              <a:t>ห้ามผู้ถูกกล่าวหาขัดขวางหรือห้ามปรามในการที่ผู้ถูกกระทำไปพบบุตรทั้งสี่เป็นเวลา ๖ เดือน นับแต่วันนี้ หรือจนกว่าศาลจะมีคำสั่งเปลี่ยนแปลงเป็นอย่างอื่น </a:t>
            </a:r>
            <a:r>
              <a:rPr lang="th-TH" dirty="0"/>
              <a:t>และ</a:t>
            </a:r>
            <a:r>
              <a:rPr lang="th-TH" dirty="0">
                <a:solidFill>
                  <a:schemeClr val="accent2">
                    <a:lumMod val="75000"/>
                  </a:schemeClr>
                </a:solidFill>
              </a:rPr>
              <a:t>ให้ผู้ถูกกล่าวหาเข้าพบแพทย์เพื่อบำบัดรักษาการควบคุมอารมณ์ที่โรงพยาบาลของรัฐ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</a:rPr>
              <a:t>หากผู้ถูกกล่าวหาฝ่าฝืนคำสั่งนี้ ให้ดำเนินการตามกฎหมายต่อไป </a:t>
            </a:r>
          </a:p>
        </p:txBody>
      </p:sp>
    </p:spTree>
    <p:extLst>
      <p:ext uri="{BB962C8B-B14F-4D97-AF65-F5344CB8AC3E}">
        <p14:creationId xmlns:p14="http://schemas.microsoft.com/office/powerpoint/2010/main" val="405849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/>
            </a:r>
            <a:br>
              <a:rPr lang="th-TH" b="1" dirty="0"/>
            </a:br>
            <a:r>
              <a:rPr lang="th-TH" sz="4000" b="1" dirty="0"/>
              <a:t>เมื่อวันที่  ๑๑ กรกฎาคม พ.ศ. ๒๕๖๐ </a:t>
            </a:r>
            <a:br>
              <a:rPr lang="th-TH" sz="4000" b="1" dirty="0"/>
            </a:br>
            <a:r>
              <a:rPr lang="th-TH" sz="4000" b="1" dirty="0"/>
              <a:t>การประชุม</a:t>
            </a:r>
            <a:r>
              <a:rPr lang="th-TH" sz="4000" b="1" dirty="0" err="1"/>
              <a:t>ทีมสห</a:t>
            </a:r>
            <a:r>
              <a:rPr lang="th-TH" sz="4000" b="1" dirty="0"/>
              <a:t>วิชาชีพรายนาง ป. ครั้งที่ ๒ </a:t>
            </a:r>
            <a:br>
              <a:rPr lang="th-TH" sz="4000" b="1" dirty="0"/>
            </a:br>
            <a:r>
              <a:rPr lang="th-TH" sz="4000" b="1" dirty="0"/>
              <a:t>โดยครั้งนี้ นาง ป. และสามีได้พูดคุยทำความเข้าใจกัน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pic>
        <p:nvPicPr>
          <p:cNvPr id="4" name="Content Placeholder 3" descr="F:\รวมรูปประชุมConference\DSC_00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87" y="2399651"/>
            <a:ext cx="5045825" cy="338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C:\Program Files\Microsoft Office\MEDIA\OFFICE14\Bullets\BD21377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04" y="2996952"/>
            <a:ext cx="90981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Program Files\Microsoft Office\MEDIA\OFFICE14\Bullets\BD21377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60" y="2976116"/>
            <a:ext cx="90981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28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830"/>
            <a:ext cx="8229600" cy="12821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/>
            </a:r>
            <a:br>
              <a:rPr lang="th-TH" b="1" dirty="0"/>
            </a:br>
            <a:r>
              <a:rPr lang="th-TH" b="1" dirty="0"/>
              <a:t> ด้านการคุ้มครองผู้หญิงและเด็ก</a:t>
            </a:r>
            <a:br>
              <a:rPr lang="th-TH" b="1" dirty="0"/>
            </a:br>
            <a:r>
              <a:rPr lang="th-TH" b="1" dirty="0"/>
              <a:t>ในกระบวนการยุติธรรมทางอาญา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5182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sz="3100" dirty="0"/>
              <a:t/>
            </a:r>
            <a:br>
              <a:rPr lang="th-TH" sz="3100" dirty="0"/>
            </a:br>
            <a:r>
              <a:rPr lang="th-TH" sz="4000" b="1" dirty="0"/>
              <a:t> มีการประชุม</a:t>
            </a:r>
            <a:r>
              <a:rPr lang="th-TH" sz="4000" b="1" dirty="0" err="1"/>
              <a:t>ทีมสห</a:t>
            </a:r>
            <a:r>
              <a:rPr lang="th-TH" sz="4000" b="1" dirty="0"/>
              <a:t>วิชาชีพ กรณีเด็กชาย ธ.</a:t>
            </a:r>
            <a:r>
              <a:rPr lang="en-US" sz="4000" b="1" dirty="0"/>
              <a:t> </a:t>
            </a:r>
            <a:r>
              <a:rPr lang="th-TH" sz="4000" b="1" dirty="0"/>
              <a:t>๕ ขวบ </a:t>
            </a:r>
            <a:br>
              <a:rPr lang="th-TH" sz="4000" b="1" dirty="0"/>
            </a:br>
            <a:r>
              <a:rPr lang="th-TH" sz="4000" b="1" dirty="0"/>
              <a:t>ถูกพ่อเลี้ยงใช้น้ำร้อนราดลำตัวและอวัยวะเพศ</a:t>
            </a:r>
            <a:r>
              <a:rPr lang="en-US" sz="4000" b="1" dirty="0"/>
              <a:t/>
            </a:r>
            <a:br>
              <a:rPr lang="en-US" sz="4000" b="1" dirty="0"/>
            </a:br>
            <a:endParaRPr lang="th-TH" sz="4000" b="1" dirty="0"/>
          </a:p>
        </p:txBody>
      </p:sp>
      <p:pic>
        <p:nvPicPr>
          <p:cNvPr id="4" name="Content Placeholder 3" descr="D:\สอจ.ดีเด่น ๖๐\รวมรูปกิจกรรมสอจ.ดีเด่น\น้องแชมป์ น้ำร้อนลวก\DSC_03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192688" cy="3848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52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96448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811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Content Placeholder 3" descr="D:\ภาพการทำงาน\case รับแจ้ง และ case 1300\ด.ช.ธนกร นิ่มมา\IMG_6446.JPG">
            <a:extLst>
              <a:ext uri="{FF2B5EF4-FFF2-40B4-BE49-F238E27FC236}">
                <a16:creationId xmlns:a16="http://schemas.microsoft.com/office/drawing/2014/main" id="{98EF6BA7-D224-2447-AB8B-E92B54C04B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1484"/>
            <a:ext cx="4176464" cy="6243860"/>
          </a:xfrm>
          <a:prstGeom prst="rect">
            <a:avLst/>
          </a:prstGeom>
          <a:noFill/>
          <a:extLst/>
        </p:spPr>
      </p:pic>
      <p:pic>
        <p:nvPicPr>
          <p:cNvPr id="38914" name="Picture 2" descr="https://www.khaosod.co.th/wp-content/uploads/2017/01/201701041432411-20050222192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1484"/>
            <a:ext cx="4464496" cy="62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50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การสอบปากคำเด็กชาย ธ.</a:t>
            </a:r>
          </a:p>
        </p:txBody>
      </p:sp>
      <p:pic>
        <p:nvPicPr>
          <p:cNvPr id="4" name="Content Placeholder 3" descr="D:\ภาพการทำงาน\case รับแจ้ง และ case 1300\ด.ช.ธนกร นิ่มมา\IMG_6437.JPG">
            <a:extLst>
              <a:ext uri="{FF2B5EF4-FFF2-40B4-BE49-F238E27FC236}">
                <a16:creationId xmlns:a16="http://schemas.microsoft.com/office/drawing/2014/main" id="{7259B1AD-5676-A444-8178-A02E078FF2D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168352" cy="37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ภาพการทำงาน\case รับแจ้ง และ case 1300\ด.ช.ธนกร นิ่มมา\IMG_6435.JPG">
            <a:extLst>
              <a:ext uri="{FF2B5EF4-FFF2-40B4-BE49-F238E27FC236}">
                <a16:creationId xmlns:a16="http://schemas.microsoft.com/office/drawing/2014/main" id="{101021EA-2FE9-B843-9EA2-DEACEEA4E5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700808"/>
            <a:ext cx="35655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Program Files\Microsoft Office\MEDIA\OFFICE14\Bullets\BD2152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01347"/>
            <a:ext cx="653493" cy="6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06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ประชุม</a:t>
            </a:r>
            <a:r>
              <a:rPr lang="th-TH" dirty="0" err="1"/>
              <a:t>ทีมสห</a:t>
            </a:r>
            <a:r>
              <a:rPr lang="th-TH" dirty="0"/>
              <a:t>วิชาชีพ ครั้งที่ ๒</a:t>
            </a:r>
          </a:p>
        </p:txBody>
      </p:sp>
      <p:pic>
        <p:nvPicPr>
          <p:cNvPr id="4" name="Content Placeholder 3" descr="F:\รวมรูปประชุมConference\DSC_008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36704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10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/>
              <a:t>การคุ้มครองรายเด็กหญิง ภ. และเด็กหญิง ศ.ถูกพ่อเลี้ยงบังคับให้อมอวัยวะเพศ จนเป็นคดี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th-TH" dirty="0">
                <a:solidFill>
                  <a:srgbClr val="FF0000"/>
                </a:solidFill>
              </a:rPr>
              <a:t>พนักงานเจ้าหน้าที่</a:t>
            </a:r>
            <a:r>
              <a:rPr lang="th-TH" dirty="0"/>
              <a:t>บ้านพักเด็กและครอบครัวจังหวัดปทุมธานี</a:t>
            </a:r>
            <a:r>
              <a:rPr lang="th-TH" dirty="0">
                <a:solidFill>
                  <a:srgbClr val="00B050"/>
                </a:solidFill>
              </a:rPr>
              <a:t>ได้รับการประสานจากพนักงานอัยการ</a:t>
            </a:r>
            <a:r>
              <a:rPr lang="th-TH" dirty="0"/>
              <a:t> สำนักงานคุ้มครองสิทธิและช่วยเหลือทางกฎหมายและการบังคับคดีจังหวัดปทุมธานี และพนักงานอัยการ สำนักงานอัยการจังหวัดธัญบุรี </a:t>
            </a:r>
          </a:p>
          <a:p>
            <a:r>
              <a:rPr lang="th-TH" dirty="0">
                <a:solidFill>
                  <a:srgbClr val="00B0F0"/>
                </a:solidFill>
              </a:rPr>
              <a:t>พนักงานเจ้าหน้าที่ลงเยี่ยมบ้านเด็กทั้งสอง</a:t>
            </a:r>
            <a:r>
              <a:rPr lang="th-TH" dirty="0"/>
              <a:t>ซึ่งถูกบิดาเลี้ยงบังคับให้อมอวัยวะเพศ ปัจจุบันอาศัยอยู่กับ</a:t>
            </a:r>
            <a:r>
              <a:rPr lang="th-TH" dirty="0" err="1"/>
              <a:t>อาม่า</a:t>
            </a:r>
            <a:r>
              <a:rPr lang="th-TH" dirty="0"/>
              <a:t> และทราบว่ามารดาเด็กประสงค์จะรับเด็กกลับไปอยู่ด้วย ซึ่งอาจส่งผลกระทบต่อเด็กในอนาคต เนื่องจากมารดาเด็กไม่ประสงค์ให้มีการดำเนินคดีกับสามีใหม่ของตน </a:t>
            </a:r>
          </a:p>
          <a:p>
            <a:r>
              <a:rPr lang="th-TH" dirty="0">
                <a:solidFill>
                  <a:srgbClr val="00B050"/>
                </a:solidFill>
              </a:rPr>
              <a:t>อัยการ </a:t>
            </a:r>
            <a:r>
              <a:rPr lang="th-TH" dirty="0" err="1">
                <a:solidFill>
                  <a:srgbClr val="00B050"/>
                </a:solidFill>
              </a:rPr>
              <a:t>สคช</a:t>
            </a:r>
            <a:r>
              <a:rPr lang="th-TH" dirty="0">
                <a:solidFill>
                  <a:srgbClr val="00B050"/>
                </a:solidFill>
              </a:rPr>
              <a:t>.ปทุมธานี ได้แนะนำวิธีการดำเนินการตามกฎหมายคุ้มครองเด็ก</a:t>
            </a:r>
            <a:r>
              <a:rPr lang="th-TH" dirty="0"/>
              <a:t> เพื่อเข้าไปสงเคราะห์เด็กทั้งสอง ให้แก่พนักงานเจ้าหน้าที่ เพื่อดำเนินการตามกฎหมายต่อไป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53549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2800" b="1" dirty="0"/>
              <a:t>ประชุม</a:t>
            </a:r>
            <a:r>
              <a:rPr lang="th-TH" sz="2800" b="1" dirty="0" err="1"/>
              <a:t>ทีมสห</a:t>
            </a:r>
            <a:r>
              <a:rPr lang="th-TH" sz="2800" b="1" dirty="0"/>
              <a:t>วิชาชีพ กรณี นางสาว พ.</a:t>
            </a:r>
            <a:r>
              <a:rPr lang="en-US" sz="2800" b="1" dirty="0"/>
              <a:t> </a:t>
            </a:r>
            <a:r>
              <a:rPr lang="th-TH" sz="2800" b="1" dirty="0"/>
              <a:t>ใช้อาวุธมีดแทงทำร้ายสามีและกิ๊ก</a:t>
            </a:r>
            <a:r>
              <a:rPr lang="en-US" sz="2800" b="1" dirty="0"/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th-TH" sz="2800" dirty="0"/>
          </a:p>
        </p:txBody>
      </p:sp>
      <p:pic>
        <p:nvPicPr>
          <p:cNvPr id="4" name="Content Placeholder 3" descr="D:\สอจ.ดีเด่น ๖๐\รวมรูปกิจกรรมสอจ.ดีเด่น\thumbnail_15076067439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472608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416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9685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9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94421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3600" dirty="0"/>
              <a:t>ประชุม</a:t>
            </a:r>
            <a:r>
              <a:rPr lang="th-TH" sz="3600" dirty="0" err="1"/>
              <a:t>ทีมสห</a:t>
            </a:r>
            <a:r>
              <a:rPr lang="th-TH" sz="3600" dirty="0"/>
              <a:t>วิชาชีพ กรณี เด็กหญิง ก. อายุ ๒ ขวบ ๑๑ เดือน ถูกพ่อและแม่ลงโทษโดยการทำร้ายร่างกายอย่างรุนแรง จนสมองได้รับความกระทบกระเทือนอย่างรุนแรง</a:t>
            </a:r>
          </a:p>
        </p:txBody>
      </p:sp>
      <p:pic>
        <p:nvPicPr>
          <p:cNvPr id="4" name="Content Placeholder 3" descr="F:\รวมรูปประชุมConference\DSC_019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86" y="2495342"/>
            <a:ext cx="5162204" cy="3453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634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67240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3924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24847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88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20971"/>
            <a:ext cx="3970784" cy="5832648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4932040" y="520971"/>
            <a:ext cx="3744416" cy="5693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 smtClean="0"/>
              <a:t>ประชุมทีมสหวิชาชีพ</a:t>
            </a:r>
          </a:p>
          <a:p>
            <a:endParaRPr lang="th-TH" b="1" dirty="0" smtClean="0"/>
          </a:p>
          <a:p>
            <a:pPr marL="457200" indent="-457200">
              <a:buFontTx/>
              <a:buChar char="-"/>
            </a:pPr>
            <a:r>
              <a:rPr lang="th-TH" b="1" dirty="0" smtClean="0"/>
              <a:t>สามีติดยาบังคับข่มขืนภริยา ทำร้ายลูก</a:t>
            </a:r>
          </a:p>
          <a:p>
            <a:pPr marL="457200" indent="-457200">
              <a:buFontTx/>
              <a:buChar char="-"/>
            </a:pPr>
            <a:r>
              <a:rPr lang="th-TH" b="1" dirty="0" smtClean="0"/>
              <a:t>แนะนำดำเนินคดีความรุนแรงในครอบครัว</a:t>
            </a:r>
          </a:p>
          <a:p>
            <a:pPr marL="457200" indent="-457200">
              <a:buFontTx/>
              <a:buChar char="-"/>
            </a:pPr>
            <a:r>
              <a:rPr lang="th-TH" b="1" dirty="0" smtClean="0"/>
              <a:t>แนะนำพนักงานสอบสวนเสนอความเห็นคัดค้านการประกันตัวแก่พนักงานอัยการ</a:t>
            </a:r>
          </a:p>
          <a:p>
            <a:endParaRPr lang="th-TH" b="1" dirty="0"/>
          </a:p>
          <a:p>
            <a:endParaRPr lang="th-TH" b="1" dirty="0" smtClean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8433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98477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0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บทบาทของ</a:t>
            </a:r>
            <a:r>
              <a:rPr lang="th-TH" b="1" dirty="0" err="1"/>
              <a:t>ทีมสห</a:t>
            </a:r>
            <a:r>
              <a:rPr lang="th-TH" b="1" dirty="0"/>
              <a:t>วิชาชีพ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2816"/>
            <a:ext cx="7886700" cy="4680519"/>
          </a:xfrm>
        </p:spPr>
        <p:txBody>
          <a:bodyPr>
            <a:normAutofit/>
          </a:bodyPr>
          <a:lstStyle/>
          <a:p>
            <a:r>
              <a:rPr lang="th-TH" sz="3600" b="1" dirty="0"/>
              <a:t>ให้คำปรึกษาเฉพาะด้าน</a:t>
            </a:r>
          </a:p>
          <a:p>
            <a:pPr marL="0" indent="0">
              <a:buNone/>
            </a:pPr>
            <a:endParaRPr lang="th-TH" sz="3600" b="1" dirty="0"/>
          </a:p>
          <a:p>
            <a:r>
              <a:rPr lang="th-TH" sz="3600" b="1" dirty="0"/>
              <a:t>ร่วมแสวงหาข้อเท็จจริงและกำหนดแนวทางให้ความช่วยเหลือ</a:t>
            </a:r>
          </a:p>
          <a:p>
            <a:pPr marL="0" indent="0">
              <a:buNone/>
            </a:pPr>
            <a:endParaRPr lang="th-TH" sz="3600" b="1" dirty="0"/>
          </a:p>
          <a:p>
            <a:r>
              <a:rPr lang="th-TH" sz="3600" b="1" dirty="0"/>
              <a:t>ประสานส่งต่อหน่วยงานเกี่ยวข้องรวดเร็วและลดขั้นตอนทางการ</a:t>
            </a:r>
          </a:p>
          <a:p>
            <a:endParaRPr lang="th-TH" sz="3600" b="1" dirty="0"/>
          </a:p>
          <a:p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632039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à¸à¸¥à¸à¸²à¸£à¸à¹à¸à¸«à¸²à¸£à¸¹à¸à¸ à¸²à¸à¸ªà¸³à¸«à¸£à¸±à¸ à¸à¹à¸²à¸à¸¡ à¸à¸²à¸£à¸à¹à¸§à¸¢à¹à¸«à¸¥à¸·à¸­à¸à¸¹à¹à¸­à¸·à¹à¸ à¸à¸§à¸²à¸¡à¸ªà¸³à¹à¸£à¹à¸">
            <a:extLst>
              <a:ext uri="{FF2B5EF4-FFF2-40B4-BE49-F238E27FC236}">
                <a16:creationId xmlns:a16="http://schemas.microsoft.com/office/drawing/2014/main" id="{3F43EC23-38F5-4C82-89F2-DB6D9C3926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66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32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4" name="Picture 4" descr="ผลการค้นหารูปภาพสำหรับ the end of presentation qu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69674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3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798"/>
            <a:ext cx="8229600" cy="2146250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6000" b="1" dirty="0">
                <a:solidFill>
                  <a:schemeClr val="bg2">
                    <a:lumMod val="25000"/>
                  </a:schemeClr>
                </a:solidFill>
                <a:latin typeface="DilleniaUPC" pitchFamily="18" charset="-34"/>
                <a:cs typeface="DilleniaUPC" pitchFamily="18" charset="-34"/>
              </a:rPr>
              <a:t>บทบาทของสำนักงานอัยการสูงสุด</a:t>
            </a:r>
            <a:br>
              <a:rPr lang="th-TH" sz="6000" b="1" dirty="0">
                <a:solidFill>
                  <a:schemeClr val="bg2">
                    <a:lumMod val="25000"/>
                  </a:schemeClr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sz="6000" b="1" dirty="0">
                <a:solidFill>
                  <a:schemeClr val="bg2">
                    <a:lumMod val="25000"/>
                  </a:schemeClr>
                </a:solidFill>
                <a:latin typeface="DilleniaUPC" pitchFamily="18" charset="-34"/>
                <a:cs typeface="DilleniaUPC" pitchFamily="18" charset="-34"/>
              </a:rPr>
              <a:t>กับการทำงานแบบ</a:t>
            </a:r>
            <a:r>
              <a:rPr lang="th-TH" sz="6000" b="1" dirty="0" err="1">
                <a:solidFill>
                  <a:schemeClr val="bg2">
                    <a:lumMod val="25000"/>
                  </a:schemeClr>
                </a:solidFill>
                <a:latin typeface="DilleniaUPC" pitchFamily="18" charset="-34"/>
                <a:cs typeface="DilleniaUPC" pitchFamily="18" charset="-34"/>
              </a:rPr>
              <a:t>ทีมสห</a:t>
            </a:r>
            <a:r>
              <a:rPr lang="th-TH" sz="6000" b="1" dirty="0">
                <a:solidFill>
                  <a:schemeClr val="bg2">
                    <a:lumMod val="25000"/>
                  </a:schemeClr>
                </a:solidFill>
                <a:latin typeface="DilleniaUPC" pitchFamily="18" charset="-34"/>
                <a:cs typeface="DilleniaUPC" pitchFamily="18" charset="-34"/>
              </a:rPr>
              <a:t>วิชาชีพ</a:t>
            </a:r>
          </a:p>
        </p:txBody>
      </p:sp>
    </p:spTree>
    <p:extLst>
      <p:ext uri="{BB962C8B-B14F-4D97-AF65-F5344CB8AC3E}">
        <p14:creationId xmlns:p14="http://schemas.microsoft.com/office/powerpoint/2010/main" val="240996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27280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16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8E98-4B9D-4F7C-8807-174A2E4C5E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th-TH" b="1" dirty="0"/>
              <a:t>นโยบายของสำนักงานอัยการสูงสุด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097B-512E-40B1-96CD-11DFE4C84AB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th-TH" b="1" dirty="0"/>
              <a:t>การให้ความสำคัญกับยุทธศาสตร์ต้นแบบและมาตรการเชิงปฏิบัติแห่งสหประชาชาติว่าด้วยการขจัดความรุนแรงต่อผู้หญิงและเด็กในด้านการป้องกันอาชญากรรมและกระบวนการยุติธรรมทางอาญา</a:t>
            </a:r>
          </a:p>
        </p:txBody>
      </p:sp>
    </p:spTree>
    <p:extLst>
      <p:ext uri="{BB962C8B-B14F-4D97-AF65-F5344CB8AC3E}">
        <p14:creationId xmlns:p14="http://schemas.microsoft.com/office/powerpoint/2010/main" val="2323146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1811</Words>
  <Application>Microsoft Office PowerPoint</Application>
  <PresentationFormat>นำเสนอทางหน้าจอ (4:3)</PresentationFormat>
  <Paragraphs>118</Paragraphs>
  <Slides>61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61</vt:i4>
      </vt:variant>
    </vt:vector>
  </HeadingPairs>
  <TitlesOfParts>
    <vt:vector size="70" baseType="lpstr">
      <vt:lpstr>Angsana New</vt:lpstr>
      <vt:lpstr>Arial</vt:lpstr>
      <vt:lpstr>Calibri</vt:lpstr>
      <vt:lpstr>Cordia New</vt:lpstr>
      <vt:lpstr>DilleniaUPC</vt:lpstr>
      <vt:lpstr>LilyUPC</vt:lpstr>
      <vt:lpstr>Wingdings</vt:lpstr>
      <vt:lpstr>Office Theme</vt:lpstr>
      <vt:lpstr>Document</vt:lpstr>
      <vt:lpstr>การทำงานแบบทีมสหวิชาชีพ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บทบาทของทีมสหวิชาชีพ</vt:lpstr>
      <vt:lpstr>บทบาทของสำนักงานอัยการสูงสุด กับการทำงานแบบทีมสหวิชาชีพ</vt:lpstr>
      <vt:lpstr>งานนำเสนอ PowerPoint</vt:lpstr>
      <vt:lpstr>นโยบายของสำนักงานอัยการสูงสุด</vt:lpstr>
      <vt:lpstr>หลักการในยุทธศาสตร์ต้นแบบและมาตรการเชิงปฏิบัติของสหประชาชาติ  ในด้านการขจัดความรุนแรงต่อเด็กและผู้หญิง</vt:lpstr>
      <vt:lpstr>หลักการ</vt:lpstr>
      <vt:lpstr>งานนำเสนอ PowerPoint</vt:lpstr>
      <vt:lpstr>พันธกิจ</vt:lpstr>
      <vt:lpstr>การทำงานแบบบูรณาการร่วมกัน  </vt:lpstr>
      <vt:lpstr>๑. ด้านการป้องกันความรุนแรงและอาชญากรรม </vt:lpstr>
      <vt:lpstr>การอบรมความรู้ทางกฎหมาย หัวข้อ “หลักเศรษฐกิจพอเพียงกับการคุ้มครองเด็กและการกระทำความรุนแรงในครอบครัว” ณ โรงเรียนทีปังกรวิทยาพัฒน์ (มัธยมวัดหัตถสารเกษตร)   จ.ปทุมธานี เมื่อวันที่ ๒๑ กรกฎาคม พ.ศ. ๒๕๖๐ </vt:lpstr>
      <vt:lpstr>งานนำเสนอ PowerPoint</vt:lpstr>
      <vt:lpstr>กิจกรรมสร้างความสุขให้กับเด็ก สตรี และบุคคลในครอบครัว ให้แก่อาสาสมัคร ของพัฒนาสังคมและความมั่นคงของมนุษย์ จ.ปทุมธานี  เมื่อระหว่างวันที่ ๑๐ ถึง ๑๑ สิงหาคม พ.ศ. ๒๕๖๐</vt:lpstr>
      <vt:lpstr>งานนำเสนอ PowerPoint</vt:lpstr>
      <vt:lpstr> สคช.ปทุมธานีเป็นวิทยากรบรรยายให้ความรู้ทางกฎหมาย  หัวข้อ “แพทย์กับการคุ้มครองเด็กและบุคคลในครอบครัว”  เมื่อวันที่ ๒๘ สิงหาคม พ.ศ. ๒๕๖๐ </vt:lpstr>
      <vt:lpstr> กิจกรรมสร้างความสุขให้กับเด็ก สตรี และบุคคลในครอบครัว  ให้แก่บุคลากรทางแพทย์ในพื้นที่จังหวัดปทุมธานี  ระหว่างวันที่ ๓๑ สิงหาคม ถึง ๑ กันยายน พ.ศ. ๒๕๖๐ </vt:lpstr>
      <vt:lpstr> สคช.ปทุมธานี เป็นวิทยากรบรรยายหัวข้อ บทบาทองค์กรปกครองส่วนท้องถิ่น ในการคุ้มครองเด็ก และบุคคลในครอบครัว  ให้แก่เจ้าหน้าที่ในองค์การบริหารส่วนตำบลบ้านปทุม  เมื่อวันที่ ๒๔ สิงหาคม ๒๕๖๐ </vt:lpstr>
      <vt:lpstr>๑.๒ ด้านการคัดกรองเพื่อแก้ไขปัญหาเด็กที่ถูกกระทำความรุนแรงเพื่อไม่ให้ถูกกระทำความรุนแรงซ้ำ </vt:lpstr>
      <vt:lpstr>กิจกรรมสร้างความสุขให้กับเด็ก สตรี และบุคคลในครอบครัว  ณ เทศบาลตำบลบ้านใหม่ จังหวัดปทุมธานี ระหว่างวันที่ ๒๖ ถึง ๒๗ กรกฎาคม ๒๕๖๐ </vt:lpstr>
      <vt:lpstr>งานนำเสนอ PowerPoint</vt:lpstr>
      <vt:lpstr>งานนำเสนอ PowerPoint</vt:lpstr>
      <vt:lpstr>๒. ด้านการคุ้มครองสวัสดิภาพแบบสหวิชาชีพและชุมชน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๓. ด้านการคุ้มครองผู้หญิงและเด็กที่เข้ามาเกี่ยวข้องกับกระบวนการยุติธรรมทางอาญา </vt:lpstr>
      <vt:lpstr>งานนำเสนอ PowerPoint</vt:lpstr>
      <vt:lpstr>งานนำเสนอ PowerPoint</vt:lpstr>
      <vt:lpstr>๔. ด้านการประสานงานการส่งต่อความช่วยเหลือระหว่างสหวิชาชีพและชุมชน </vt:lpstr>
      <vt:lpstr>ประชุมร่วมกับคณะทำงานทีมสหวิชาชีพ  เมื่อวันที่ ๑๙ เมษายน ๒๕๖๐</vt:lpstr>
      <vt:lpstr>พิธีลงนามบันทึกข้อตกลงความร่วมมือ (MOU)   เพื่อขจัดความรุนแรงต่อเด็ก  สตรี และบุคคลในครอบครัว เมื่อวันที่ ๑๓ กันยายน ๒๕๖๐</vt:lpstr>
      <vt:lpstr>งานนำเสนอ PowerPoint</vt:lpstr>
      <vt:lpstr>  ด้านการคุ้มครองสวัสดิภาพผู้หญิงและเด็ก </vt:lpstr>
      <vt:lpstr> ไกล่เกลี่ย กรณีความรุนแรงในครอบครัว </vt:lpstr>
      <vt:lpstr>การประชุมทีมสหวิชาชีพ </vt:lpstr>
      <vt:lpstr>งานนำเสนอ PowerPoint</vt:lpstr>
      <vt:lpstr>คำสั่งคุ้มครองสวัสดิภาพ</vt:lpstr>
      <vt:lpstr> การคุ้มครอง กรณี นาง ป. ถูกสามีข่มขู่ คุกคาม  ทำร้ายภริยา จนไม่สามารถอาศัยอยู่ในบ้านได้  </vt:lpstr>
      <vt:lpstr>พนักงานอัยการ สคช. สอบข้อเท็จจริงนาง ป.</vt:lpstr>
      <vt:lpstr>ยื่นคำร้องขอคุ้มครองสวัสดิภาพ นาง ป.</vt:lpstr>
      <vt:lpstr> เมื่อวันที่  ๑๑ กรกฎาคม พ.ศ. ๒๕๖๐  การประชุมทีมสหวิชาชีพรายนาง ป. ครั้งที่ ๒  โดยครั้งนี้ นาง ป. และสามีได้พูดคุยทำความเข้าใจกัน </vt:lpstr>
      <vt:lpstr>  ด้านการคุ้มครองผู้หญิงและเด็ก ในกระบวนการยุติธรรมทางอาญา </vt:lpstr>
      <vt:lpstr>  มีการประชุมทีมสหวิชาชีพ กรณีเด็กชาย ธ. ๕ ขวบ  ถูกพ่อเลี้ยงใช้น้ำร้อนราดลำตัวและอวัยวะเพศ </vt:lpstr>
      <vt:lpstr>งานนำเสนอ PowerPoint</vt:lpstr>
      <vt:lpstr>การสอบปากคำเด็กชาย ธ.</vt:lpstr>
      <vt:lpstr>ประชุมทีมสหวิชาชีพ ครั้งที่ ๒</vt:lpstr>
      <vt:lpstr>การคุ้มครองรายเด็กหญิง ภ. และเด็กหญิง ศ.ถูกพ่อเลี้ยงบังคับให้อมอวัยวะเพศ จนเป็นคดี</vt:lpstr>
      <vt:lpstr>ประชุมทีมสหวิชาชีพ กรณี นางสาว พ. ใช้อาวุธมีดแทงทำร้ายสามีและกิ๊ก  </vt:lpstr>
      <vt:lpstr>งานนำเสนอ PowerPoint</vt:lpstr>
      <vt:lpstr>ประชุมทีมสหวิชาชีพ กรณี เด็กหญิง ก. อายุ ๒ ขวบ ๑๑ เดือน ถูกพ่อและแม่ลงโทษโดยการทำร้ายร่างกายอย่างรุนแรง จนสมองได้รับความกระทบกระเทือนอย่างรุนแรง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การทำงานแบบทีมสหวิชาชีพ</dc:title>
  <dc:creator>hp</dc:creator>
  <cp:lastModifiedBy>AGO</cp:lastModifiedBy>
  <cp:revision>23</cp:revision>
  <dcterms:created xsi:type="dcterms:W3CDTF">2018-01-12T06:01:24Z</dcterms:created>
  <dcterms:modified xsi:type="dcterms:W3CDTF">2020-08-17T03:35:46Z</dcterms:modified>
</cp:coreProperties>
</file>