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comment1.xml" ContentType="application/vnd.openxmlformats-officedocument.presentationml.comment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70"/>
  </p:notesMasterIdLst>
  <p:sldIdLst>
    <p:sldId id="337" r:id="rId2"/>
    <p:sldId id="712" r:id="rId3"/>
    <p:sldId id="267" r:id="rId4"/>
    <p:sldId id="713" r:id="rId5"/>
    <p:sldId id="670" r:id="rId6"/>
    <p:sldId id="339" r:id="rId7"/>
    <p:sldId id="282" r:id="rId8"/>
    <p:sldId id="673" r:id="rId9"/>
    <p:sldId id="285" r:id="rId10"/>
    <p:sldId id="714" r:id="rId11"/>
    <p:sldId id="369" r:id="rId12"/>
    <p:sldId id="340" r:id="rId13"/>
    <p:sldId id="341" r:id="rId14"/>
    <p:sldId id="342" r:id="rId15"/>
    <p:sldId id="343" r:id="rId16"/>
    <p:sldId id="262" r:id="rId17"/>
    <p:sldId id="275" r:id="rId18"/>
    <p:sldId id="327" r:id="rId19"/>
    <p:sldId id="717" r:id="rId20"/>
    <p:sldId id="296" r:id="rId21"/>
    <p:sldId id="290" r:id="rId22"/>
    <p:sldId id="292" r:id="rId23"/>
    <p:sldId id="293" r:id="rId24"/>
    <p:sldId id="715" r:id="rId25"/>
    <p:sldId id="716" r:id="rId26"/>
    <p:sldId id="312" r:id="rId27"/>
    <p:sldId id="691" r:id="rId28"/>
    <p:sldId id="710" r:id="rId29"/>
    <p:sldId id="367" r:id="rId30"/>
    <p:sldId id="309" r:id="rId31"/>
    <p:sldId id="277" r:id="rId32"/>
    <p:sldId id="306" r:id="rId33"/>
    <p:sldId id="266" r:id="rId34"/>
    <p:sldId id="336" r:id="rId35"/>
    <p:sldId id="310" r:id="rId36"/>
    <p:sldId id="311" r:id="rId37"/>
    <p:sldId id="272" r:id="rId38"/>
    <p:sldId id="313" r:id="rId39"/>
    <p:sldId id="257" r:id="rId40"/>
    <p:sldId id="286" r:id="rId41"/>
    <p:sldId id="287" r:id="rId42"/>
    <p:sldId id="319" r:id="rId43"/>
    <p:sldId id="320" r:id="rId44"/>
    <p:sldId id="330" r:id="rId45"/>
    <p:sldId id="331" r:id="rId46"/>
    <p:sldId id="332" r:id="rId47"/>
    <p:sldId id="333" r:id="rId48"/>
    <p:sldId id="334" r:id="rId49"/>
    <p:sldId id="335" r:id="rId50"/>
    <p:sldId id="325" r:id="rId51"/>
    <p:sldId id="354" r:id="rId52"/>
    <p:sldId id="353" r:id="rId53"/>
    <p:sldId id="256" r:id="rId54"/>
    <p:sldId id="686" r:id="rId55"/>
    <p:sldId id="352" r:id="rId56"/>
    <p:sldId id="356" r:id="rId57"/>
    <p:sldId id="346" r:id="rId58"/>
    <p:sldId id="308" r:id="rId59"/>
    <p:sldId id="345" r:id="rId60"/>
    <p:sldId id="347" r:id="rId61"/>
    <p:sldId id="348" r:id="rId62"/>
    <p:sldId id="355" r:id="rId63"/>
    <p:sldId id="357" r:id="rId64"/>
    <p:sldId id="294" r:id="rId65"/>
    <p:sldId id="316" r:id="rId66"/>
    <p:sldId id="351" r:id="rId67"/>
    <p:sldId id="295" r:id="rId68"/>
    <p:sldId id="304" r:id="rId6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raphat" initials="w" lastIdx="1" clrIdx="0">
    <p:extLst>
      <p:ext uri="{19B8F6BF-5375-455C-9EA6-DF929625EA0E}">
        <p15:presenceInfo xmlns:p15="http://schemas.microsoft.com/office/powerpoint/2012/main" userId="worapha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06" autoAdjust="0"/>
    <p:restoredTop sz="94660"/>
  </p:normalViewPr>
  <p:slideViewPr>
    <p:cSldViewPr snapToGrid="0">
      <p:cViewPr varScale="1">
        <p:scale>
          <a:sx n="67" d="100"/>
          <a:sy n="67" d="100"/>
        </p:scale>
        <p:origin x="74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3649;&#3612;&#3609;&#3616;&#3641;&#3617;&#3636;%20&#3651;&#3609;%20Microsoft%20PowerPoint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ปี 2561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E7E0888-A5E6-470D-8CE0-AD2BC65512D9}" type="VALUE">
                      <a:rPr lang="en-US" smtClean="0"/>
                      <a:pPr/>
                      <a:t>[VALUE]</a:t>
                    </a:fld>
                    <a:endParaRPr lang="th-TH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760-4ACB-AB27-EB4B8CE9F4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j-cs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จำนวน (ราย)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748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60-4ACB-AB27-EB4B8CE9F41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ปี 2562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FD027B9-5CF8-4FD7-A2DB-1359681748A3}" type="VALUE">
                      <a:rPr lang="en-US" smtClean="0"/>
                      <a:pPr/>
                      <a:t>[VALUE]</a:t>
                    </a:fld>
                    <a:endParaRPr lang="th-TH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760-4ACB-AB27-EB4B8CE9F4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j-cs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จำนวน (ราย)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704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760-4ACB-AB27-EB4B8CE9F41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ปี 2563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C330CC9-1AD8-4C7D-896C-7B6FB4CF762F}" type="VALUE">
                      <a:rPr lang="en-US" smtClean="0"/>
                      <a:pPr/>
                      <a:t>[VALUE]</a:t>
                    </a:fld>
                    <a:endParaRPr lang="th-TH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760-4ACB-AB27-EB4B8CE9F4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j-cs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จำนวน (ราย)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760-4ACB-AB27-EB4B8CE9F41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72967680"/>
        <c:axId val="372981760"/>
      </c:barChart>
      <c:catAx>
        <c:axId val="372967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j-cs"/>
              </a:defRPr>
            </a:pPr>
            <a:endParaRPr lang="th-TH"/>
          </a:p>
        </c:txPr>
        <c:crossAx val="372981760"/>
        <c:crosses val="autoZero"/>
        <c:auto val="1"/>
        <c:lblAlgn val="ctr"/>
        <c:lblOffset val="100"/>
        <c:noMultiLvlLbl val="0"/>
      </c:catAx>
      <c:valAx>
        <c:axId val="372981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j-cs"/>
              </a:defRPr>
            </a:pPr>
            <a:endParaRPr lang="th-TH"/>
          </a:p>
        </c:txPr>
        <c:crossAx val="372967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j-cs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>
          <a:solidFill>
            <a:schemeClr val="tx1"/>
          </a:solidFill>
          <a:cs typeface="+mj-cs"/>
        </a:defRPr>
      </a:pPr>
      <a:endParaRPr lang="th-T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91465868485677E-2"/>
          <c:y val="1.498525213162016E-2"/>
          <c:w val="0.9330853413151432"/>
          <c:h val="0.8402214006285836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'[แผนภูมิ ใน Microsoft PowerPoint]Sheet1'!$A$2</c:f>
              <c:strCache>
                <c:ptCount val="1"/>
                <c:pt idx="0">
                  <c:v>รพ ปทุม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h-TH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F308-4385-81F8-43D5D55E8DF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lt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th-TH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308-4385-81F8-43D5D55E8DF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h-TH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F308-4385-81F8-43D5D55E8DF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h-TH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308-4385-81F8-43D5D55E8D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'[แผนภูมิ ใน Microsoft PowerPoint]Sheet1'!$B$1:$E$1</c:f>
              <c:strCache>
                <c:ptCount val="4"/>
                <c:pt idx="0">
                  <c:v>ปี2560</c:v>
                </c:pt>
                <c:pt idx="1">
                  <c:v>ปี 2561</c:v>
                </c:pt>
                <c:pt idx="2">
                  <c:v>ปี 2562 </c:v>
                </c:pt>
                <c:pt idx="3">
                  <c:v>ปี 2563 (ม.ค.- ปัจจุบัน)</c:v>
                </c:pt>
              </c:strCache>
            </c:strRef>
          </c:cat>
          <c:val>
            <c:numRef>
              <c:f>'[แผนภูมิ ใน Microsoft PowerPoint]Sheet1'!$B$2:$E$2</c:f>
              <c:numCache>
                <c:formatCode>General</c:formatCode>
                <c:ptCount val="4"/>
                <c:pt idx="0">
                  <c:v>14</c:v>
                </c:pt>
                <c:pt idx="1">
                  <c:v>57</c:v>
                </c:pt>
                <c:pt idx="2">
                  <c:v>106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65-49E9-B084-D6BDFF4EFDA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360030592"/>
        <c:axId val="360032128"/>
      </c:barChart>
      <c:catAx>
        <c:axId val="360030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all" spc="120" normalizeH="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th-TH"/>
          </a:p>
        </c:txPr>
        <c:crossAx val="360032128"/>
        <c:crosses val="autoZero"/>
        <c:auto val="1"/>
        <c:lblAlgn val="ctr"/>
        <c:lblOffset val="100"/>
        <c:noMultiLvlLbl val="0"/>
      </c:catAx>
      <c:valAx>
        <c:axId val="3600321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0030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602529067698477"/>
          <c:y val="0.90715136378877748"/>
          <c:w val="0.20750593553302288"/>
          <c:h val="9.28486362112224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1447494801726776E-2"/>
          <c:w val="0.96246562931732582"/>
          <c:h val="0.9410193892952514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การฝากครรภ์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3DC-41F6-9E34-54D7AA0F0A6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3DC-41F6-9E34-54D7AA0F0A6D}"/>
              </c:ext>
            </c:extLst>
          </c:dPt>
          <c:dLbls>
            <c:dLbl>
              <c:idx val="0"/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r>
                      <a:rPr lang="th-TH" sz="1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ฝากครรภ์1-2ครั้ง
 (</a:t>
                    </a:r>
                    <a:fld id="{61F6EBC2-A6FB-4455-8BAA-8AFD7956B74C}" type="PERCENTAGE">
                      <a:rPr lang="en-US" sz="18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pPr>
                        <a:defRPr sz="18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t>[PERCENTAGE]</a:t>
                    </a:fld>
                    <a:r>
                      <a:rPr lang="en-US" sz="1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)</a:t>
                    </a:r>
                  </a:p>
                </c:rich>
              </c:tx>
              <c:spPr>
                <a:solidFill>
                  <a:schemeClr val="lt1"/>
                </a:solidFill>
                <a:ln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h-TH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56257"/>
                        <a:gd name="adj2" fmla="val 20414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3DC-41F6-9E34-54D7AA0F0A6D}"/>
                </c:ext>
              </c:extLst>
            </c:dLbl>
            <c:dLbl>
              <c:idx val="1"/>
              <c:layout>
                <c:manualLayout>
                  <c:x val="0.23448798765798959"/>
                  <c:y val="-0.1405331264578914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r>
                      <a:rPr lang="th-TH" sz="20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ไม่ฝากครรภ์
 (</a:t>
                    </a:r>
                    <a:fld id="{440E6181-67B9-44D8-89E7-6189B9A31909}" type="PERCENTAGE">
                      <a:rPr lang="en-US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pPr>
                        <a:defRPr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t>[PERCENTAGE]</a:t>
                    </a:fld>
                    <a:r>
                      <a:rPr lang="en-US" sz="20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)</a:t>
                    </a:r>
                  </a:p>
                </c:rich>
              </c:tx>
              <c:spPr>
                <a:solidFill>
                  <a:schemeClr val="lt1"/>
                </a:solidFill>
                <a:ln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h-TH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8663"/>
                        <a:gd name="adj2" fmla="val 28255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660690363742174"/>
                      <c:h val="0.2041708622272885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3DC-41F6-9E34-54D7AA0F0A6D}"/>
                </c:ext>
              </c:extLst>
            </c:dLbl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Sheet1!$A$2:$A$3</c:f>
              <c:strCache>
                <c:ptCount val="2"/>
                <c:pt idx="0">
                  <c:v>ฝากครรภ์</c:v>
                </c:pt>
                <c:pt idx="1">
                  <c:v>ไม่ฝากครรภ์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68</c:v>
                </c:pt>
                <c:pt idx="1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DC-41F6-9E34-54D7AA0F0A6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847546247366663E-2"/>
          <c:y val="8.2707470102916722E-2"/>
          <c:w val="0.8430490750526668"/>
          <c:h val="0.82560395705972134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การขาย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B0A-4C96-B346-65F25C38412E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B0A-4C96-B346-65F25C38412E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B0A-4C96-B346-65F25C38412E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B0A-4C96-B346-65F25C38412E}"/>
              </c:ext>
            </c:extLst>
          </c:dPt>
          <c:dLbls>
            <c:dLbl>
              <c:idx val="0"/>
              <c:layout>
                <c:manualLayout>
                  <c:x val="5.9817103251993284E-2"/>
                  <c:y val="1.6819943564023325E-2"/>
                </c:manualLayout>
              </c:layout>
              <c:tx>
                <c:rich>
                  <a:bodyPr/>
                  <a:lstStyle/>
                  <a:p>
                    <a:fld id="{EC66DBF5-0488-4A9A-98B1-30CA49A6CCAF}" type="CATEGORYNAME">
                      <a:rPr lang="th-TH"/>
                      <a:pPr/>
                      <a:t>[CATEGORY NAME]</a:t>
                    </a:fld>
                    <a:r>
                      <a:rPr lang="th-TH" baseline="0" dirty="0"/>
                      <a:t>
 (</a:t>
                    </a:r>
                    <a:fld id="{55314781-46DE-4A33-9FD7-B5484C3AB184}" type="PERCENTAGE">
                      <a:rPr lang="th-TH" baseline="0" smtClean="0"/>
                      <a:pPr/>
                      <a:t>[PERCENTAGE]</a:t>
                    </a:fld>
                    <a:r>
                      <a:rPr lang="th-TH" baseline="0" dirty="0"/>
                      <a:t>)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B0A-4C96-B346-65F25C38412E}"/>
                </c:ext>
              </c:extLst>
            </c:dLbl>
            <c:dLbl>
              <c:idx val="1"/>
              <c:layout>
                <c:manualLayout>
                  <c:x val="8.5056155348117293E-2"/>
                  <c:y val="7.3516589490482441E-3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fld id="{5BF98B80-EEA0-48E1-8E55-AF48CEE5745D}" type="CATEGORYNAME">
                      <a:rPr lang="th-TH" sz="24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pPr>
                        <a:defRPr sz="2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t>[CATEGORY NAME]</a:t>
                    </a:fld>
                    <a:r>
                      <a:rPr lang="th-TH" sz="2400" baseline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
 (</a:t>
                    </a:r>
                    <a:fld id="{27C6EA32-B5FF-45E8-83EA-E2A6715352E1}" type="PERCENTAGE">
                      <a:rPr lang="th-TH" sz="2400" baseline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pPr>
                        <a:defRPr sz="2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t>[PERCENTAGE]</a:t>
                    </a:fld>
                    <a:r>
                      <a:rPr lang="th-TH" sz="2400" baseline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)</a:t>
                    </a:r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h-TH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031010430887337"/>
                      <c:h val="0.1543284053362600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B0A-4C96-B346-65F25C38412E}"/>
                </c:ext>
              </c:extLst>
            </c:dLbl>
            <c:dLbl>
              <c:idx val="2"/>
              <c:layout>
                <c:manualLayout>
                  <c:x val="-0.53962033410407684"/>
                  <c:y val="-3.817020025290966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fld id="{918CC000-DBDA-4870-99C0-EC9C7A5A6D43}" type="CATEGORYNAME">
                      <a:rPr lang="th-TH" sz="24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pPr>
                        <a:defRPr sz="2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t>[CATEGORY NAME]</a:t>
                    </a:fld>
                    <a:r>
                      <a:rPr lang="th-TH" sz="2400" baseline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
 (</a:t>
                    </a:r>
                    <a:fld id="{6DA15257-B6FD-4D3C-83CE-704F0E7BD1C6}" type="PERCENTAGE">
                      <a:rPr lang="th-TH" sz="2400" baseline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pPr>
                        <a:defRPr sz="2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t>[PERCENTAGE]</a:t>
                    </a:fld>
                    <a:r>
                      <a:rPr lang="th-TH" sz="2400" baseline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)</a:t>
                    </a:r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h-TH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6860089522615427"/>
                      <c:h val="0.2187444807322639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B0A-4C96-B346-65F25C38412E}"/>
                </c:ext>
              </c:extLst>
            </c:dLbl>
            <c:dLbl>
              <c:idx val="3"/>
              <c:layout>
                <c:manualLayout>
                  <c:x val="-1.9135947070759156E-2"/>
                  <c:y val="-5.0963460725452839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fld id="{3EE39F29-7E25-42B5-A002-5A43155558E9}" type="CATEGORYNAME">
                      <a:rPr lang="th-TH" sz="24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pPr>
                        <a:defRPr sz="2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t>[CATEGORY NAME]</a:t>
                    </a:fld>
                    <a:r>
                      <a:rPr lang="th-TH" sz="2400" baseline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
 (</a:t>
                    </a:r>
                    <a:fld id="{9A891DD3-79AE-41E9-85ED-765FF5C08F7D}" type="PERCENTAGE">
                      <a:rPr lang="th-TH" sz="2400" baseline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pPr>
                        <a:defRPr sz="2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t>[PERCENTAGE]</a:t>
                    </a:fld>
                    <a:r>
                      <a:rPr lang="th-TH" sz="2400" baseline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)</a:t>
                    </a:r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h-TH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B0A-4C96-B346-65F25C38412E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th-TH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ไม่เกิน 15 ปี</c:v>
                </c:pt>
                <c:pt idx="1">
                  <c:v>15 ปี - ไม่เกิน 20 ปี</c:v>
                </c:pt>
                <c:pt idx="2">
                  <c:v>20 ปี - ไม่เกิน 35 ปี</c:v>
                </c:pt>
                <c:pt idx="3">
                  <c:v>35 ปีขึ้นไป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25</c:v>
                </c:pt>
                <c:pt idx="2">
                  <c:v>89</c:v>
                </c:pt>
                <c:pt idx="3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B0A-4C96-B346-65F25C3841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>
          <a:solidFill>
            <a:schemeClr val="tx1"/>
          </a:solidFill>
          <a:cs typeface="+mj-cs"/>
        </a:defRPr>
      </a:pPr>
      <a:endParaRPr lang="th-TH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j-cs"/>
              </a:defRPr>
            </a:pPr>
            <a:r>
              <a:rPr lang="th-TH" sz="4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ประเภทของสารเสพติด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j-cs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ยาบ้า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 (41%)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E95-4729-8A84-082E9A42CC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ประเภท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95-4729-8A84-082E9A42CC4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ไอซ์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 (27%)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9E95-4729-8A84-082E9A42CC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ประเภท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E95-4729-8A84-082E9A42CC4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แอลกอฮอล์และบุหรี่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 (15%)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9E95-4729-8A84-082E9A42CC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ประเภท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E95-4729-8A84-082E9A42CC4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สารเสพติดหลายชนิดร่วมกัน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 (17%)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9E95-4729-8A84-082E9A42CC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ประเภท 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E95-4729-8A84-082E9A42CC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91535232"/>
        <c:axId val="391549312"/>
      </c:barChart>
      <c:catAx>
        <c:axId val="3915352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91549312"/>
        <c:crosses val="autoZero"/>
        <c:auto val="1"/>
        <c:lblAlgn val="ctr"/>
        <c:lblOffset val="100"/>
        <c:noMultiLvlLbl val="0"/>
      </c:catAx>
      <c:valAx>
        <c:axId val="391549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j-cs"/>
              </a:defRPr>
            </a:pPr>
            <a:endParaRPr lang="th-TH"/>
          </a:p>
        </c:txPr>
        <c:crossAx val="391535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161386512223053"/>
          <c:y val="0.91538145759403022"/>
          <c:w val="0.83651510752449199"/>
          <c:h val="6.355384642177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>
          <a:solidFill>
            <a:schemeClr val="tx1"/>
          </a:solidFill>
          <a:cs typeface="+mj-cs"/>
        </a:defRPr>
      </a:pPr>
      <a:endParaRPr lang="th-TH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ระยะเวลาในการใช้สารเสพติด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E94-4307-AEFD-1FC0F363F11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E94-4307-AEFD-1FC0F363F11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E94-4307-AEFD-1FC0F363F11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E94-4307-AEFD-1FC0F363F115}"/>
              </c:ext>
            </c:extLst>
          </c:dPt>
          <c:dLbls>
            <c:dLbl>
              <c:idx val="0"/>
              <c:layout>
                <c:manualLayout>
                  <c:x val="-0.22591053052369653"/>
                  <c:y val="-2.1119571520402954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defRPr>
                    </a:pPr>
                    <a:fld id="{B381DD10-1AF0-46E0-BE88-01507E2F7F15}" type="CATEGORYNAME">
                      <a:rPr lang="th-TH" sz="2800">
                        <a:latin typeface="FreesiaUPC" panose="020B0604020202020204" pitchFamily="34" charset="-34"/>
                        <a:cs typeface="FreesiaUPC" panose="020B0604020202020204" pitchFamily="34" charset="-34"/>
                      </a:rPr>
                      <a:pPr>
                        <a:defRPr sz="2800">
                          <a:latin typeface="TH SarabunPSK" panose="020B0500040200020003" pitchFamily="34" charset="-34"/>
                          <a:cs typeface="TH SarabunPSK" panose="020B0500040200020003" pitchFamily="34" charset="-34"/>
                        </a:defRPr>
                      </a:pPr>
                      <a:t>[CATEGORY NAME]</a:t>
                    </a:fld>
                    <a:r>
                      <a:rPr lang="th-TH" sz="280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
(</a:t>
                    </a:r>
                    <a:fld id="{416B6CD1-FC38-4BF4-A093-47B2CBB5537D}" type="PERCENTAGE">
                      <a:rPr lang="th-TH" sz="2800" baseline="0" smtClean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pPr>
                        <a:defRPr sz="2800">
                          <a:latin typeface="TH SarabunPSK" panose="020B0500040200020003" pitchFamily="34" charset="-34"/>
                          <a:cs typeface="TH SarabunPSK" panose="020B0500040200020003" pitchFamily="34" charset="-34"/>
                        </a:defRPr>
                      </a:pPr>
                      <a:t>[PERCENTAGE]</a:t>
                    </a:fld>
                    <a:r>
                      <a:rPr lang="th-TH" sz="280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)</a:t>
                    </a:r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/>
                      </a:solidFill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defRPr>
                  </a:pPr>
                  <a:endParaRPr lang="th-TH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E94-4307-AEFD-1FC0F363F115}"/>
                </c:ext>
              </c:extLst>
            </c:dLbl>
            <c:dLbl>
              <c:idx val="1"/>
              <c:layout>
                <c:manualLayout>
                  <c:x val="0.23640979960936045"/>
                  <c:y val="-0.26828976053953263"/>
                </c:manualLayout>
              </c:layout>
              <c:tx>
                <c:rich>
                  <a:bodyPr/>
                  <a:lstStyle/>
                  <a:p>
                    <a:fld id="{71F068BD-F1FC-44B4-A141-EDFA6B6D4770}" type="CATEGORYNAME">
                      <a:rPr lang="th-TH" sz="2800">
                        <a:latin typeface="FreesiaUPC" panose="020B0604020202020204" pitchFamily="34" charset="-34"/>
                        <a:cs typeface="FreesiaUPC" panose="020B0604020202020204" pitchFamily="34" charset="-34"/>
                      </a:rPr>
                      <a:pPr/>
                      <a:t>[CATEGORY NAME]</a:t>
                    </a:fld>
                    <a:r>
                      <a:rPr lang="th-TH" sz="2800" baseline="0" dirty="0">
                        <a:latin typeface="FreesiaUPC" panose="020B0604020202020204" pitchFamily="34" charset="-34"/>
                        <a:cs typeface="FreesiaUPC" panose="020B0604020202020204" pitchFamily="34" charset="-34"/>
                      </a:rPr>
                      <a:t>
 (</a:t>
                    </a:r>
                    <a:fld id="{111AFCE9-9D77-48B4-80C8-016CD96AE890}" type="PERCENTAGE">
                      <a:rPr lang="th-TH" sz="2800" baseline="0" smtClean="0">
                        <a:latin typeface="FreesiaUPC" panose="020B0604020202020204" pitchFamily="34" charset="-34"/>
                        <a:cs typeface="FreesiaUPC" panose="020B0604020202020204" pitchFamily="34" charset="-34"/>
                      </a:rPr>
                      <a:pPr/>
                      <a:t>[PERCENTAGE]</a:t>
                    </a:fld>
                    <a:r>
                      <a:rPr lang="th-TH" sz="2800" baseline="0" dirty="0">
                        <a:latin typeface="FreesiaUPC" panose="020B0604020202020204" pitchFamily="34" charset="-34"/>
                        <a:cs typeface="FreesiaUPC" panose="020B0604020202020204" pitchFamily="34" charset="-34"/>
                      </a:rPr>
                      <a:t>)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766496722901861"/>
                      <c:h val="0.1569562912960395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E94-4307-AEFD-1FC0F363F115}"/>
                </c:ext>
              </c:extLst>
            </c:dLbl>
            <c:dLbl>
              <c:idx val="2"/>
              <c:layout>
                <c:manualLayout>
                  <c:x val="-0.11815603298761509"/>
                  <c:y val="3.3305575772982161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defRPr>
                    </a:pPr>
                    <a:fld id="{9E229DF4-8E60-4C32-890C-10A191B159FD}" type="CATEGORYNAME">
                      <a:rPr lang="th-TH" sz="2800">
                        <a:latin typeface="FreesiaUPC" panose="020B0604020202020204" pitchFamily="34" charset="-34"/>
                        <a:cs typeface="FreesiaUPC" panose="020B0604020202020204" pitchFamily="34" charset="-34"/>
                      </a:rPr>
                      <a:pPr>
                        <a:defRPr sz="2800">
                          <a:latin typeface="TH SarabunPSK" panose="020B0500040200020003" pitchFamily="34" charset="-34"/>
                          <a:cs typeface="TH SarabunPSK" panose="020B0500040200020003" pitchFamily="34" charset="-34"/>
                        </a:defRPr>
                      </a:pPr>
                      <a:t>[CATEGORY NAME]</a:t>
                    </a:fld>
                    <a:r>
                      <a:rPr lang="th-TH" sz="2800" baseline="0" dirty="0">
                        <a:latin typeface="FreesiaUPC" panose="020B0604020202020204" pitchFamily="34" charset="-34"/>
                        <a:cs typeface="FreesiaUPC" panose="020B0604020202020204" pitchFamily="34" charset="-34"/>
                      </a:rPr>
                      <a:t>
 (</a:t>
                    </a:r>
                    <a:fld id="{1B6086B4-B1AB-4A8B-9AB9-9B57A97B3524}" type="PERCENTAGE">
                      <a:rPr lang="th-TH" sz="2800" baseline="0" smtClean="0">
                        <a:latin typeface="FreesiaUPC" panose="020B0604020202020204" pitchFamily="34" charset="-34"/>
                        <a:cs typeface="FreesiaUPC" panose="020B0604020202020204" pitchFamily="34" charset="-34"/>
                      </a:rPr>
                      <a:pPr>
                        <a:defRPr sz="2800">
                          <a:latin typeface="TH SarabunPSK" panose="020B0500040200020003" pitchFamily="34" charset="-34"/>
                          <a:cs typeface="TH SarabunPSK" panose="020B0500040200020003" pitchFamily="34" charset="-34"/>
                        </a:defRPr>
                      </a:pPr>
                      <a:t>[PERCENTAGE]</a:t>
                    </a:fld>
                    <a:r>
                      <a:rPr lang="th-TH" sz="2800" baseline="0" dirty="0">
                        <a:latin typeface="FreesiaUPC" panose="020B0604020202020204" pitchFamily="34" charset="-34"/>
                        <a:cs typeface="FreesiaUPC" panose="020B0604020202020204" pitchFamily="34" charset="-34"/>
                      </a:rPr>
                      <a:t>)</a:t>
                    </a:r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/>
                      </a:solidFill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defRPr>
                  </a:pPr>
                  <a:endParaRPr lang="th-TH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E94-4307-AEFD-1FC0F363F115}"/>
                </c:ext>
              </c:extLst>
            </c:dLbl>
            <c:dLbl>
              <c:idx val="3"/>
              <c:layout>
                <c:manualLayout>
                  <c:x val="-5.5490656663955425E-2"/>
                  <c:y val="4.0972389128195369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defRPr>
                    </a:pPr>
                    <a:fld id="{34189D4D-0BFE-4176-ADDD-A64F1025B7A7}" type="CATEGORYNAME">
                      <a:rPr lang="th-TH" sz="2800">
                        <a:latin typeface="FreesiaUPC" panose="020B0604020202020204" pitchFamily="34" charset="-34"/>
                        <a:cs typeface="FreesiaUPC" panose="020B0604020202020204" pitchFamily="34" charset="-34"/>
                      </a:rPr>
                      <a:pPr>
                        <a:defRPr sz="2800">
                          <a:latin typeface="TH SarabunPSK" panose="020B0500040200020003" pitchFamily="34" charset="-34"/>
                          <a:cs typeface="TH SarabunPSK" panose="020B0500040200020003" pitchFamily="34" charset="-34"/>
                        </a:defRPr>
                      </a:pPr>
                      <a:t>[CATEGORY NAME]</a:t>
                    </a:fld>
                    <a:r>
                      <a:rPr lang="th-TH" sz="2800" baseline="0" dirty="0">
                        <a:latin typeface="FreesiaUPC" panose="020B0604020202020204" pitchFamily="34" charset="-34"/>
                        <a:cs typeface="FreesiaUPC" panose="020B0604020202020204" pitchFamily="34" charset="-34"/>
                      </a:rPr>
                      <a:t>
</a:t>
                    </a:r>
                    <a:r>
                      <a:rPr lang="th-TH" sz="280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 (</a:t>
                    </a:r>
                    <a:fld id="{FAC4FB6A-119F-459B-95B9-7F90D7ED96FC}" type="PERCENTAGE">
                      <a:rPr lang="th-TH" sz="2800" baseline="0" smtClean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pPr>
                        <a:defRPr sz="2800">
                          <a:latin typeface="TH SarabunPSK" panose="020B0500040200020003" pitchFamily="34" charset="-34"/>
                          <a:cs typeface="TH SarabunPSK" panose="020B0500040200020003" pitchFamily="34" charset="-34"/>
                        </a:defRPr>
                      </a:pPr>
                      <a:t>[PERCENTAGE]</a:t>
                    </a:fld>
                    <a:r>
                      <a:rPr lang="th-TH" sz="280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)</a:t>
                    </a:r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/>
                      </a:solidFill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defRPr>
                  </a:pPr>
                  <a:endParaRPr lang="th-TH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0839155909028936"/>
                      <c:h val="0.179226804248559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E94-4307-AEFD-1FC0F363F115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น้อยกว่า 1 ปี</c:v>
                </c:pt>
                <c:pt idx="1">
                  <c:v>1 - 3 ปี</c:v>
                </c:pt>
                <c:pt idx="2">
                  <c:v>3 - 10 ปี</c:v>
                </c:pt>
                <c:pt idx="3">
                  <c:v>10 ปีขึ้นไป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74</c:v>
                </c:pt>
                <c:pt idx="1">
                  <c:v>44</c:v>
                </c:pt>
                <c:pt idx="2">
                  <c:v>28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E94-4307-AEFD-1FC0F363F1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>
          <a:solidFill>
            <a:schemeClr val="tx1"/>
          </a:solidFill>
          <a:cs typeface="+mj-cs"/>
        </a:defRPr>
      </a:pPr>
      <a:endParaRPr lang="th-TH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165124097876983E-2"/>
          <c:y val="5.4026600823134048E-2"/>
          <c:w val="0.96109241565261894"/>
          <c:h val="0.873602937606869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ครรภ์ที่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lumMod val="102000"/>
                  </a:schemeClr>
                </a:gs>
                <a:gs pos="100000">
                  <a:schemeClr val="accent1">
                    <a:shade val="88000"/>
                    <a:lumMod val="94000"/>
                  </a:schemeClr>
                </a:gs>
              </a:gsLst>
              <a:path path="circle">
                <a:fillToRect l="50000" t="100000" r="100000" b="50000"/>
              </a:path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8.3684946603073632E-3"/>
                  <c:y val="-1.9068958106546855E-17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(22%)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6DB5-4382-B557-A44EDDA1B0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B5-4382-B557-A44EDDA1B03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ครรภ์ที่ 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6000"/>
                    <a:lumMod val="102000"/>
                  </a:schemeClr>
                </a:gs>
                <a:gs pos="100000">
                  <a:schemeClr val="accent2">
                    <a:shade val="88000"/>
                    <a:lumMod val="94000"/>
                  </a:schemeClr>
                </a:gs>
              </a:gsLst>
              <a:path path="circle">
                <a:fillToRect l="50000" t="100000" r="100000" b="50000"/>
              </a:path>
            </a:gra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 (23%)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6DB5-4382-B557-A44EDDA1B0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DB5-4382-B557-A44EDDA1B03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ครรภ์ที่ 3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6000"/>
                    <a:lumMod val="102000"/>
                  </a:schemeClr>
                </a:gs>
                <a:gs pos="100000">
                  <a:schemeClr val="accent3">
                    <a:shade val="88000"/>
                    <a:lumMod val="94000"/>
                  </a:schemeClr>
                </a:gs>
              </a:gsLst>
              <a:path path="circle">
                <a:fillToRect l="50000" t="100000" r="100000" b="50000"/>
              </a:path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DB5-4382-B557-A44EDDA1B03E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="1" dirty="0"/>
                      <a:t> (21%)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DB5-4382-B557-A44EDDA1B0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DB5-4382-B557-A44EDDA1B03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ครรภ์ที่ 4 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2000"/>
                  </a:schemeClr>
                </a:gs>
                <a:gs pos="100000">
                  <a:schemeClr val="accent4">
                    <a:shade val="88000"/>
                    <a:lumMod val="94000"/>
                  </a:schemeClr>
                </a:gs>
              </a:gsLst>
              <a:path path="circle">
                <a:fillToRect l="50000" t="100000" r="100000" b="50000"/>
              </a:path>
            </a:gra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 (14%)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6DB5-4382-B557-A44EDDA1B0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DB5-4382-B557-A44EDDA1B03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ครรภ์ที่ 5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2000"/>
                  </a:schemeClr>
                </a:gs>
                <a:gs pos="100000">
                  <a:schemeClr val="accent5">
                    <a:shade val="88000"/>
                    <a:lumMod val="94000"/>
                  </a:schemeClr>
                </a:gs>
              </a:gsLst>
              <a:path path="circle">
                <a:fillToRect l="50000" t="100000" r="100000" b="50000"/>
              </a:path>
            </a:gra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 (13%)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6DB5-4382-B557-A44EDDA1B0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Sheet1!$F$2</c:f>
              <c:numCache>
                <c:formatCode>General</c:formatCode>
                <c:ptCount val="1"/>
                <c:pt idx="0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DB5-4382-B557-A44EDDA1B03E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ครรภ์ที่ 6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2000"/>
                  </a:schemeClr>
                </a:gs>
                <a:gs pos="100000">
                  <a:schemeClr val="accent6">
                    <a:shade val="88000"/>
                    <a:lumMod val="94000"/>
                  </a:schemeClr>
                </a:gs>
              </a:gsLst>
              <a:path path="circle">
                <a:fillToRect l="50000" t="100000" r="100000" b="50000"/>
              </a:path>
            </a:gra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 (5%)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6DB5-4382-B557-A44EDDA1B0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Sheet1!$G$2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DB5-4382-B557-A44EDDA1B03E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ครรภ์ที่ 7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tint val="96000"/>
                    <a:lumMod val="102000"/>
                  </a:schemeClr>
                </a:gs>
                <a:gs pos="100000">
                  <a:schemeClr val="accent1">
                    <a:lumMod val="60000"/>
                    <a:shade val="88000"/>
                    <a:lumMod val="94000"/>
                  </a:schemeClr>
                </a:gs>
              </a:gsLst>
              <a:path path="circle">
                <a:fillToRect l="50000" t="100000" r="100000" b="50000"/>
              </a:path>
            </a:gra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 (1%)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6DB5-4382-B557-A44EDDA1B0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Sheet1!$H$2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DB5-4382-B557-A44EDDA1B03E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ครรภ์ที่ 8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tint val="96000"/>
                    <a:lumMod val="102000"/>
                  </a:schemeClr>
                </a:gs>
                <a:gs pos="100000">
                  <a:schemeClr val="accent2">
                    <a:lumMod val="60000"/>
                    <a:shade val="88000"/>
                    <a:lumMod val="94000"/>
                  </a:schemeClr>
                </a:gs>
              </a:gsLst>
              <a:path path="circle">
                <a:fillToRect l="50000" t="100000" r="100000" b="50000"/>
              </a:path>
            </a:gra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 (1%)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6DB5-4382-B557-A44EDDA1B0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Sheet1!$I$2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DB5-4382-B557-A44EDDA1B03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90730496"/>
        <c:axId val="390732032"/>
      </c:barChart>
      <c:catAx>
        <c:axId val="390730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390732032"/>
        <c:crosses val="autoZero"/>
        <c:auto val="1"/>
        <c:lblAlgn val="ctr"/>
        <c:lblOffset val="100"/>
        <c:noMultiLvlLbl val="0"/>
      </c:catAx>
      <c:valAx>
        <c:axId val="390732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390730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34687381617052E-2"/>
          <c:y val="0.91471581377535882"/>
          <c:w val="0.94108204778596161"/>
          <c:h val="8.52841862246411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j-cs"/>
              </a:defRPr>
            </a:pPr>
            <a:r>
              <a:rPr lang="th-TH" sz="4000" dirty="0"/>
              <a:t>ประเภทของสารเสพติด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j-cs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ยาบ้า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6032219045628515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(41%)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E95-4729-8A84-082E9A42CC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j-cs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ประเภท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95-4729-8A84-082E9A42CC4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ไอซ์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 (27%)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9E95-4729-8A84-082E9A42CC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j-cs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ประเภท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E95-4729-8A84-082E9A42CC4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แอลกอฮอล์และบุหรี่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 (15%)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9E95-4729-8A84-082E9A42CC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j-cs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ประเภท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E95-4729-8A84-082E9A42CC4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สารเสพติดหลายชนิดร่วมกัน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 (17%)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9E95-4729-8A84-082E9A42CC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j-cs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ประเภท 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E95-4729-8A84-082E9A42CC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91228032"/>
        <c:axId val="391238016"/>
      </c:barChart>
      <c:catAx>
        <c:axId val="3912280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91238016"/>
        <c:crosses val="autoZero"/>
        <c:auto val="1"/>
        <c:lblAlgn val="ctr"/>
        <c:lblOffset val="100"/>
        <c:noMultiLvlLbl val="0"/>
      </c:catAx>
      <c:valAx>
        <c:axId val="391238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j-cs"/>
              </a:defRPr>
            </a:pPr>
            <a:endParaRPr lang="th-TH"/>
          </a:p>
        </c:txPr>
        <c:crossAx val="391228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848496503673622"/>
          <c:y val="0.89880192542408643"/>
          <c:w val="0.82063344547532746"/>
          <c:h val="6.355384642177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j-cs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>
          <a:solidFill>
            <a:schemeClr val="tx1"/>
          </a:solidFill>
          <a:cs typeface="+mj-cs"/>
        </a:defRPr>
      </a:pPr>
      <a:endParaRPr lang="th-T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6-22T09:50:46.889" idx="1">
    <p:pos x="7005" y="2635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8F7E59-32F6-4B5A-AD1B-00E0332D916B}" type="doc">
      <dgm:prSet loTypeId="urn:microsoft.com/office/officeart/2005/8/layout/hList6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89438475-71F8-4C57-B36E-034BEEF5F621}">
      <dgm:prSet phldrT="[ข้อความ]"/>
      <dgm:spPr/>
      <dgm:t>
        <a:bodyPr/>
        <a:lstStyle/>
        <a:p>
          <a:r>
            <a:rPr lang="en-US" b="1" u="sng" dirty="0">
              <a:solidFill>
                <a:srgbClr val="0066FF"/>
              </a:solidFill>
              <a:latin typeface="+mj-lt"/>
              <a:cs typeface="AngsanaUPC" panose="02020603050405020304" pitchFamily="18" charset="-34"/>
            </a:rPr>
            <a:t>Medical and public health services</a:t>
          </a:r>
          <a:endParaRPr lang="th-TH" u="sng" dirty="0">
            <a:solidFill>
              <a:srgbClr val="0066FF"/>
            </a:solidFill>
          </a:endParaRPr>
        </a:p>
      </dgm:t>
    </dgm:pt>
    <dgm:pt modelId="{CAA285EF-CF26-4EB2-A355-E5C88C9DA8D6}" type="parTrans" cxnId="{66CF913F-B701-4CB9-A30B-05766D163D4A}">
      <dgm:prSet/>
      <dgm:spPr/>
      <dgm:t>
        <a:bodyPr/>
        <a:lstStyle/>
        <a:p>
          <a:endParaRPr lang="th-TH"/>
        </a:p>
      </dgm:t>
    </dgm:pt>
    <dgm:pt modelId="{9DD9A03E-45E3-4354-B602-8AA75ED418A4}" type="sibTrans" cxnId="{66CF913F-B701-4CB9-A30B-05766D163D4A}">
      <dgm:prSet/>
      <dgm:spPr/>
      <dgm:t>
        <a:bodyPr/>
        <a:lstStyle/>
        <a:p>
          <a:endParaRPr lang="th-TH"/>
        </a:p>
      </dgm:t>
    </dgm:pt>
    <dgm:pt modelId="{EB67B258-3047-40BC-A27F-A26B321D5AE1}">
      <dgm:prSet phldrT="[ข้อความ]"/>
      <dgm:spPr/>
      <dgm:t>
        <a:bodyPr/>
        <a:lstStyle/>
        <a:p>
          <a:r>
            <a:rPr lang="en-US" b="1" dirty="0">
              <a:latin typeface="+mj-lt"/>
              <a:cs typeface="IrisUPC" pitchFamily="34" charset="-34"/>
            </a:rPr>
            <a:t>Therapy for treating disease, both physically and  </a:t>
          </a:r>
          <a:endParaRPr lang="th-TH" dirty="0"/>
        </a:p>
      </dgm:t>
    </dgm:pt>
    <dgm:pt modelId="{D81067CA-13AA-4C22-A3FA-4099CD7FBDAB}" type="parTrans" cxnId="{95D6545A-62DD-42B1-B198-6722B54574A5}">
      <dgm:prSet/>
      <dgm:spPr/>
      <dgm:t>
        <a:bodyPr/>
        <a:lstStyle/>
        <a:p>
          <a:endParaRPr lang="th-TH"/>
        </a:p>
      </dgm:t>
    </dgm:pt>
    <dgm:pt modelId="{84CFB610-0D0D-4CEC-B018-D2A5DB92C4D3}" type="sibTrans" cxnId="{95D6545A-62DD-42B1-B198-6722B54574A5}">
      <dgm:prSet/>
      <dgm:spPr/>
      <dgm:t>
        <a:bodyPr/>
        <a:lstStyle/>
        <a:p>
          <a:endParaRPr lang="th-TH"/>
        </a:p>
      </dgm:t>
    </dgm:pt>
    <dgm:pt modelId="{C72BCCEF-D8DF-413E-9774-306797DBAD17}">
      <dgm:prSet phldrT="[ข้อความ]"/>
      <dgm:spPr/>
      <dgm:t>
        <a:bodyPr/>
        <a:lstStyle/>
        <a:p>
          <a:r>
            <a:rPr lang="en-US" b="1" u="sng" dirty="0">
              <a:solidFill>
                <a:srgbClr val="0066FF"/>
              </a:solidFill>
              <a:latin typeface="+mj-lt"/>
              <a:cs typeface="AngsanaUPC" panose="02020603050405020304" pitchFamily="18" charset="-34"/>
            </a:rPr>
            <a:t>Social services and social welfare</a:t>
          </a:r>
          <a:endParaRPr lang="th-TH" u="sng" dirty="0">
            <a:solidFill>
              <a:srgbClr val="0066FF"/>
            </a:solidFill>
          </a:endParaRPr>
        </a:p>
      </dgm:t>
    </dgm:pt>
    <dgm:pt modelId="{BB604344-C05E-46B1-9ED0-977C0C172031}" type="parTrans" cxnId="{637E5925-34FA-4136-8903-236D9E50FBE8}">
      <dgm:prSet/>
      <dgm:spPr/>
      <dgm:t>
        <a:bodyPr/>
        <a:lstStyle/>
        <a:p>
          <a:endParaRPr lang="th-TH"/>
        </a:p>
      </dgm:t>
    </dgm:pt>
    <dgm:pt modelId="{E57AE680-917A-485A-98D4-F73C9CE6C64A}" type="sibTrans" cxnId="{637E5925-34FA-4136-8903-236D9E50FBE8}">
      <dgm:prSet/>
      <dgm:spPr/>
      <dgm:t>
        <a:bodyPr/>
        <a:lstStyle/>
        <a:p>
          <a:endParaRPr lang="th-TH"/>
        </a:p>
      </dgm:t>
    </dgm:pt>
    <dgm:pt modelId="{78209553-A57A-46BC-8D5A-989F41B54A78}">
      <dgm:prSet phldrT="[ข้อความ]"/>
      <dgm:spPr/>
      <dgm:t>
        <a:bodyPr/>
        <a:lstStyle/>
        <a:p>
          <a:r>
            <a:rPr lang="en-US" b="1" dirty="0">
              <a:latin typeface="+mj-lt"/>
              <a:cs typeface="IrisUPC" pitchFamily="34" charset="-34"/>
            </a:rPr>
            <a:t>To provide assistance, relief and protection against </a:t>
          </a:r>
          <a:endParaRPr lang="th-TH" dirty="0"/>
        </a:p>
      </dgm:t>
    </dgm:pt>
    <dgm:pt modelId="{E40F2E66-9E29-490E-AB71-E7C85CB71E8E}" type="parTrans" cxnId="{6240337F-B80E-42BC-9F0E-1E5C3E337EFE}">
      <dgm:prSet/>
      <dgm:spPr/>
      <dgm:t>
        <a:bodyPr/>
        <a:lstStyle/>
        <a:p>
          <a:endParaRPr lang="th-TH"/>
        </a:p>
      </dgm:t>
    </dgm:pt>
    <dgm:pt modelId="{9C199BF6-C658-4289-B017-56C84A15F99B}" type="sibTrans" cxnId="{6240337F-B80E-42BC-9F0E-1E5C3E337EFE}">
      <dgm:prSet/>
      <dgm:spPr/>
      <dgm:t>
        <a:bodyPr/>
        <a:lstStyle/>
        <a:p>
          <a:endParaRPr lang="th-TH"/>
        </a:p>
      </dgm:t>
    </dgm:pt>
    <dgm:pt modelId="{FFA7A8DE-1831-4EAC-AC48-94242B93AE55}">
      <dgm:prSet phldrT="[ข้อความ]"/>
      <dgm:spPr/>
      <dgm:t>
        <a:bodyPr/>
        <a:lstStyle/>
        <a:p>
          <a:r>
            <a:rPr lang="en-US" b="1" u="sng" dirty="0">
              <a:solidFill>
                <a:srgbClr val="0066FF"/>
              </a:solidFill>
              <a:latin typeface="+mj-lt"/>
              <a:cs typeface="AngsanaUPC" panose="02020603050405020304" pitchFamily="18" charset="-34"/>
            </a:rPr>
            <a:t>Legal Support Services</a:t>
          </a:r>
          <a:endParaRPr lang="th-TH" u="sng" dirty="0">
            <a:solidFill>
              <a:srgbClr val="0066FF"/>
            </a:solidFill>
          </a:endParaRPr>
        </a:p>
      </dgm:t>
    </dgm:pt>
    <dgm:pt modelId="{9A3B1AD2-BA1E-4E51-BEC8-7E141D9C44BB}" type="parTrans" cxnId="{C569E110-C7BF-4F92-9808-05116CC0810C}">
      <dgm:prSet/>
      <dgm:spPr/>
      <dgm:t>
        <a:bodyPr/>
        <a:lstStyle/>
        <a:p>
          <a:endParaRPr lang="th-TH"/>
        </a:p>
      </dgm:t>
    </dgm:pt>
    <dgm:pt modelId="{5808A29E-7543-4925-8BAC-B9EBF4F8F00E}" type="sibTrans" cxnId="{C569E110-C7BF-4F92-9808-05116CC0810C}">
      <dgm:prSet/>
      <dgm:spPr/>
      <dgm:t>
        <a:bodyPr/>
        <a:lstStyle/>
        <a:p>
          <a:endParaRPr lang="th-TH"/>
        </a:p>
      </dgm:t>
    </dgm:pt>
    <dgm:pt modelId="{CE0DBEF4-7C4E-48C7-9E84-6855815DF9F1}">
      <dgm:prSet phldrT="[ข้อความ]"/>
      <dgm:spPr/>
      <dgm:t>
        <a:bodyPr/>
        <a:lstStyle/>
        <a:p>
          <a:r>
            <a:rPr lang="en-US" b="1" dirty="0">
              <a:latin typeface="+mj-lt"/>
              <a:cs typeface="IrisUPC" pitchFamily="34" charset="-34"/>
            </a:rPr>
            <a:t>To engage in legal proceedings suppression of </a:t>
          </a:r>
          <a:endParaRPr lang="th-TH" dirty="0"/>
        </a:p>
      </dgm:t>
    </dgm:pt>
    <dgm:pt modelId="{0FCE47A8-D3BE-4036-9180-975184443775}" type="parTrans" cxnId="{6CBCD596-D5FC-4081-85B6-98668C0D392B}">
      <dgm:prSet/>
      <dgm:spPr/>
      <dgm:t>
        <a:bodyPr/>
        <a:lstStyle/>
        <a:p>
          <a:endParaRPr lang="th-TH"/>
        </a:p>
      </dgm:t>
    </dgm:pt>
    <dgm:pt modelId="{D762F680-5385-4B18-9ABF-262FBE23888B}" type="sibTrans" cxnId="{6CBCD596-D5FC-4081-85B6-98668C0D392B}">
      <dgm:prSet/>
      <dgm:spPr/>
      <dgm:t>
        <a:bodyPr/>
        <a:lstStyle/>
        <a:p>
          <a:endParaRPr lang="th-TH"/>
        </a:p>
      </dgm:t>
    </dgm:pt>
    <dgm:pt modelId="{FD40EA1F-EDC1-48EC-AE5F-9EF44995166C}">
      <dgm:prSet/>
      <dgm:spPr/>
      <dgm:t>
        <a:bodyPr/>
        <a:lstStyle/>
        <a:p>
          <a:r>
            <a:rPr lang="en-US" b="1" dirty="0">
              <a:latin typeface="+mj-lt"/>
              <a:cs typeface="IrisUPC" pitchFamily="34" charset="-34"/>
            </a:rPr>
            <a:t>mentally to get well soon.</a:t>
          </a:r>
          <a:endParaRPr lang="th-TH" b="1" dirty="0">
            <a:latin typeface="+mj-lt"/>
            <a:cs typeface="IrisUPC" pitchFamily="34" charset="-34"/>
          </a:endParaRPr>
        </a:p>
      </dgm:t>
    </dgm:pt>
    <dgm:pt modelId="{BA0424C2-7209-4D70-AAC2-983E456C6445}" type="parTrans" cxnId="{A4014DB8-76D8-400B-9996-AC91ADA33D71}">
      <dgm:prSet/>
      <dgm:spPr/>
      <dgm:t>
        <a:bodyPr/>
        <a:lstStyle/>
        <a:p>
          <a:endParaRPr lang="th-TH"/>
        </a:p>
      </dgm:t>
    </dgm:pt>
    <dgm:pt modelId="{D48991FA-9B6E-456E-9DD6-1CE90F8D6EDB}" type="sibTrans" cxnId="{A4014DB8-76D8-400B-9996-AC91ADA33D71}">
      <dgm:prSet/>
      <dgm:spPr/>
      <dgm:t>
        <a:bodyPr/>
        <a:lstStyle/>
        <a:p>
          <a:endParaRPr lang="th-TH"/>
        </a:p>
      </dgm:t>
    </dgm:pt>
    <dgm:pt modelId="{FBF77A6A-A9E5-4333-BB51-47DCBC1AADD4}">
      <dgm:prSet/>
      <dgm:spPr/>
      <dgm:t>
        <a:bodyPr/>
        <a:lstStyle/>
        <a:p>
          <a:r>
            <a:rPr lang="en-US" b="1" dirty="0">
              <a:latin typeface="+mj-lt"/>
              <a:cs typeface="IrisUPC" pitchFamily="34" charset="-34"/>
            </a:rPr>
            <a:t>victimization.</a:t>
          </a:r>
          <a:endParaRPr lang="th-TH" b="1" dirty="0">
            <a:latin typeface="+mj-lt"/>
            <a:cs typeface="IrisUPC" pitchFamily="34" charset="-34"/>
          </a:endParaRPr>
        </a:p>
      </dgm:t>
    </dgm:pt>
    <dgm:pt modelId="{DED47DAC-2790-4E8A-843B-1EBB55F0ABD5}" type="parTrans" cxnId="{5EDCEA8B-D810-4263-BE1C-7DBF5F20604F}">
      <dgm:prSet/>
      <dgm:spPr/>
      <dgm:t>
        <a:bodyPr/>
        <a:lstStyle/>
        <a:p>
          <a:endParaRPr lang="th-TH"/>
        </a:p>
      </dgm:t>
    </dgm:pt>
    <dgm:pt modelId="{AC9851F2-891C-4ED1-B55C-D481BEC55707}" type="sibTrans" cxnId="{5EDCEA8B-D810-4263-BE1C-7DBF5F20604F}">
      <dgm:prSet/>
      <dgm:spPr/>
      <dgm:t>
        <a:bodyPr/>
        <a:lstStyle/>
        <a:p>
          <a:endParaRPr lang="th-TH"/>
        </a:p>
      </dgm:t>
    </dgm:pt>
    <dgm:pt modelId="{7242D7E8-96FA-4DDF-B8DA-AF2C305543E4}">
      <dgm:prSet/>
      <dgm:spPr/>
      <dgm:t>
        <a:bodyPr/>
        <a:lstStyle/>
        <a:p>
          <a:r>
            <a:rPr lang="en-US" b="1" dirty="0">
              <a:latin typeface="+mj-lt"/>
              <a:cs typeface="IrisUPC" pitchFamily="34" charset="-34"/>
            </a:rPr>
            <a:t>repeats by assessing the damage.</a:t>
          </a:r>
        </a:p>
      </dgm:t>
    </dgm:pt>
    <dgm:pt modelId="{2365F7CC-431C-4DB0-ADC5-303421869946}" type="parTrans" cxnId="{AA1DF12C-BBA1-4940-A86C-F425CFFBE601}">
      <dgm:prSet/>
      <dgm:spPr/>
      <dgm:t>
        <a:bodyPr/>
        <a:lstStyle/>
        <a:p>
          <a:endParaRPr lang="th-TH"/>
        </a:p>
      </dgm:t>
    </dgm:pt>
    <dgm:pt modelId="{BF9B9407-751E-4809-AAC7-867404F92657}" type="sibTrans" cxnId="{AA1DF12C-BBA1-4940-A86C-F425CFFBE601}">
      <dgm:prSet/>
      <dgm:spPr/>
      <dgm:t>
        <a:bodyPr/>
        <a:lstStyle/>
        <a:p>
          <a:endParaRPr lang="th-TH"/>
        </a:p>
      </dgm:t>
    </dgm:pt>
    <dgm:pt modelId="{C13BDCDD-73F0-4941-B8AF-A0C01B7A8E88}">
      <dgm:prSet/>
      <dgm:spPr/>
      <dgm:t>
        <a:bodyPr/>
        <a:lstStyle/>
        <a:p>
          <a:r>
            <a:rPr lang="en-US" b="1" u="sng" dirty="0">
              <a:solidFill>
                <a:schemeClr val="bg1"/>
              </a:solidFill>
              <a:effectLst/>
              <a:latin typeface="+mj-lt"/>
              <a:cs typeface="AngsanaUPC" panose="02020603050405020304" pitchFamily="18" charset="-34"/>
            </a:rPr>
            <a:t>Coordinate with all relevant agencies</a:t>
          </a:r>
          <a:endParaRPr lang="en-US" b="1" u="sng" dirty="0">
            <a:solidFill>
              <a:schemeClr val="bg1"/>
            </a:solidFill>
            <a:effectLst/>
            <a:latin typeface="+mj-lt"/>
            <a:cs typeface="IrisUPC" pitchFamily="34" charset="-34"/>
          </a:endParaRPr>
        </a:p>
      </dgm:t>
    </dgm:pt>
    <dgm:pt modelId="{1EE94189-8391-4A0E-A1E7-EC8FF1B36128}" type="parTrans" cxnId="{9A0F0EA5-4D2E-470E-AA94-1BD086674E7C}">
      <dgm:prSet/>
      <dgm:spPr/>
      <dgm:t>
        <a:bodyPr/>
        <a:lstStyle/>
        <a:p>
          <a:endParaRPr lang="th-TH"/>
        </a:p>
      </dgm:t>
    </dgm:pt>
    <dgm:pt modelId="{02D209EB-04FF-42BA-A076-4F1E41044F83}" type="sibTrans" cxnId="{9A0F0EA5-4D2E-470E-AA94-1BD086674E7C}">
      <dgm:prSet/>
      <dgm:spPr/>
      <dgm:t>
        <a:bodyPr/>
        <a:lstStyle/>
        <a:p>
          <a:endParaRPr lang="th-TH"/>
        </a:p>
      </dgm:t>
    </dgm:pt>
    <dgm:pt modelId="{96E2F10B-9F5F-4D13-9677-B48AE54B9502}" type="pres">
      <dgm:prSet presAssocID="{C68F7E59-32F6-4B5A-AD1B-00E0332D916B}" presName="Name0" presStyleCnt="0">
        <dgm:presLayoutVars>
          <dgm:dir/>
          <dgm:resizeHandles val="exact"/>
        </dgm:presLayoutVars>
      </dgm:prSet>
      <dgm:spPr/>
    </dgm:pt>
    <dgm:pt modelId="{9A9CFD2B-0337-43F7-B3B2-05AE0A2B3635}" type="pres">
      <dgm:prSet presAssocID="{89438475-71F8-4C57-B36E-034BEEF5F621}" presName="node" presStyleLbl="node1" presStyleIdx="0" presStyleCnt="4">
        <dgm:presLayoutVars>
          <dgm:bulletEnabled val="1"/>
        </dgm:presLayoutVars>
      </dgm:prSet>
      <dgm:spPr/>
    </dgm:pt>
    <dgm:pt modelId="{DB3ABEFD-CEFC-4FA8-9950-B698361D3608}" type="pres">
      <dgm:prSet presAssocID="{9DD9A03E-45E3-4354-B602-8AA75ED418A4}" presName="sibTrans" presStyleCnt="0"/>
      <dgm:spPr/>
    </dgm:pt>
    <dgm:pt modelId="{DE7035FE-5E2C-4523-8EEB-5991478C5914}" type="pres">
      <dgm:prSet presAssocID="{C72BCCEF-D8DF-413E-9774-306797DBAD17}" presName="node" presStyleLbl="node1" presStyleIdx="1" presStyleCnt="4">
        <dgm:presLayoutVars>
          <dgm:bulletEnabled val="1"/>
        </dgm:presLayoutVars>
      </dgm:prSet>
      <dgm:spPr/>
    </dgm:pt>
    <dgm:pt modelId="{C3749568-4D2C-471D-B89C-9A3EF4DAA910}" type="pres">
      <dgm:prSet presAssocID="{E57AE680-917A-485A-98D4-F73C9CE6C64A}" presName="sibTrans" presStyleCnt="0"/>
      <dgm:spPr/>
    </dgm:pt>
    <dgm:pt modelId="{D97F2A02-4DE6-4FF1-92F0-C98ED230517D}" type="pres">
      <dgm:prSet presAssocID="{FFA7A8DE-1831-4EAC-AC48-94242B93AE55}" presName="node" presStyleLbl="node1" presStyleIdx="2" presStyleCnt="4">
        <dgm:presLayoutVars>
          <dgm:bulletEnabled val="1"/>
        </dgm:presLayoutVars>
      </dgm:prSet>
      <dgm:spPr/>
    </dgm:pt>
    <dgm:pt modelId="{BE99C2F1-6DB6-4628-BB61-A680C8C3704D}" type="pres">
      <dgm:prSet presAssocID="{5808A29E-7543-4925-8BAC-B9EBF4F8F00E}" presName="sibTrans" presStyleCnt="0"/>
      <dgm:spPr/>
    </dgm:pt>
    <dgm:pt modelId="{688F66E7-174D-4717-B9A7-D5BDA46548E2}" type="pres">
      <dgm:prSet presAssocID="{C13BDCDD-73F0-4941-B8AF-A0C01B7A8E88}" presName="node" presStyleLbl="node1" presStyleIdx="3" presStyleCnt="4" custLinFactNeighborX="18957" custLinFactNeighborY="0">
        <dgm:presLayoutVars>
          <dgm:bulletEnabled val="1"/>
        </dgm:presLayoutVars>
      </dgm:prSet>
      <dgm:spPr/>
    </dgm:pt>
  </dgm:ptLst>
  <dgm:cxnLst>
    <dgm:cxn modelId="{C569E110-C7BF-4F92-9808-05116CC0810C}" srcId="{C68F7E59-32F6-4B5A-AD1B-00E0332D916B}" destId="{FFA7A8DE-1831-4EAC-AC48-94242B93AE55}" srcOrd="2" destOrd="0" parTransId="{9A3B1AD2-BA1E-4E51-BEC8-7E141D9C44BB}" sibTransId="{5808A29E-7543-4925-8BAC-B9EBF4F8F00E}"/>
    <dgm:cxn modelId="{74BB6925-558F-457D-9D07-559B4BB7454F}" type="presOf" srcId="{FBF77A6A-A9E5-4333-BB51-47DCBC1AADD4}" destId="{DE7035FE-5E2C-4523-8EEB-5991478C5914}" srcOrd="0" destOrd="2" presId="urn:microsoft.com/office/officeart/2005/8/layout/hList6"/>
    <dgm:cxn modelId="{637E5925-34FA-4136-8903-236D9E50FBE8}" srcId="{C68F7E59-32F6-4B5A-AD1B-00E0332D916B}" destId="{C72BCCEF-D8DF-413E-9774-306797DBAD17}" srcOrd="1" destOrd="0" parTransId="{BB604344-C05E-46B1-9ED0-977C0C172031}" sibTransId="{E57AE680-917A-485A-98D4-F73C9CE6C64A}"/>
    <dgm:cxn modelId="{AA1DF12C-BBA1-4940-A86C-F425CFFBE601}" srcId="{FFA7A8DE-1831-4EAC-AC48-94242B93AE55}" destId="{7242D7E8-96FA-4DDF-B8DA-AF2C305543E4}" srcOrd="1" destOrd="0" parTransId="{2365F7CC-431C-4DB0-ADC5-303421869946}" sibTransId="{BF9B9407-751E-4809-AAC7-867404F92657}"/>
    <dgm:cxn modelId="{48A78930-E2A4-489D-B360-169CB803B585}" type="presOf" srcId="{CE0DBEF4-7C4E-48C7-9E84-6855815DF9F1}" destId="{D97F2A02-4DE6-4FF1-92F0-C98ED230517D}" srcOrd="0" destOrd="1" presId="urn:microsoft.com/office/officeart/2005/8/layout/hList6"/>
    <dgm:cxn modelId="{66CF913F-B701-4CB9-A30B-05766D163D4A}" srcId="{C68F7E59-32F6-4B5A-AD1B-00E0332D916B}" destId="{89438475-71F8-4C57-B36E-034BEEF5F621}" srcOrd="0" destOrd="0" parTransId="{CAA285EF-CF26-4EB2-A355-E5C88C9DA8D6}" sibTransId="{9DD9A03E-45E3-4354-B602-8AA75ED418A4}"/>
    <dgm:cxn modelId="{0888B162-5F4B-4AEF-8AAB-F269098E6AFD}" type="presOf" srcId="{C68F7E59-32F6-4B5A-AD1B-00E0332D916B}" destId="{96E2F10B-9F5F-4D13-9677-B48AE54B9502}" srcOrd="0" destOrd="0" presId="urn:microsoft.com/office/officeart/2005/8/layout/hList6"/>
    <dgm:cxn modelId="{95D6545A-62DD-42B1-B198-6722B54574A5}" srcId="{89438475-71F8-4C57-B36E-034BEEF5F621}" destId="{EB67B258-3047-40BC-A27F-A26B321D5AE1}" srcOrd="0" destOrd="0" parTransId="{D81067CA-13AA-4C22-A3FA-4099CD7FBDAB}" sibTransId="{84CFB610-0D0D-4CEC-B018-D2A5DB92C4D3}"/>
    <dgm:cxn modelId="{6240337F-B80E-42BC-9F0E-1E5C3E337EFE}" srcId="{C72BCCEF-D8DF-413E-9774-306797DBAD17}" destId="{78209553-A57A-46BC-8D5A-989F41B54A78}" srcOrd="0" destOrd="0" parTransId="{E40F2E66-9E29-490E-AB71-E7C85CB71E8E}" sibTransId="{9C199BF6-C658-4289-B017-56C84A15F99B}"/>
    <dgm:cxn modelId="{5EDCEA8B-D810-4263-BE1C-7DBF5F20604F}" srcId="{C72BCCEF-D8DF-413E-9774-306797DBAD17}" destId="{FBF77A6A-A9E5-4333-BB51-47DCBC1AADD4}" srcOrd="1" destOrd="0" parTransId="{DED47DAC-2790-4E8A-843B-1EBB55F0ABD5}" sibTransId="{AC9851F2-891C-4ED1-B55C-D481BEC55707}"/>
    <dgm:cxn modelId="{6CBCD596-D5FC-4081-85B6-98668C0D392B}" srcId="{FFA7A8DE-1831-4EAC-AC48-94242B93AE55}" destId="{CE0DBEF4-7C4E-48C7-9E84-6855815DF9F1}" srcOrd="0" destOrd="0" parTransId="{0FCE47A8-D3BE-4036-9180-975184443775}" sibTransId="{D762F680-5385-4B18-9ABF-262FBE23888B}"/>
    <dgm:cxn modelId="{0ADE5F9B-7B15-45C4-A9E0-3726389727A5}" type="presOf" srcId="{78209553-A57A-46BC-8D5A-989F41B54A78}" destId="{DE7035FE-5E2C-4523-8EEB-5991478C5914}" srcOrd="0" destOrd="1" presId="urn:microsoft.com/office/officeart/2005/8/layout/hList6"/>
    <dgm:cxn modelId="{5E2C4A9C-CF32-457E-89F6-776E76DF5768}" type="presOf" srcId="{EB67B258-3047-40BC-A27F-A26B321D5AE1}" destId="{9A9CFD2B-0337-43F7-B3B2-05AE0A2B3635}" srcOrd="0" destOrd="1" presId="urn:microsoft.com/office/officeart/2005/8/layout/hList6"/>
    <dgm:cxn modelId="{9A0F0EA5-4D2E-470E-AA94-1BD086674E7C}" srcId="{C68F7E59-32F6-4B5A-AD1B-00E0332D916B}" destId="{C13BDCDD-73F0-4941-B8AF-A0C01B7A8E88}" srcOrd="3" destOrd="0" parTransId="{1EE94189-8391-4A0E-A1E7-EC8FF1B36128}" sibTransId="{02D209EB-04FF-42BA-A076-4F1E41044F83}"/>
    <dgm:cxn modelId="{5A0E6CAC-D8F8-4BF0-B40F-722BC87E7B53}" type="presOf" srcId="{89438475-71F8-4C57-B36E-034BEEF5F621}" destId="{9A9CFD2B-0337-43F7-B3B2-05AE0A2B3635}" srcOrd="0" destOrd="0" presId="urn:microsoft.com/office/officeart/2005/8/layout/hList6"/>
    <dgm:cxn modelId="{A4014DB8-76D8-400B-9996-AC91ADA33D71}" srcId="{89438475-71F8-4C57-B36E-034BEEF5F621}" destId="{FD40EA1F-EDC1-48EC-AE5F-9EF44995166C}" srcOrd="1" destOrd="0" parTransId="{BA0424C2-7209-4D70-AAC2-983E456C6445}" sibTransId="{D48991FA-9B6E-456E-9DD6-1CE90F8D6EDB}"/>
    <dgm:cxn modelId="{0407EEDE-8FBC-4F80-9843-5926341BFBC1}" type="presOf" srcId="{FFA7A8DE-1831-4EAC-AC48-94242B93AE55}" destId="{D97F2A02-4DE6-4FF1-92F0-C98ED230517D}" srcOrd="0" destOrd="0" presId="urn:microsoft.com/office/officeart/2005/8/layout/hList6"/>
    <dgm:cxn modelId="{50D071EA-3B4A-4429-98F7-24A918AB39F2}" type="presOf" srcId="{7242D7E8-96FA-4DDF-B8DA-AF2C305543E4}" destId="{D97F2A02-4DE6-4FF1-92F0-C98ED230517D}" srcOrd="0" destOrd="2" presId="urn:microsoft.com/office/officeart/2005/8/layout/hList6"/>
    <dgm:cxn modelId="{35A8DBEA-699A-4CCE-B1AA-DD480605842D}" type="presOf" srcId="{C13BDCDD-73F0-4941-B8AF-A0C01B7A8E88}" destId="{688F66E7-174D-4717-B9A7-D5BDA46548E2}" srcOrd="0" destOrd="0" presId="urn:microsoft.com/office/officeart/2005/8/layout/hList6"/>
    <dgm:cxn modelId="{0DCA8AF1-F6A9-4515-80E1-2706E1101EA6}" type="presOf" srcId="{C72BCCEF-D8DF-413E-9774-306797DBAD17}" destId="{DE7035FE-5E2C-4523-8EEB-5991478C5914}" srcOrd="0" destOrd="0" presId="urn:microsoft.com/office/officeart/2005/8/layout/hList6"/>
    <dgm:cxn modelId="{9C874FFE-F53D-4642-B790-84A1D854A2F0}" type="presOf" srcId="{FD40EA1F-EDC1-48EC-AE5F-9EF44995166C}" destId="{9A9CFD2B-0337-43F7-B3B2-05AE0A2B3635}" srcOrd="0" destOrd="2" presId="urn:microsoft.com/office/officeart/2005/8/layout/hList6"/>
    <dgm:cxn modelId="{F7D29D5A-9B1F-47B7-A347-E19AD52E8DDC}" type="presParOf" srcId="{96E2F10B-9F5F-4D13-9677-B48AE54B9502}" destId="{9A9CFD2B-0337-43F7-B3B2-05AE0A2B3635}" srcOrd="0" destOrd="0" presId="urn:microsoft.com/office/officeart/2005/8/layout/hList6"/>
    <dgm:cxn modelId="{B1778556-451B-4CB6-8483-FAF7C587E72B}" type="presParOf" srcId="{96E2F10B-9F5F-4D13-9677-B48AE54B9502}" destId="{DB3ABEFD-CEFC-4FA8-9950-B698361D3608}" srcOrd="1" destOrd="0" presId="urn:microsoft.com/office/officeart/2005/8/layout/hList6"/>
    <dgm:cxn modelId="{2D9A4300-BA57-4647-9F28-C5917BDD66CC}" type="presParOf" srcId="{96E2F10B-9F5F-4D13-9677-B48AE54B9502}" destId="{DE7035FE-5E2C-4523-8EEB-5991478C5914}" srcOrd="2" destOrd="0" presId="urn:microsoft.com/office/officeart/2005/8/layout/hList6"/>
    <dgm:cxn modelId="{77F3E954-10FB-4A14-9062-1652B81F134C}" type="presParOf" srcId="{96E2F10B-9F5F-4D13-9677-B48AE54B9502}" destId="{C3749568-4D2C-471D-B89C-9A3EF4DAA910}" srcOrd="3" destOrd="0" presId="urn:microsoft.com/office/officeart/2005/8/layout/hList6"/>
    <dgm:cxn modelId="{4DDEA6E5-C54E-404B-8DED-EEBF9153B991}" type="presParOf" srcId="{96E2F10B-9F5F-4D13-9677-B48AE54B9502}" destId="{D97F2A02-4DE6-4FF1-92F0-C98ED230517D}" srcOrd="4" destOrd="0" presId="urn:microsoft.com/office/officeart/2005/8/layout/hList6"/>
    <dgm:cxn modelId="{8D2AA90D-3BD2-4195-8F37-83803B56C5D4}" type="presParOf" srcId="{96E2F10B-9F5F-4D13-9677-B48AE54B9502}" destId="{BE99C2F1-6DB6-4628-BB61-A680C8C3704D}" srcOrd="5" destOrd="0" presId="urn:microsoft.com/office/officeart/2005/8/layout/hList6"/>
    <dgm:cxn modelId="{CF869DC4-9C13-4AA0-A39E-ECC9B5A7C5EA}" type="presParOf" srcId="{96E2F10B-9F5F-4D13-9677-B48AE54B9502}" destId="{688F66E7-174D-4717-B9A7-D5BDA46548E2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0E6E3F-7467-43BA-B2D9-99A4284C4AFC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112659C0-6743-4515-A961-E4FB9820F0E2}">
      <dgm:prSet phldrT="[ข้อความ]" custT="1"/>
      <dgm:spPr>
        <a:ln w="38100">
          <a:solidFill>
            <a:schemeClr val="accent1"/>
          </a:solidFill>
        </a:ln>
      </dgm:spPr>
      <dgm:t>
        <a:bodyPr/>
        <a:lstStyle/>
        <a:p>
          <a:r>
            <a:rPr lang="en-US" sz="2800" b="1" dirty="0">
              <a:solidFill>
                <a:schemeClr val="tx1"/>
              </a:solidFill>
              <a:latin typeface="+mj-lt"/>
              <a:cs typeface="DilleniaUPC" panose="02020603050405020304" pitchFamily="18" charset="-34"/>
            </a:rPr>
            <a:t>Main Management</a:t>
          </a:r>
          <a:endParaRPr lang="th-TH" sz="2800" dirty="0">
            <a:solidFill>
              <a:schemeClr val="tx1"/>
            </a:solidFill>
            <a:latin typeface="+mj-lt"/>
          </a:endParaRPr>
        </a:p>
      </dgm:t>
    </dgm:pt>
    <dgm:pt modelId="{09706CEF-07BB-431F-89CC-F35BE3887A62}" type="parTrans" cxnId="{B2B7EEB4-9270-4D49-A872-F19B9E09C1DD}">
      <dgm:prSet/>
      <dgm:spPr/>
      <dgm:t>
        <a:bodyPr/>
        <a:lstStyle/>
        <a:p>
          <a:endParaRPr lang="th-TH"/>
        </a:p>
      </dgm:t>
    </dgm:pt>
    <dgm:pt modelId="{4CF3C7E8-A6B5-461F-83A5-602317C79F8F}" type="sibTrans" cxnId="{B2B7EEB4-9270-4D49-A872-F19B9E09C1DD}">
      <dgm:prSet/>
      <dgm:spPr/>
      <dgm:t>
        <a:bodyPr/>
        <a:lstStyle/>
        <a:p>
          <a:endParaRPr lang="th-TH"/>
        </a:p>
      </dgm:t>
    </dgm:pt>
    <dgm:pt modelId="{9CB7D6D5-79BD-4C57-8F71-7B63A8BC0CE7}">
      <dgm:prSet phldrT="[ข้อความ]" custT="1"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en-US" sz="2800" b="1" dirty="0">
              <a:solidFill>
                <a:srgbClr val="0066FF"/>
              </a:solidFill>
              <a:latin typeface="+mj-lt"/>
              <a:cs typeface="DilleniaUPC" panose="02020603050405020304" pitchFamily="18" charset="-34"/>
            </a:rPr>
            <a:t>Environment Management</a:t>
          </a:r>
          <a:endParaRPr lang="th-TH" sz="2800" dirty="0">
            <a:solidFill>
              <a:srgbClr val="0066FF"/>
            </a:solidFill>
            <a:latin typeface="+mj-lt"/>
          </a:endParaRPr>
        </a:p>
      </dgm:t>
    </dgm:pt>
    <dgm:pt modelId="{E545B521-E296-42B1-A30D-34F7AF4F5F44}" type="parTrans" cxnId="{1FB26898-E974-4AB5-BDEF-23A2AEEC8175}">
      <dgm:prSet/>
      <dgm:spPr/>
      <dgm:t>
        <a:bodyPr/>
        <a:lstStyle/>
        <a:p>
          <a:endParaRPr lang="th-TH"/>
        </a:p>
      </dgm:t>
    </dgm:pt>
    <dgm:pt modelId="{15398AE5-78CB-46F5-8FBB-041F3F1E714D}" type="sibTrans" cxnId="{1FB26898-E974-4AB5-BDEF-23A2AEEC8175}">
      <dgm:prSet/>
      <dgm:spPr/>
      <dgm:t>
        <a:bodyPr/>
        <a:lstStyle/>
        <a:p>
          <a:endParaRPr lang="th-TH"/>
        </a:p>
      </dgm:t>
    </dgm:pt>
    <dgm:pt modelId="{D3B22416-CDBB-43E0-A280-46A59C4E264C}">
      <dgm:prSet phldrT="[ข้อความ]" custT="1"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en-US" sz="2800" b="1" dirty="0">
              <a:solidFill>
                <a:srgbClr val="0066FF"/>
              </a:solidFill>
              <a:latin typeface="+mj-lt"/>
              <a:cs typeface="DilleniaUPC" panose="02020603050405020304" pitchFamily="18" charset="-34"/>
            </a:rPr>
            <a:t>Self-Management of Victims</a:t>
          </a:r>
          <a:endParaRPr lang="th-TH" sz="2800" dirty="0">
            <a:solidFill>
              <a:srgbClr val="0066FF"/>
            </a:solidFill>
            <a:latin typeface="+mj-lt"/>
          </a:endParaRPr>
        </a:p>
      </dgm:t>
    </dgm:pt>
    <dgm:pt modelId="{8A7F30FB-CF88-4EA6-9538-296E5E801D4E}" type="parTrans" cxnId="{E370510A-CCAD-4442-ABB5-0793E82956A5}">
      <dgm:prSet/>
      <dgm:spPr/>
      <dgm:t>
        <a:bodyPr/>
        <a:lstStyle/>
        <a:p>
          <a:endParaRPr lang="th-TH"/>
        </a:p>
      </dgm:t>
    </dgm:pt>
    <dgm:pt modelId="{E9EA17E7-EC82-41BE-BD77-D1F56244F2B5}" type="sibTrans" cxnId="{E370510A-CCAD-4442-ABB5-0793E82956A5}">
      <dgm:prSet/>
      <dgm:spPr/>
      <dgm:t>
        <a:bodyPr/>
        <a:lstStyle/>
        <a:p>
          <a:endParaRPr lang="th-TH"/>
        </a:p>
      </dgm:t>
    </dgm:pt>
    <dgm:pt modelId="{C3EFCB30-D0A2-4411-B682-66F8B5A20333}">
      <dgm:prSet phldrT="[ข้อความ]" custT="1"/>
      <dgm:spPr>
        <a:ln w="38100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2800" b="1" dirty="0">
              <a:solidFill>
                <a:schemeClr val="tx1"/>
              </a:solidFill>
              <a:latin typeface="+mj-lt"/>
              <a:cs typeface="DilleniaUPC" panose="02020603050405020304" pitchFamily="18" charset="-34"/>
            </a:rPr>
            <a:t>Environment Management</a:t>
          </a:r>
          <a:endParaRPr lang="th-TH" sz="2800" dirty="0">
            <a:latin typeface="+mj-lt"/>
          </a:endParaRPr>
        </a:p>
      </dgm:t>
    </dgm:pt>
    <dgm:pt modelId="{B1892731-775F-43E0-96A4-33E6AD9C3D04}" type="parTrans" cxnId="{C9A4DF37-F159-4117-A115-FCAA50F18648}">
      <dgm:prSet/>
      <dgm:spPr/>
      <dgm:t>
        <a:bodyPr/>
        <a:lstStyle/>
        <a:p>
          <a:endParaRPr lang="th-TH"/>
        </a:p>
      </dgm:t>
    </dgm:pt>
    <dgm:pt modelId="{E285C15E-2D37-42A7-A8DA-608819960FB1}" type="sibTrans" cxnId="{C9A4DF37-F159-4117-A115-FCAA50F18648}">
      <dgm:prSet/>
      <dgm:spPr/>
      <dgm:t>
        <a:bodyPr/>
        <a:lstStyle/>
        <a:p>
          <a:endParaRPr lang="th-TH"/>
        </a:p>
      </dgm:t>
    </dgm:pt>
    <dgm:pt modelId="{69001BEF-815B-4597-B023-BACB45DA321E}">
      <dgm:prSet phldrT="[ข้อความ]" custT="1"/>
      <dgm:spPr>
        <a:ln>
          <a:solidFill>
            <a:schemeClr val="accent2">
              <a:lumMod val="75000"/>
              <a:alpha val="90000"/>
            </a:schemeClr>
          </a:solidFill>
        </a:ln>
      </dgm:spPr>
      <dgm:t>
        <a:bodyPr/>
        <a:lstStyle/>
        <a:p>
          <a:r>
            <a:rPr lang="en-US" sz="2800" b="1" dirty="0">
              <a:solidFill>
                <a:srgbClr val="9E0A82"/>
              </a:solidFill>
              <a:latin typeface="+mj-lt"/>
              <a:cs typeface="DilleniaUPC" panose="02020603050405020304" pitchFamily="18" charset="-34"/>
            </a:rPr>
            <a:t>Threat or relatives</a:t>
          </a:r>
          <a:r>
            <a:rPr lang="th-TH" sz="2800" b="1" dirty="0">
              <a:solidFill>
                <a:srgbClr val="9E0A82"/>
              </a:solidFill>
              <a:latin typeface="+mj-lt"/>
              <a:cs typeface="DilleniaUPC" panose="02020603050405020304" pitchFamily="18" charset="-34"/>
            </a:rPr>
            <a:t>  </a:t>
          </a:r>
          <a:endParaRPr lang="th-TH" sz="2800" dirty="0">
            <a:latin typeface="+mj-lt"/>
          </a:endParaRPr>
        </a:p>
      </dgm:t>
    </dgm:pt>
    <dgm:pt modelId="{988E806E-6D86-4B10-91F9-A50387E98E2D}" type="parTrans" cxnId="{8A0F7C18-F34B-4E90-99FC-9DE8F390EC29}">
      <dgm:prSet/>
      <dgm:spPr/>
      <dgm:t>
        <a:bodyPr/>
        <a:lstStyle/>
        <a:p>
          <a:endParaRPr lang="th-TH"/>
        </a:p>
      </dgm:t>
    </dgm:pt>
    <dgm:pt modelId="{2FB81C86-AD7A-4B50-B930-15EF820C5B91}" type="sibTrans" cxnId="{8A0F7C18-F34B-4E90-99FC-9DE8F390EC29}">
      <dgm:prSet/>
      <dgm:spPr/>
      <dgm:t>
        <a:bodyPr/>
        <a:lstStyle/>
        <a:p>
          <a:endParaRPr lang="th-TH"/>
        </a:p>
      </dgm:t>
    </dgm:pt>
    <dgm:pt modelId="{0AC69C31-F007-433B-AE7D-5345429BC580}">
      <dgm:prSet phldrT="[ข้อความ]" custT="1"/>
      <dgm:spPr>
        <a:ln>
          <a:solidFill>
            <a:schemeClr val="accent2">
              <a:lumMod val="75000"/>
              <a:alpha val="90000"/>
            </a:schemeClr>
          </a:solidFill>
        </a:ln>
      </dgm:spPr>
      <dgm:t>
        <a:bodyPr/>
        <a:lstStyle/>
        <a:p>
          <a:r>
            <a:rPr lang="en-US" sz="2800" b="1" dirty="0">
              <a:solidFill>
                <a:srgbClr val="9E0A82"/>
              </a:solidFill>
              <a:latin typeface="+mj-lt"/>
              <a:cs typeface="DilleniaUPC" panose="02020603050405020304" pitchFamily="18" charset="-34"/>
            </a:rPr>
            <a:t>Safe place</a:t>
          </a:r>
          <a:endParaRPr lang="th-TH" sz="2800" dirty="0">
            <a:latin typeface="+mj-lt"/>
          </a:endParaRPr>
        </a:p>
      </dgm:t>
    </dgm:pt>
    <dgm:pt modelId="{A7251ED8-26EA-4BA5-A6FA-3B137E02EB77}" type="parTrans" cxnId="{5F73D7D0-76B1-4BDD-B9A2-F6BB6EE2C27D}">
      <dgm:prSet/>
      <dgm:spPr/>
      <dgm:t>
        <a:bodyPr/>
        <a:lstStyle/>
        <a:p>
          <a:endParaRPr lang="th-TH"/>
        </a:p>
      </dgm:t>
    </dgm:pt>
    <dgm:pt modelId="{0EA81D06-D493-4187-AA50-C9D440DCC708}" type="sibTrans" cxnId="{5F73D7D0-76B1-4BDD-B9A2-F6BB6EE2C27D}">
      <dgm:prSet/>
      <dgm:spPr/>
      <dgm:t>
        <a:bodyPr/>
        <a:lstStyle/>
        <a:p>
          <a:endParaRPr lang="th-TH"/>
        </a:p>
      </dgm:t>
    </dgm:pt>
    <dgm:pt modelId="{FE0BC58E-A9E8-43B4-A7A3-0B33565A2B59}">
      <dgm:prSet phldrT="[ข้อความ]" custT="1"/>
      <dgm:spPr>
        <a:ln w="38100"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en-US" sz="2800" b="1" dirty="0">
              <a:solidFill>
                <a:schemeClr val="tx1"/>
              </a:solidFill>
              <a:latin typeface="+mj-lt"/>
              <a:cs typeface="DilleniaUPC" panose="02020603050405020304" pitchFamily="18" charset="-34"/>
            </a:rPr>
            <a:t>Self-Management of Victims</a:t>
          </a:r>
          <a:endParaRPr lang="th-TH" sz="2800" dirty="0">
            <a:latin typeface="+mj-lt"/>
          </a:endParaRPr>
        </a:p>
      </dgm:t>
    </dgm:pt>
    <dgm:pt modelId="{A46351BF-D012-4FDD-B4D1-B8645BBA7628}" type="parTrans" cxnId="{5D0A3F0A-B41A-4D26-B685-E7FD5C82B136}">
      <dgm:prSet/>
      <dgm:spPr/>
      <dgm:t>
        <a:bodyPr/>
        <a:lstStyle/>
        <a:p>
          <a:endParaRPr lang="th-TH"/>
        </a:p>
      </dgm:t>
    </dgm:pt>
    <dgm:pt modelId="{668A1C36-E4E3-4112-BD8F-ADB8150593EC}" type="sibTrans" cxnId="{5D0A3F0A-B41A-4D26-B685-E7FD5C82B136}">
      <dgm:prSet/>
      <dgm:spPr/>
      <dgm:t>
        <a:bodyPr/>
        <a:lstStyle/>
        <a:p>
          <a:endParaRPr lang="th-TH"/>
        </a:p>
      </dgm:t>
    </dgm:pt>
    <dgm:pt modelId="{A19D54F8-06FB-49F5-ADD8-21D83C0F692B}">
      <dgm:prSet phldrT="[ข้อความ]" custT="1"/>
      <dgm:spPr>
        <a:ln>
          <a:solidFill>
            <a:schemeClr val="bg2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800" b="1" dirty="0">
              <a:solidFill>
                <a:srgbClr val="C00000"/>
              </a:solidFill>
              <a:latin typeface="+mj-lt"/>
              <a:cs typeface="DilleniaUPC" panose="02020603050405020304" pitchFamily="18" charset="-34"/>
            </a:rPr>
            <a:t>Attitude, thinking, adaptation</a:t>
          </a:r>
          <a:endParaRPr lang="th-TH" sz="2800" dirty="0">
            <a:latin typeface="+mj-lt"/>
          </a:endParaRPr>
        </a:p>
      </dgm:t>
    </dgm:pt>
    <dgm:pt modelId="{BD1EC219-3101-4EFB-BC86-F19299637BC0}" type="parTrans" cxnId="{85F3DF6E-DD67-47EB-9923-6A84B85AC1FA}">
      <dgm:prSet/>
      <dgm:spPr/>
      <dgm:t>
        <a:bodyPr/>
        <a:lstStyle/>
        <a:p>
          <a:endParaRPr lang="th-TH"/>
        </a:p>
      </dgm:t>
    </dgm:pt>
    <dgm:pt modelId="{3F1B8A65-E9B1-4FC3-940A-610CBE102235}" type="sibTrans" cxnId="{85F3DF6E-DD67-47EB-9923-6A84B85AC1FA}">
      <dgm:prSet/>
      <dgm:spPr/>
      <dgm:t>
        <a:bodyPr/>
        <a:lstStyle/>
        <a:p>
          <a:endParaRPr lang="th-TH"/>
        </a:p>
      </dgm:t>
    </dgm:pt>
    <dgm:pt modelId="{64186D03-01FB-4858-94BC-9C8C6CA31C52}">
      <dgm:prSet phldrT="[ข้อความ]" custT="1"/>
      <dgm:spPr>
        <a:ln>
          <a:solidFill>
            <a:schemeClr val="bg2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800" b="1" dirty="0">
              <a:solidFill>
                <a:srgbClr val="C00000"/>
              </a:solidFill>
              <a:latin typeface="+mj-lt"/>
              <a:cs typeface="DilleniaUPC" panose="02020603050405020304" pitchFamily="18" charset="-34"/>
            </a:rPr>
            <a:t>Emotional control, fear, anger, regression</a:t>
          </a:r>
          <a:endParaRPr lang="th-TH" sz="2800" dirty="0">
            <a:latin typeface="+mj-lt"/>
          </a:endParaRPr>
        </a:p>
      </dgm:t>
    </dgm:pt>
    <dgm:pt modelId="{551E203A-7523-4E81-8A76-DB47EC1AEA3B}" type="parTrans" cxnId="{D36AE1A6-D2D2-4242-BF5C-64088C35F806}">
      <dgm:prSet/>
      <dgm:spPr/>
      <dgm:t>
        <a:bodyPr/>
        <a:lstStyle/>
        <a:p>
          <a:endParaRPr lang="th-TH"/>
        </a:p>
      </dgm:t>
    </dgm:pt>
    <dgm:pt modelId="{7B6C6AE5-B7EF-460E-9914-52A17B023C23}" type="sibTrans" cxnId="{D36AE1A6-D2D2-4242-BF5C-64088C35F806}">
      <dgm:prSet/>
      <dgm:spPr/>
      <dgm:t>
        <a:bodyPr/>
        <a:lstStyle/>
        <a:p>
          <a:endParaRPr lang="th-TH"/>
        </a:p>
      </dgm:t>
    </dgm:pt>
    <dgm:pt modelId="{DECB6E86-BFB9-4E9C-8626-79D49A260345}">
      <dgm:prSet phldrT="[ข้อความ]" custT="1"/>
      <dgm:spPr>
        <a:ln>
          <a:solidFill>
            <a:schemeClr val="accent2">
              <a:lumMod val="75000"/>
              <a:alpha val="90000"/>
            </a:schemeClr>
          </a:solidFill>
        </a:ln>
      </dgm:spPr>
      <dgm:t>
        <a:bodyPr/>
        <a:lstStyle/>
        <a:p>
          <a:r>
            <a:rPr lang="en-US" sz="2800" b="1" dirty="0">
              <a:solidFill>
                <a:srgbClr val="9E0A82"/>
              </a:solidFill>
              <a:latin typeface="+mj-lt"/>
              <a:cs typeface="DilleniaUPC" panose="02020603050405020304" pitchFamily="18" charset="-34"/>
            </a:rPr>
            <a:t>Media and accessing to sufferer</a:t>
          </a:r>
          <a:endParaRPr lang="th-TH" sz="2800" dirty="0">
            <a:latin typeface="+mj-lt"/>
          </a:endParaRPr>
        </a:p>
      </dgm:t>
    </dgm:pt>
    <dgm:pt modelId="{2122EBCE-5895-4DDB-8B90-FAAA4D2A21EA}" type="parTrans" cxnId="{EE11A478-7533-4856-95C0-1AA95701ABEB}">
      <dgm:prSet/>
      <dgm:spPr/>
      <dgm:t>
        <a:bodyPr/>
        <a:lstStyle/>
        <a:p>
          <a:endParaRPr lang="th-TH"/>
        </a:p>
      </dgm:t>
    </dgm:pt>
    <dgm:pt modelId="{2BF370F0-B3FD-4B7F-9FD0-79E14C429CA9}" type="sibTrans" cxnId="{EE11A478-7533-4856-95C0-1AA95701ABEB}">
      <dgm:prSet/>
      <dgm:spPr/>
      <dgm:t>
        <a:bodyPr/>
        <a:lstStyle/>
        <a:p>
          <a:endParaRPr lang="th-TH"/>
        </a:p>
      </dgm:t>
    </dgm:pt>
    <dgm:pt modelId="{60D98FC7-5A2C-41F2-93FE-DA4179D0AC65}">
      <dgm:prSet phldrT="[ข้อความ]" custT="1"/>
      <dgm:spPr>
        <a:ln>
          <a:solidFill>
            <a:schemeClr val="accent2">
              <a:lumMod val="75000"/>
              <a:alpha val="90000"/>
            </a:schemeClr>
          </a:solidFill>
        </a:ln>
      </dgm:spPr>
      <dgm:t>
        <a:bodyPr/>
        <a:lstStyle/>
        <a:p>
          <a:r>
            <a:rPr lang="en-US" sz="2800" b="1" dirty="0">
              <a:solidFill>
                <a:srgbClr val="9E0A82"/>
              </a:solidFill>
              <a:latin typeface="+mj-lt"/>
              <a:cs typeface="DilleniaUPC" panose="02020603050405020304" pitchFamily="18" charset="-34"/>
            </a:rPr>
            <a:t>Human Right</a:t>
          </a:r>
          <a:endParaRPr lang="th-TH" sz="2800" dirty="0">
            <a:latin typeface="+mj-lt"/>
          </a:endParaRPr>
        </a:p>
      </dgm:t>
    </dgm:pt>
    <dgm:pt modelId="{8B026931-C507-4C73-8681-D39A8F17B2EE}" type="parTrans" cxnId="{97E24FF6-ED7D-4C4C-89B5-BC3E5BFE5563}">
      <dgm:prSet/>
      <dgm:spPr/>
      <dgm:t>
        <a:bodyPr/>
        <a:lstStyle/>
        <a:p>
          <a:endParaRPr lang="th-TH"/>
        </a:p>
      </dgm:t>
    </dgm:pt>
    <dgm:pt modelId="{1037D7D8-3FF3-4DF2-A180-F6F863FD9D7C}" type="sibTrans" cxnId="{97E24FF6-ED7D-4C4C-89B5-BC3E5BFE5563}">
      <dgm:prSet/>
      <dgm:spPr/>
      <dgm:t>
        <a:bodyPr/>
        <a:lstStyle/>
        <a:p>
          <a:endParaRPr lang="th-TH"/>
        </a:p>
      </dgm:t>
    </dgm:pt>
    <dgm:pt modelId="{B9AA1B56-C857-4B86-8476-C0F6F8D72E22}">
      <dgm:prSet phldrT="[ข้อความ]" custT="1"/>
      <dgm:spPr>
        <a:ln>
          <a:solidFill>
            <a:schemeClr val="accent2">
              <a:lumMod val="75000"/>
              <a:alpha val="90000"/>
            </a:schemeClr>
          </a:solidFill>
        </a:ln>
      </dgm:spPr>
      <dgm:t>
        <a:bodyPr/>
        <a:lstStyle/>
        <a:p>
          <a:r>
            <a:rPr lang="en-US" sz="2800" b="1" dirty="0">
              <a:solidFill>
                <a:srgbClr val="9E0A82"/>
              </a:solidFill>
              <a:latin typeface="+mj-lt"/>
              <a:cs typeface="DilleniaUPC" panose="02020603050405020304" pitchFamily="18" charset="-34"/>
            </a:rPr>
            <a:t>Social resources, funds, and etc.</a:t>
          </a:r>
          <a:endParaRPr lang="th-TH" sz="2800" dirty="0">
            <a:latin typeface="+mj-lt"/>
          </a:endParaRPr>
        </a:p>
      </dgm:t>
    </dgm:pt>
    <dgm:pt modelId="{9E20E180-8ED4-4F4C-A68C-1247DC3E99F3}" type="parTrans" cxnId="{20D83AF9-79CE-46A3-90C0-C6EC75E1344E}">
      <dgm:prSet/>
      <dgm:spPr/>
      <dgm:t>
        <a:bodyPr/>
        <a:lstStyle/>
        <a:p>
          <a:endParaRPr lang="th-TH"/>
        </a:p>
      </dgm:t>
    </dgm:pt>
    <dgm:pt modelId="{CF7055BF-2C9F-4EDD-B82A-13FA54545E85}" type="sibTrans" cxnId="{20D83AF9-79CE-46A3-90C0-C6EC75E1344E}">
      <dgm:prSet/>
      <dgm:spPr/>
      <dgm:t>
        <a:bodyPr/>
        <a:lstStyle/>
        <a:p>
          <a:endParaRPr lang="th-TH"/>
        </a:p>
      </dgm:t>
    </dgm:pt>
    <dgm:pt modelId="{3F5ABEC7-15DE-4DE2-8D76-EA4395EBF67C}">
      <dgm:prSet phldrT="[ข้อความ]" custT="1"/>
      <dgm:spPr>
        <a:ln>
          <a:solidFill>
            <a:schemeClr val="bg2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800" b="1" dirty="0">
              <a:solidFill>
                <a:srgbClr val="C00000"/>
              </a:solidFill>
              <a:latin typeface="+mj-lt"/>
              <a:cs typeface="DilleniaUPC" panose="02020603050405020304" pitchFamily="18" charset="-34"/>
            </a:rPr>
            <a:t>Empowerment</a:t>
          </a:r>
          <a:endParaRPr lang="th-TH" sz="2800" dirty="0">
            <a:latin typeface="+mj-lt"/>
          </a:endParaRPr>
        </a:p>
      </dgm:t>
    </dgm:pt>
    <dgm:pt modelId="{9CBA173E-C173-43FD-9A87-1D3C4E6AA4AD}" type="parTrans" cxnId="{F73103F6-CD15-4AF1-BCB3-F18606C12217}">
      <dgm:prSet/>
      <dgm:spPr/>
      <dgm:t>
        <a:bodyPr/>
        <a:lstStyle/>
        <a:p>
          <a:endParaRPr lang="th-TH"/>
        </a:p>
      </dgm:t>
    </dgm:pt>
    <dgm:pt modelId="{6F13A7A8-60B5-4C78-99CD-D6DDDB308017}" type="sibTrans" cxnId="{F73103F6-CD15-4AF1-BCB3-F18606C12217}">
      <dgm:prSet/>
      <dgm:spPr/>
      <dgm:t>
        <a:bodyPr/>
        <a:lstStyle/>
        <a:p>
          <a:endParaRPr lang="th-TH"/>
        </a:p>
      </dgm:t>
    </dgm:pt>
    <dgm:pt modelId="{AFFA3761-25AB-4A87-BF6D-33DEED547C39}">
      <dgm:prSet phldrT="[ข้อความ]" custT="1"/>
      <dgm:spPr>
        <a:ln>
          <a:solidFill>
            <a:schemeClr val="bg2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800" b="1" dirty="0">
              <a:solidFill>
                <a:srgbClr val="C00000"/>
              </a:solidFill>
              <a:latin typeface="+mj-lt"/>
              <a:cs typeface="DilleniaUPC" panose="02020603050405020304" pitchFamily="18" charset="-34"/>
            </a:rPr>
            <a:t>Resurrection, withstanding pressure and fight or face</a:t>
          </a:r>
          <a:endParaRPr lang="th-TH" sz="2800" dirty="0">
            <a:latin typeface="+mj-lt"/>
          </a:endParaRPr>
        </a:p>
      </dgm:t>
    </dgm:pt>
    <dgm:pt modelId="{186FC952-62A0-4445-B0B0-DDA01D62F447}" type="parTrans" cxnId="{3FAA48D3-5D93-46C8-BCD2-B5C6EFA5DD4F}">
      <dgm:prSet/>
      <dgm:spPr/>
      <dgm:t>
        <a:bodyPr/>
        <a:lstStyle/>
        <a:p>
          <a:endParaRPr lang="th-TH"/>
        </a:p>
      </dgm:t>
    </dgm:pt>
    <dgm:pt modelId="{0A3062DE-47A9-481D-949B-FE90F2BF95A7}" type="sibTrans" cxnId="{3FAA48D3-5D93-46C8-BCD2-B5C6EFA5DD4F}">
      <dgm:prSet/>
      <dgm:spPr/>
      <dgm:t>
        <a:bodyPr/>
        <a:lstStyle/>
        <a:p>
          <a:endParaRPr lang="th-TH"/>
        </a:p>
      </dgm:t>
    </dgm:pt>
    <dgm:pt modelId="{A84B761B-316C-4EB6-8D78-C4C08589EFBA}">
      <dgm:prSet phldrT="[ข้อความ]" custT="1"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en-US" sz="2800" b="1" dirty="0">
              <a:solidFill>
                <a:srgbClr val="0066FF"/>
              </a:solidFill>
              <a:latin typeface="+mj-lt"/>
            </a:rPr>
            <a:t>Safety</a:t>
          </a:r>
          <a:br>
            <a:rPr lang="th-TH" sz="2800" b="1" dirty="0">
              <a:solidFill>
                <a:srgbClr val="0066FF"/>
              </a:solidFill>
              <a:latin typeface="+mj-lt"/>
            </a:rPr>
          </a:br>
          <a:endParaRPr lang="th-TH" sz="2800" dirty="0">
            <a:solidFill>
              <a:srgbClr val="0066FF"/>
            </a:solidFill>
            <a:latin typeface="+mj-lt"/>
          </a:endParaRPr>
        </a:p>
      </dgm:t>
    </dgm:pt>
    <dgm:pt modelId="{FCE4D68A-2C6A-40E0-8D98-A9147DA69084}" type="parTrans" cxnId="{946B1EB6-865F-484B-AC11-A0ED0156762A}">
      <dgm:prSet/>
      <dgm:spPr/>
      <dgm:t>
        <a:bodyPr/>
        <a:lstStyle/>
        <a:p>
          <a:endParaRPr lang="th-TH"/>
        </a:p>
      </dgm:t>
    </dgm:pt>
    <dgm:pt modelId="{D7D5FA29-0646-4566-85B8-56C7120C6062}" type="sibTrans" cxnId="{946B1EB6-865F-484B-AC11-A0ED0156762A}">
      <dgm:prSet/>
      <dgm:spPr/>
      <dgm:t>
        <a:bodyPr/>
        <a:lstStyle/>
        <a:p>
          <a:endParaRPr lang="th-TH"/>
        </a:p>
      </dgm:t>
    </dgm:pt>
    <dgm:pt modelId="{1DE741B6-7FA2-4E7F-92FB-979D62761F2A}" type="pres">
      <dgm:prSet presAssocID="{2E0E6E3F-7467-43BA-B2D9-99A4284C4AFC}" presName="Name0" presStyleCnt="0">
        <dgm:presLayoutVars>
          <dgm:dir/>
          <dgm:animLvl val="lvl"/>
          <dgm:resizeHandles val="exact"/>
        </dgm:presLayoutVars>
      </dgm:prSet>
      <dgm:spPr/>
    </dgm:pt>
    <dgm:pt modelId="{91ABEB0C-5D60-4DAD-9A7B-1ADDF0DE108F}" type="pres">
      <dgm:prSet presAssocID="{112659C0-6743-4515-A961-E4FB9820F0E2}" presName="composite" presStyleCnt="0"/>
      <dgm:spPr/>
    </dgm:pt>
    <dgm:pt modelId="{178D73CB-BA0F-4412-A344-A49819B6C1D7}" type="pres">
      <dgm:prSet presAssocID="{112659C0-6743-4515-A961-E4FB9820F0E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D41588BA-51B7-4802-9D92-807A8327D3D5}" type="pres">
      <dgm:prSet presAssocID="{112659C0-6743-4515-A961-E4FB9820F0E2}" presName="desTx" presStyleLbl="alignAccFollowNode1" presStyleIdx="0" presStyleCnt="3" custScaleY="98776" custLinFactNeighborX="-374" custLinFactNeighborY="-1190">
        <dgm:presLayoutVars>
          <dgm:bulletEnabled val="1"/>
        </dgm:presLayoutVars>
      </dgm:prSet>
      <dgm:spPr/>
    </dgm:pt>
    <dgm:pt modelId="{6103DE24-721D-4664-BE32-2E455DE252E4}" type="pres">
      <dgm:prSet presAssocID="{4CF3C7E8-A6B5-461F-83A5-602317C79F8F}" presName="space" presStyleCnt="0"/>
      <dgm:spPr/>
    </dgm:pt>
    <dgm:pt modelId="{AC66ED61-6EE5-4B88-B6FC-28CF9D4239EA}" type="pres">
      <dgm:prSet presAssocID="{C3EFCB30-D0A2-4411-B682-66F8B5A20333}" presName="composite" presStyleCnt="0"/>
      <dgm:spPr/>
    </dgm:pt>
    <dgm:pt modelId="{D1A9CFF8-B5C5-40FE-A736-19D19396D1EF}" type="pres">
      <dgm:prSet presAssocID="{C3EFCB30-D0A2-4411-B682-66F8B5A2033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019FE988-2C05-40EA-9C5B-02B97B5618A2}" type="pres">
      <dgm:prSet presAssocID="{C3EFCB30-D0A2-4411-B682-66F8B5A20333}" presName="desTx" presStyleLbl="alignAccFollowNode1" presStyleIdx="1" presStyleCnt="3">
        <dgm:presLayoutVars>
          <dgm:bulletEnabled val="1"/>
        </dgm:presLayoutVars>
      </dgm:prSet>
      <dgm:spPr/>
    </dgm:pt>
    <dgm:pt modelId="{1DD9DDE5-38BE-4FBA-A142-0CC753CFBE68}" type="pres">
      <dgm:prSet presAssocID="{E285C15E-2D37-42A7-A8DA-608819960FB1}" presName="space" presStyleCnt="0"/>
      <dgm:spPr/>
    </dgm:pt>
    <dgm:pt modelId="{0468E4D5-B77E-41BD-8A92-93B26D42DC81}" type="pres">
      <dgm:prSet presAssocID="{FE0BC58E-A9E8-43B4-A7A3-0B33565A2B59}" presName="composite" presStyleCnt="0"/>
      <dgm:spPr/>
    </dgm:pt>
    <dgm:pt modelId="{41149844-B3CE-4BE4-AD61-5811E0320A0C}" type="pres">
      <dgm:prSet presAssocID="{FE0BC58E-A9E8-43B4-A7A3-0B33565A2B59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9F120397-8842-4536-828E-9D66236FADFB}" type="pres">
      <dgm:prSet presAssocID="{FE0BC58E-A9E8-43B4-A7A3-0B33565A2B59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5D0A3F0A-B41A-4D26-B685-E7FD5C82B136}" srcId="{2E0E6E3F-7467-43BA-B2D9-99A4284C4AFC}" destId="{FE0BC58E-A9E8-43B4-A7A3-0B33565A2B59}" srcOrd="2" destOrd="0" parTransId="{A46351BF-D012-4FDD-B4D1-B8645BBA7628}" sibTransId="{668A1C36-E4E3-4112-BD8F-ADB8150593EC}"/>
    <dgm:cxn modelId="{E370510A-CCAD-4442-ABB5-0793E82956A5}" srcId="{112659C0-6743-4515-A961-E4FB9820F0E2}" destId="{D3B22416-CDBB-43E0-A280-46A59C4E264C}" srcOrd="1" destOrd="0" parTransId="{8A7F30FB-CF88-4EA6-9538-296E5E801D4E}" sibTransId="{E9EA17E7-EC82-41BE-BD77-D1F56244F2B5}"/>
    <dgm:cxn modelId="{2740750D-79A8-4DE8-BC51-E307157AB299}" type="presOf" srcId="{B9AA1B56-C857-4B86-8476-C0F6F8D72E22}" destId="{019FE988-2C05-40EA-9C5B-02B97B5618A2}" srcOrd="0" destOrd="4" presId="urn:microsoft.com/office/officeart/2005/8/layout/hList1"/>
    <dgm:cxn modelId="{E1BB3410-F773-4851-9616-CBBF2AC7487F}" type="presOf" srcId="{FE0BC58E-A9E8-43B4-A7A3-0B33565A2B59}" destId="{41149844-B3CE-4BE4-AD61-5811E0320A0C}" srcOrd="0" destOrd="0" presId="urn:microsoft.com/office/officeart/2005/8/layout/hList1"/>
    <dgm:cxn modelId="{8A0F7C18-F34B-4E90-99FC-9DE8F390EC29}" srcId="{C3EFCB30-D0A2-4411-B682-66F8B5A20333}" destId="{69001BEF-815B-4597-B023-BACB45DA321E}" srcOrd="0" destOrd="0" parTransId="{988E806E-6D86-4B10-91F9-A50387E98E2D}" sibTransId="{2FB81C86-AD7A-4B50-B930-15EF820C5B91}"/>
    <dgm:cxn modelId="{5A969A1A-5DC0-4507-8308-52370376648E}" type="presOf" srcId="{C3EFCB30-D0A2-4411-B682-66F8B5A20333}" destId="{D1A9CFF8-B5C5-40FE-A736-19D19396D1EF}" srcOrd="0" destOrd="0" presId="urn:microsoft.com/office/officeart/2005/8/layout/hList1"/>
    <dgm:cxn modelId="{18743F2A-501C-47F0-A062-A5E64D9D0995}" type="presOf" srcId="{9CB7D6D5-79BD-4C57-8F71-7B63A8BC0CE7}" destId="{D41588BA-51B7-4802-9D92-807A8327D3D5}" srcOrd="0" destOrd="0" presId="urn:microsoft.com/office/officeart/2005/8/layout/hList1"/>
    <dgm:cxn modelId="{7C083C31-6A14-4B9B-9B69-D8F1B65A28E0}" type="presOf" srcId="{69001BEF-815B-4597-B023-BACB45DA321E}" destId="{019FE988-2C05-40EA-9C5B-02B97B5618A2}" srcOrd="0" destOrd="0" presId="urn:microsoft.com/office/officeart/2005/8/layout/hList1"/>
    <dgm:cxn modelId="{C9A4DF37-F159-4117-A115-FCAA50F18648}" srcId="{2E0E6E3F-7467-43BA-B2D9-99A4284C4AFC}" destId="{C3EFCB30-D0A2-4411-B682-66F8B5A20333}" srcOrd="1" destOrd="0" parTransId="{B1892731-775F-43E0-96A4-33E6AD9C3D04}" sibTransId="{E285C15E-2D37-42A7-A8DA-608819960FB1}"/>
    <dgm:cxn modelId="{252F3867-9B2E-45E3-8955-2383D546AFFF}" type="presOf" srcId="{64186D03-01FB-4858-94BC-9C8C6CA31C52}" destId="{9F120397-8842-4536-828E-9D66236FADFB}" srcOrd="0" destOrd="1" presId="urn:microsoft.com/office/officeart/2005/8/layout/hList1"/>
    <dgm:cxn modelId="{85F3DF6E-DD67-47EB-9923-6A84B85AC1FA}" srcId="{FE0BC58E-A9E8-43B4-A7A3-0B33565A2B59}" destId="{A19D54F8-06FB-49F5-ADD8-21D83C0F692B}" srcOrd="0" destOrd="0" parTransId="{BD1EC219-3101-4EFB-BC86-F19299637BC0}" sibTransId="{3F1B8A65-E9B1-4FC3-940A-610CBE102235}"/>
    <dgm:cxn modelId="{6F6C9751-A4B1-41BE-AC70-C4D466B4464D}" type="presOf" srcId="{60D98FC7-5A2C-41F2-93FE-DA4179D0AC65}" destId="{019FE988-2C05-40EA-9C5B-02B97B5618A2}" srcOrd="0" destOrd="3" presId="urn:microsoft.com/office/officeart/2005/8/layout/hList1"/>
    <dgm:cxn modelId="{D04C8658-A354-438C-BC0E-4AC3A6CABE6E}" type="presOf" srcId="{0AC69C31-F007-433B-AE7D-5345429BC580}" destId="{019FE988-2C05-40EA-9C5B-02B97B5618A2}" srcOrd="0" destOrd="1" presId="urn:microsoft.com/office/officeart/2005/8/layout/hList1"/>
    <dgm:cxn modelId="{EE11A478-7533-4856-95C0-1AA95701ABEB}" srcId="{C3EFCB30-D0A2-4411-B682-66F8B5A20333}" destId="{DECB6E86-BFB9-4E9C-8626-79D49A260345}" srcOrd="2" destOrd="0" parTransId="{2122EBCE-5895-4DDB-8B90-FAAA4D2A21EA}" sibTransId="{2BF370F0-B3FD-4B7F-9FD0-79E14C429CA9}"/>
    <dgm:cxn modelId="{82AA5E7D-C0B3-462C-8753-9E5B15B582F9}" type="presOf" srcId="{D3B22416-CDBB-43E0-A280-46A59C4E264C}" destId="{D41588BA-51B7-4802-9D92-807A8327D3D5}" srcOrd="0" destOrd="1" presId="urn:microsoft.com/office/officeart/2005/8/layout/hList1"/>
    <dgm:cxn modelId="{1FB26898-E974-4AB5-BDEF-23A2AEEC8175}" srcId="{112659C0-6743-4515-A961-E4FB9820F0E2}" destId="{9CB7D6D5-79BD-4C57-8F71-7B63A8BC0CE7}" srcOrd="0" destOrd="0" parTransId="{E545B521-E296-42B1-A30D-34F7AF4F5F44}" sibTransId="{15398AE5-78CB-46F5-8FBB-041F3F1E714D}"/>
    <dgm:cxn modelId="{D36AE1A6-D2D2-4242-BF5C-64088C35F806}" srcId="{FE0BC58E-A9E8-43B4-A7A3-0B33565A2B59}" destId="{64186D03-01FB-4858-94BC-9C8C6CA31C52}" srcOrd="1" destOrd="0" parTransId="{551E203A-7523-4E81-8A76-DB47EC1AEA3B}" sibTransId="{7B6C6AE5-B7EF-460E-9914-52A17B023C23}"/>
    <dgm:cxn modelId="{8ED3ADB2-7A46-48F8-BA58-C060791D07B2}" type="presOf" srcId="{A84B761B-316C-4EB6-8D78-C4C08589EFBA}" destId="{D41588BA-51B7-4802-9D92-807A8327D3D5}" srcOrd="0" destOrd="2" presId="urn:microsoft.com/office/officeart/2005/8/layout/hList1"/>
    <dgm:cxn modelId="{B2B7EEB4-9270-4D49-A872-F19B9E09C1DD}" srcId="{2E0E6E3F-7467-43BA-B2D9-99A4284C4AFC}" destId="{112659C0-6743-4515-A961-E4FB9820F0E2}" srcOrd="0" destOrd="0" parTransId="{09706CEF-07BB-431F-89CC-F35BE3887A62}" sibTransId="{4CF3C7E8-A6B5-461F-83A5-602317C79F8F}"/>
    <dgm:cxn modelId="{946B1EB6-865F-484B-AC11-A0ED0156762A}" srcId="{112659C0-6743-4515-A961-E4FB9820F0E2}" destId="{A84B761B-316C-4EB6-8D78-C4C08589EFBA}" srcOrd="2" destOrd="0" parTransId="{FCE4D68A-2C6A-40E0-8D98-A9147DA69084}" sibTransId="{D7D5FA29-0646-4566-85B8-56C7120C6062}"/>
    <dgm:cxn modelId="{B69202D0-E9ED-44D6-AA06-0262F29D241E}" type="presOf" srcId="{3F5ABEC7-15DE-4DE2-8D76-EA4395EBF67C}" destId="{9F120397-8842-4536-828E-9D66236FADFB}" srcOrd="0" destOrd="2" presId="urn:microsoft.com/office/officeart/2005/8/layout/hList1"/>
    <dgm:cxn modelId="{5F73D7D0-76B1-4BDD-B9A2-F6BB6EE2C27D}" srcId="{C3EFCB30-D0A2-4411-B682-66F8B5A20333}" destId="{0AC69C31-F007-433B-AE7D-5345429BC580}" srcOrd="1" destOrd="0" parTransId="{A7251ED8-26EA-4BA5-A6FA-3B137E02EB77}" sibTransId="{0EA81D06-D493-4187-AA50-C9D440DCC708}"/>
    <dgm:cxn modelId="{3FAA48D3-5D93-46C8-BCD2-B5C6EFA5DD4F}" srcId="{FE0BC58E-A9E8-43B4-A7A3-0B33565A2B59}" destId="{AFFA3761-25AB-4A87-BF6D-33DEED547C39}" srcOrd="3" destOrd="0" parTransId="{186FC952-62A0-4445-B0B0-DDA01D62F447}" sibTransId="{0A3062DE-47A9-481D-949B-FE90F2BF95A7}"/>
    <dgm:cxn modelId="{8A821BD7-3BC8-4474-91D5-B79C3886B6A4}" type="presOf" srcId="{A19D54F8-06FB-49F5-ADD8-21D83C0F692B}" destId="{9F120397-8842-4536-828E-9D66236FADFB}" srcOrd="0" destOrd="0" presId="urn:microsoft.com/office/officeart/2005/8/layout/hList1"/>
    <dgm:cxn modelId="{9CC4EBE5-3CDC-4E96-8633-911C6C96E6D9}" type="presOf" srcId="{AFFA3761-25AB-4A87-BF6D-33DEED547C39}" destId="{9F120397-8842-4536-828E-9D66236FADFB}" srcOrd="0" destOrd="3" presId="urn:microsoft.com/office/officeart/2005/8/layout/hList1"/>
    <dgm:cxn modelId="{55CB70E9-95E5-4626-87FC-61030D5C21DF}" type="presOf" srcId="{2E0E6E3F-7467-43BA-B2D9-99A4284C4AFC}" destId="{1DE741B6-7FA2-4E7F-92FB-979D62761F2A}" srcOrd="0" destOrd="0" presId="urn:microsoft.com/office/officeart/2005/8/layout/hList1"/>
    <dgm:cxn modelId="{5DDAA3EC-AC6F-4266-9D1E-F81547A07689}" type="presOf" srcId="{DECB6E86-BFB9-4E9C-8626-79D49A260345}" destId="{019FE988-2C05-40EA-9C5B-02B97B5618A2}" srcOrd="0" destOrd="2" presId="urn:microsoft.com/office/officeart/2005/8/layout/hList1"/>
    <dgm:cxn modelId="{F73103F6-CD15-4AF1-BCB3-F18606C12217}" srcId="{FE0BC58E-A9E8-43B4-A7A3-0B33565A2B59}" destId="{3F5ABEC7-15DE-4DE2-8D76-EA4395EBF67C}" srcOrd="2" destOrd="0" parTransId="{9CBA173E-C173-43FD-9A87-1D3C4E6AA4AD}" sibTransId="{6F13A7A8-60B5-4C78-99CD-D6DDDB308017}"/>
    <dgm:cxn modelId="{97E24FF6-ED7D-4C4C-89B5-BC3E5BFE5563}" srcId="{C3EFCB30-D0A2-4411-B682-66F8B5A20333}" destId="{60D98FC7-5A2C-41F2-93FE-DA4179D0AC65}" srcOrd="3" destOrd="0" parTransId="{8B026931-C507-4C73-8681-D39A8F17B2EE}" sibTransId="{1037D7D8-3FF3-4DF2-A180-F6F863FD9D7C}"/>
    <dgm:cxn modelId="{20D83AF9-79CE-46A3-90C0-C6EC75E1344E}" srcId="{C3EFCB30-D0A2-4411-B682-66F8B5A20333}" destId="{B9AA1B56-C857-4B86-8476-C0F6F8D72E22}" srcOrd="4" destOrd="0" parTransId="{9E20E180-8ED4-4F4C-A68C-1247DC3E99F3}" sibTransId="{CF7055BF-2C9F-4EDD-B82A-13FA54545E85}"/>
    <dgm:cxn modelId="{818922FC-3BF5-40A5-8F62-38EAEAA4508D}" type="presOf" srcId="{112659C0-6743-4515-A961-E4FB9820F0E2}" destId="{178D73CB-BA0F-4412-A344-A49819B6C1D7}" srcOrd="0" destOrd="0" presId="urn:microsoft.com/office/officeart/2005/8/layout/hList1"/>
    <dgm:cxn modelId="{F4AE1BCB-69B3-49C7-B930-769E0A8E058E}" type="presParOf" srcId="{1DE741B6-7FA2-4E7F-92FB-979D62761F2A}" destId="{91ABEB0C-5D60-4DAD-9A7B-1ADDF0DE108F}" srcOrd="0" destOrd="0" presId="urn:microsoft.com/office/officeart/2005/8/layout/hList1"/>
    <dgm:cxn modelId="{3180E179-F543-4151-AAF0-FCD5A840C936}" type="presParOf" srcId="{91ABEB0C-5D60-4DAD-9A7B-1ADDF0DE108F}" destId="{178D73CB-BA0F-4412-A344-A49819B6C1D7}" srcOrd="0" destOrd="0" presId="urn:microsoft.com/office/officeart/2005/8/layout/hList1"/>
    <dgm:cxn modelId="{BC880E96-F59C-4CCF-BA43-03EFE56A9C7A}" type="presParOf" srcId="{91ABEB0C-5D60-4DAD-9A7B-1ADDF0DE108F}" destId="{D41588BA-51B7-4802-9D92-807A8327D3D5}" srcOrd="1" destOrd="0" presId="urn:microsoft.com/office/officeart/2005/8/layout/hList1"/>
    <dgm:cxn modelId="{ADF7FC2C-3926-4F02-82A2-B124D74C2A79}" type="presParOf" srcId="{1DE741B6-7FA2-4E7F-92FB-979D62761F2A}" destId="{6103DE24-721D-4664-BE32-2E455DE252E4}" srcOrd="1" destOrd="0" presId="urn:microsoft.com/office/officeart/2005/8/layout/hList1"/>
    <dgm:cxn modelId="{39B7B57F-4A31-4E11-9845-15025EA45CB8}" type="presParOf" srcId="{1DE741B6-7FA2-4E7F-92FB-979D62761F2A}" destId="{AC66ED61-6EE5-4B88-B6FC-28CF9D4239EA}" srcOrd="2" destOrd="0" presId="urn:microsoft.com/office/officeart/2005/8/layout/hList1"/>
    <dgm:cxn modelId="{95A85B67-9D7D-4C50-BB2C-A94E0B497FA2}" type="presParOf" srcId="{AC66ED61-6EE5-4B88-B6FC-28CF9D4239EA}" destId="{D1A9CFF8-B5C5-40FE-A736-19D19396D1EF}" srcOrd="0" destOrd="0" presId="urn:microsoft.com/office/officeart/2005/8/layout/hList1"/>
    <dgm:cxn modelId="{A70D2D7B-E366-4FE5-9C35-34324FFD409E}" type="presParOf" srcId="{AC66ED61-6EE5-4B88-B6FC-28CF9D4239EA}" destId="{019FE988-2C05-40EA-9C5B-02B97B5618A2}" srcOrd="1" destOrd="0" presId="urn:microsoft.com/office/officeart/2005/8/layout/hList1"/>
    <dgm:cxn modelId="{10C81232-B5AB-4E5E-BD9C-DF6452BFB7FE}" type="presParOf" srcId="{1DE741B6-7FA2-4E7F-92FB-979D62761F2A}" destId="{1DD9DDE5-38BE-4FBA-A142-0CC753CFBE68}" srcOrd="3" destOrd="0" presId="urn:microsoft.com/office/officeart/2005/8/layout/hList1"/>
    <dgm:cxn modelId="{FE1B0329-1D85-4D8B-A8E4-2CD7F3172A15}" type="presParOf" srcId="{1DE741B6-7FA2-4E7F-92FB-979D62761F2A}" destId="{0468E4D5-B77E-41BD-8A92-93B26D42DC81}" srcOrd="4" destOrd="0" presId="urn:microsoft.com/office/officeart/2005/8/layout/hList1"/>
    <dgm:cxn modelId="{9B37333C-4793-4D93-9504-FCEED4DB4DEC}" type="presParOf" srcId="{0468E4D5-B77E-41BD-8A92-93B26D42DC81}" destId="{41149844-B3CE-4BE4-AD61-5811E0320A0C}" srcOrd="0" destOrd="0" presId="urn:microsoft.com/office/officeart/2005/8/layout/hList1"/>
    <dgm:cxn modelId="{14059F6A-E36C-4288-A498-BE63AC41773B}" type="presParOf" srcId="{0468E4D5-B77E-41BD-8A92-93B26D42DC81}" destId="{9F120397-8842-4536-828E-9D66236FADF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0595C6-C95D-4293-8544-56EA8BC96390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35921010-CA0D-4119-8192-57C660E29F93}">
      <dgm:prSet phldrT="[Text]" custT="1"/>
      <dgm:spPr/>
      <dgm:t>
        <a:bodyPr/>
        <a:lstStyle/>
        <a:p>
          <a:r>
            <a:rPr lang="th-TH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การทำร้ายร่างกายเด็ก/ตนเอง/คู่</a:t>
          </a:r>
        </a:p>
      </dgm:t>
    </dgm:pt>
    <dgm:pt modelId="{A0BDFE7C-E562-4E13-B57F-BE3D58E295EF}" type="parTrans" cxnId="{EE2AB02E-858A-48FB-9D9B-6B956113D036}">
      <dgm:prSet/>
      <dgm:spPr/>
      <dgm:t>
        <a:bodyPr/>
        <a:lstStyle/>
        <a:p>
          <a:endParaRPr lang="th-TH"/>
        </a:p>
      </dgm:t>
    </dgm:pt>
    <dgm:pt modelId="{8C857197-5313-41EC-B695-0ACAC01F6A45}" type="sibTrans" cxnId="{EE2AB02E-858A-48FB-9D9B-6B956113D036}">
      <dgm:prSet/>
      <dgm:spPr/>
      <dgm:t>
        <a:bodyPr/>
        <a:lstStyle/>
        <a:p>
          <a:endParaRPr lang="th-TH"/>
        </a:p>
      </dgm:t>
    </dgm:pt>
    <dgm:pt modelId="{D90CB167-991F-4548-92DD-45669A87CA66}">
      <dgm:prSet phldrT="[Text]" custT="1"/>
      <dgm:spPr/>
      <dgm:t>
        <a:bodyPr/>
        <a:lstStyle/>
        <a:p>
          <a:r>
            <a:rPr lang="th-TH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การละเมิดทางเพศ/ตั้งครรภ์ไม่พร้อม</a:t>
          </a:r>
        </a:p>
      </dgm:t>
    </dgm:pt>
    <dgm:pt modelId="{4BBDB2FE-815F-4D1A-A2CD-A4CC729072B6}" type="parTrans" cxnId="{54E62D58-01F7-4402-8943-3D48CD391FD2}">
      <dgm:prSet/>
      <dgm:spPr/>
      <dgm:t>
        <a:bodyPr/>
        <a:lstStyle/>
        <a:p>
          <a:endParaRPr lang="th-TH"/>
        </a:p>
      </dgm:t>
    </dgm:pt>
    <dgm:pt modelId="{BFB37FD5-603D-497E-B0C0-1607E320F8BC}" type="sibTrans" cxnId="{54E62D58-01F7-4402-8943-3D48CD391FD2}">
      <dgm:prSet/>
      <dgm:spPr/>
      <dgm:t>
        <a:bodyPr/>
        <a:lstStyle/>
        <a:p>
          <a:endParaRPr lang="th-TH"/>
        </a:p>
      </dgm:t>
    </dgm:pt>
    <dgm:pt modelId="{16E1B06C-0B9A-462D-8C08-0BB0471EE53D}">
      <dgm:prSet phldrT="[Text]" custT="1"/>
      <dgm:spPr/>
      <dgm:t>
        <a:bodyPr/>
        <a:lstStyle/>
        <a:p>
          <a:r>
            <a:rPr lang="th-TH" sz="4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การทำร้ายด้านอารมณ์จิตใจ</a:t>
          </a:r>
        </a:p>
      </dgm:t>
    </dgm:pt>
    <dgm:pt modelId="{773AAA48-464F-4837-94AD-4B625CFFB3B7}" type="parTrans" cxnId="{47CB0CF0-2C98-4BF1-A512-2AC4A0FEA3F2}">
      <dgm:prSet/>
      <dgm:spPr/>
      <dgm:t>
        <a:bodyPr/>
        <a:lstStyle/>
        <a:p>
          <a:endParaRPr lang="th-TH"/>
        </a:p>
      </dgm:t>
    </dgm:pt>
    <dgm:pt modelId="{35332904-94C3-4E37-92F3-EF7E9218B1B3}" type="sibTrans" cxnId="{47CB0CF0-2C98-4BF1-A512-2AC4A0FEA3F2}">
      <dgm:prSet/>
      <dgm:spPr/>
      <dgm:t>
        <a:bodyPr/>
        <a:lstStyle/>
        <a:p>
          <a:endParaRPr lang="th-TH"/>
        </a:p>
      </dgm:t>
    </dgm:pt>
    <dgm:pt modelId="{CBE1D88B-BE37-4B7F-81FF-3972D5D6F829}">
      <dgm:prSet phldrT="[Text]" custT="1"/>
      <dgm:spPr/>
      <dgm:t>
        <a:bodyPr/>
        <a:lstStyle/>
        <a:p>
          <a:r>
            <a:rPr lang="th-TH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การละเลยทอดทิ้ง/เลี้ยงดูที่ไม่เหมาะสม</a:t>
          </a:r>
        </a:p>
      </dgm:t>
    </dgm:pt>
    <dgm:pt modelId="{498EA03B-FAB8-48D4-BC2D-0286A0FF4412}" type="parTrans" cxnId="{53E260F8-3FC6-44CC-8C5E-B57C444F4414}">
      <dgm:prSet/>
      <dgm:spPr/>
      <dgm:t>
        <a:bodyPr/>
        <a:lstStyle/>
        <a:p>
          <a:endParaRPr lang="th-TH"/>
        </a:p>
      </dgm:t>
    </dgm:pt>
    <dgm:pt modelId="{563006C1-DBF3-4A8B-ADD4-C8A586D08D07}" type="sibTrans" cxnId="{53E260F8-3FC6-44CC-8C5E-B57C444F4414}">
      <dgm:prSet/>
      <dgm:spPr/>
      <dgm:t>
        <a:bodyPr/>
        <a:lstStyle/>
        <a:p>
          <a:endParaRPr lang="th-TH"/>
        </a:p>
      </dgm:t>
    </dgm:pt>
    <dgm:pt modelId="{ADDB9CB3-BA8B-4549-9BE8-DD7F8B318CA5}" type="pres">
      <dgm:prSet presAssocID="{930595C6-C95D-4293-8544-56EA8BC96390}" presName="Name0" presStyleCnt="0">
        <dgm:presLayoutVars>
          <dgm:dir/>
          <dgm:resizeHandles val="exact"/>
        </dgm:presLayoutVars>
      </dgm:prSet>
      <dgm:spPr/>
    </dgm:pt>
    <dgm:pt modelId="{8D1366EE-BE5D-4056-B3CE-E812E5189912}" type="pres">
      <dgm:prSet presAssocID="{35921010-CA0D-4119-8192-57C660E29F93}" presName="Name5" presStyleLbl="vennNode1" presStyleIdx="0" presStyleCnt="4">
        <dgm:presLayoutVars>
          <dgm:bulletEnabled val="1"/>
        </dgm:presLayoutVars>
      </dgm:prSet>
      <dgm:spPr/>
    </dgm:pt>
    <dgm:pt modelId="{07108AFA-D818-46C0-A0EA-769A70AEA83B}" type="pres">
      <dgm:prSet presAssocID="{8C857197-5313-41EC-B695-0ACAC01F6A45}" presName="space" presStyleCnt="0"/>
      <dgm:spPr/>
    </dgm:pt>
    <dgm:pt modelId="{E86A1808-B470-4059-BB10-0CBB15A95A4B}" type="pres">
      <dgm:prSet presAssocID="{D90CB167-991F-4548-92DD-45669A87CA66}" presName="Name5" presStyleLbl="vennNode1" presStyleIdx="1" presStyleCnt="4">
        <dgm:presLayoutVars>
          <dgm:bulletEnabled val="1"/>
        </dgm:presLayoutVars>
      </dgm:prSet>
      <dgm:spPr/>
    </dgm:pt>
    <dgm:pt modelId="{E55B8402-F7AA-4B4F-BA08-6F7C3807F849}" type="pres">
      <dgm:prSet presAssocID="{BFB37FD5-603D-497E-B0C0-1607E320F8BC}" presName="space" presStyleCnt="0"/>
      <dgm:spPr/>
    </dgm:pt>
    <dgm:pt modelId="{FE6E5A63-2E2B-47E8-8A9E-B59EEA5C3C56}" type="pres">
      <dgm:prSet presAssocID="{16E1B06C-0B9A-462D-8C08-0BB0471EE53D}" presName="Name5" presStyleLbl="vennNode1" presStyleIdx="2" presStyleCnt="4">
        <dgm:presLayoutVars>
          <dgm:bulletEnabled val="1"/>
        </dgm:presLayoutVars>
      </dgm:prSet>
      <dgm:spPr/>
    </dgm:pt>
    <dgm:pt modelId="{6B208B67-1CAA-4627-9B05-CEF3FD365031}" type="pres">
      <dgm:prSet presAssocID="{35332904-94C3-4E37-92F3-EF7E9218B1B3}" presName="space" presStyleCnt="0"/>
      <dgm:spPr/>
    </dgm:pt>
    <dgm:pt modelId="{C8232816-3610-49B4-8D7B-F3034BE08150}" type="pres">
      <dgm:prSet presAssocID="{CBE1D88B-BE37-4B7F-81FF-3972D5D6F829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7D638614-070A-4BF6-802F-3E55CC8EA7A9}" type="presOf" srcId="{16E1B06C-0B9A-462D-8C08-0BB0471EE53D}" destId="{FE6E5A63-2E2B-47E8-8A9E-B59EEA5C3C56}" srcOrd="0" destOrd="0" presId="urn:microsoft.com/office/officeart/2005/8/layout/venn3"/>
    <dgm:cxn modelId="{5AC7F523-02FC-4E34-9443-6EA3F8D9F067}" type="presOf" srcId="{930595C6-C95D-4293-8544-56EA8BC96390}" destId="{ADDB9CB3-BA8B-4549-9BE8-DD7F8B318CA5}" srcOrd="0" destOrd="0" presId="urn:microsoft.com/office/officeart/2005/8/layout/venn3"/>
    <dgm:cxn modelId="{EE2AB02E-858A-48FB-9D9B-6B956113D036}" srcId="{930595C6-C95D-4293-8544-56EA8BC96390}" destId="{35921010-CA0D-4119-8192-57C660E29F93}" srcOrd="0" destOrd="0" parTransId="{A0BDFE7C-E562-4E13-B57F-BE3D58E295EF}" sibTransId="{8C857197-5313-41EC-B695-0ACAC01F6A45}"/>
    <dgm:cxn modelId="{54E62D58-01F7-4402-8943-3D48CD391FD2}" srcId="{930595C6-C95D-4293-8544-56EA8BC96390}" destId="{D90CB167-991F-4548-92DD-45669A87CA66}" srcOrd="1" destOrd="0" parTransId="{4BBDB2FE-815F-4D1A-A2CD-A4CC729072B6}" sibTransId="{BFB37FD5-603D-497E-B0C0-1607E320F8BC}"/>
    <dgm:cxn modelId="{D0994ACD-A491-45B0-8FFF-799606D7C9DE}" type="presOf" srcId="{35921010-CA0D-4119-8192-57C660E29F93}" destId="{8D1366EE-BE5D-4056-B3CE-E812E5189912}" srcOrd="0" destOrd="0" presId="urn:microsoft.com/office/officeart/2005/8/layout/venn3"/>
    <dgm:cxn modelId="{81D0A2CF-F516-4A32-A1D1-F8029F53D78F}" type="presOf" srcId="{CBE1D88B-BE37-4B7F-81FF-3972D5D6F829}" destId="{C8232816-3610-49B4-8D7B-F3034BE08150}" srcOrd="0" destOrd="0" presId="urn:microsoft.com/office/officeart/2005/8/layout/venn3"/>
    <dgm:cxn modelId="{179C2CDE-5183-4A82-B8FB-83AB64B6E80B}" type="presOf" srcId="{D90CB167-991F-4548-92DD-45669A87CA66}" destId="{E86A1808-B470-4059-BB10-0CBB15A95A4B}" srcOrd="0" destOrd="0" presId="urn:microsoft.com/office/officeart/2005/8/layout/venn3"/>
    <dgm:cxn modelId="{47CB0CF0-2C98-4BF1-A512-2AC4A0FEA3F2}" srcId="{930595C6-C95D-4293-8544-56EA8BC96390}" destId="{16E1B06C-0B9A-462D-8C08-0BB0471EE53D}" srcOrd="2" destOrd="0" parTransId="{773AAA48-464F-4837-94AD-4B625CFFB3B7}" sibTransId="{35332904-94C3-4E37-92F3-EF7E9218B1B3}"/>
    <dgm:cxn modelId="{53E260F8-3FC6-44CC-8C5E-B57C444F4414}" srcId="{930595C6-C95D-4293-8544-56EA8BC96390}" destId="{CBE1D88B-BE37-4B7F-81FF-3972D5D6F829}" srcOrd="3" destOrd="0" parTransId="{498EA03B-FAB8-48D4-BC2D-0286A0FF4412}" sibTransId="{563006C1-DBF3-4A8B-ADD4-C8A586D08D07}"/>
    <dgm:cxn modelId="{657745F0-8DAF-43FB-8BF5-22A7EA1D71F9}" type="presParOf" srcId="{ADDB9CB3-BA8B-4549-9BE8-DD7F8B318CA5}" destId="{8D1366EE-BE5D-4056-B3CE-E812E5189912}" srcOrd="0" destOrd="0" presId="urn:microsoft.com/office/officeart/2005/8/layout/venn3"/>
    <dgm:cxn modelId="{12033552-3CF7-4549-81E9-78B81062041A}" type="presParOf" srcId="{ADDB9CB3-BA8B-4549-9BE8-DD7F8B318CA5}" destId="{07108AFA-D818-46C0-A0EA-769A70AEA83B}" srcOrd="1" destOrd="0" presId="urn:microsoft.com/office/officeart/2005/8/layout/venn3"/>
    <dgm:cxn modelId="{E070E0C3-AC10-4E9C-B5C8-C2253300FA17}" type="presParOf" srcId="{ADDB9CB3-BA8B-4549-9BE8-DD7F8B318CA5}" destId="{E86A1808-B470-4059-BB10-0CBB15A95A4B}" srcOrd="2" destOrd="0" presId="urn:microsoft.com/office/officeart/2005/8/layout/venn3"/>
    <dgm:cxn modelId="{52E53D74-00BB-4D41-9E82-D2A2C10A156D}" type="presParOf" srcId="{ADDB9CB3-BA8B-4549-9BE8-DD7F8B318CA5}" destId="{E55B8402-F7AA-4B4F-BA08-6F7C3807F849}" srcOrd="3" destOrd="0" presId="urn:microsoft.com/office/officeart/2005/8/layout/venn3"/>
    <dgm:cxn modelId="{83246895-CA09-4EE0-9E60-F2C84AFA7B98}" type="presParOf" srcId="{ADDB9CB3-BA8B-4549-9BE8-DD7F8B318CA5}" destId="{FE6E5A63-2E2B-47E8-8A9E-B59EEA5C3C56}" srcOrd="4" destOrd="0" presId="urn:microsoft.com/office/officeart/2005/8/layout/venn3"/>
    <dgm:cxn modelId="{183C2CCB-8F48-488B-B02B-DDD64984180E}" type="presParOf" srcId="{ADDB9CB3-BA8B-4549-9BE8-DD7F8B318CA5}" destId="{6B208B67-1CAA-4627-9B05-CEF3FD365031}" srcOrd="5" destOrd="0" presId="urn:microsoft.com/office/officeart/2005/8/layout/venn3"/>
    <dgm:cxn modelId="{27F55C56-690C-4034-A31B-8184D132F301}" type="presParOf" srcId="{ADDB9CB3-BA8B-4549-9BE8-DD7F8B318CA5}" destId="{C8232816-3610-49B4-8D7B-F3034BE08150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9CFD2B-0337-43F7-B3B2-05AE0A2B3635}">
      <dsp:nvSpPr>
        <dsp:cNvPr id="0" name=""/>
        <dsp:cNvSpPr/>
      </dsp:nvSpPr>
      <dsp:spPr>
        <a:xfrm rot="16200000">
          <a:off x="-1672722" y="1675635"/>
          <a:ext cx="6209731" cy="2858459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reflection blurRad="12700" stA="26000" endPos="32000" dist="12700" dir="5400000" sy="-100000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0" tIns="0" rIns="199182" bIns="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u="sng" kern="1200" dirty="0">
              <a:solidFill>
                <a:srgbClr val="0066FF"/>
              </a:solidFill>
              <a:latin typeface="+mj-lt"/>
              <a:cs typeface="AngsanaUPC" panose="02020603050405020304" pitchFamily="18" charset="-34"/>
            </a:rPr>
            <a:t>Medical and public health services</a:t>
          </a:r>
          <a:endParaRPr lang="th-TH" sz="3100" u="sng" kern="1200" dirty="0">
            <a:solidFill>
              <a:srgbClr val="0066FF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>
              <a:latin typeface="+mj-lt"/>
              <a:cs typeface="IrisUPC" pitchFamily="34" charset="-34"/>
            </a:rPr>
            <a:t>Therapy for treating disease, both physically and  </a:t>
          </a:r>
          <a:endParaRPr lang="th-TH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>
              <a:latin typeface="+mj-lt"/>
              <a:cs typeface="IrisUPC" pitchFamily="34" charset="-34"/>
            </a:rPr>
            <a:t>mentally to get well soon.</a:t>
          </a:r>
          <a:endParaRPr lang="th-TH" sz="2400" b="1" kern="1200" dirty="0">
            <a:latin typeface="+mj-lt"/>
            <a:cs typeface="IrisUPC" pitchFamily="34" charset="-34"/>
          </a:endParaRPr>
        </a:p>
      </dsp:txBody>
      <dsp:txXfrm rot="5400000">
        <a:off x="2914" y="1241945"/>
        <a:ext cx="2858459" cy="3725839"/>
      </dsp:txXfrm>
    </dsp:sp>
    <dsp:sp modelId="{DE7035FE-5E2C-4523-8EEB-5991478C5914}">
      <dsp:nvSpPr>
        <dsp:cNvPr id="0" name=""/>
        <dsp:cNvSpPr/>
      </dsp:nvSpPr>
      <dsp:spPr>
        <a:xfrm rot="16200000">
          <a:off x="1400121" y="1675635"/>
          <a:ext cx="6209731" cy="2858459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reflection blurRad="12700" stA="26000" endPos="32000" dist="12700" dir="5400000" sy="-100000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0" tIns="0" rIns="199182" bIns="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u="sng" kern="1200" dirty="0">
              <a:solidFill>
                <a:srgbClr val="0066FF"/>
              </a:solidFill>
              <a:latin typeface="+mj-lt"/>
              <a:cs typeface="AngsanaUPC" panose="02020603050405020304" pitchFamily="18" charset="-34"/>
            </a:rPr>
            <a:t>Social services and social welfare</a:t>
          </a:r>
          <a:endParaRPr lang="th-TH" sz="3100" u="sng" kern="1200" dirty="0">
            <a:solidFill>
              <a:srgbClr val="0066FF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>
              <a:latin typeface="+mj-lt"/>
              <a:cs typeface="IrisUPC" pitchFamily="34" charset="-34"/>
            </a:rPr>
            <a:t>To provide assistance, relief and protection against </a:t>
          </a:r>
          <a:endParaRPr lang="th-TH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>
              <a:latin typeface="+mj-lt"/>
              <a:cs typeface="IrisUPC" pitchFamily="34" charset="-34"/>
            </a:rPr>
            <a:t>victimization.</a:t>
          </a:r>
          <a:endParaRPr lang="th-TH" sz="2400" b="1" kern="1200" dirty="0">
            <a:latin typeface="+mj-lt"/>
            <a:cs typeface="IrisUPC" pitchFamily="34" charset="-34"/>
          </a:endParaRPr>
        </a:p>
      </dsp:txBody>
      <dsp:txXfrm rot="5400000">
        <a:off x="3075757" y="1241945"/>
        <a:ext cx="2858459" cy="3725839"/>
      </dsp:txXfrm>
    </dsp:sp>
    <dsp:sp modelId="{D97F2A02-4DE6-4FF1-92F0-C98ED230517D}">
      <dsp:nvSpPr>
        <dsp:cNvPr id="0" name=""/>
        <dsp:cNvSpPr/>
      </dsp:nvSpPr>
      <dsp:spPr>
        <a:xfrm rot="16200000">
          <a:off x="4472965" y="1675635"/>
          <a:ext cx="6209731" cy="2858459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reflection blurRad="12700" stA="26000" endPos="32000" dist="12700" dir="5400000" sy="-100000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0" tIns="0" rIns="199182" bIns="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u="sng" kern="1200" dirty="0">
              <a:solidFill>
                <a:srgbClr val="0066FF"/>
              </a:solidFill>
              <a:latin typeface="+mj-lt"/>
              <a:cs typeface="AngsanaUPC" panose="02020603050405020304" pitchFamily="18" charset="-34"/>
            </a:rPr>
            <a:t>Legal Support Services</a:t>
          </a:r>
          <a:endParaRPr lang="th-TH" sz="3100" u="sng" kern="1200" dirty="0">
            <a:solidFill>
              <a:srgbClr val="0066FF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>
              <a:latin typeface="+mj-lt"/>
              <a:cs typeface="IrisUPC" pitchFamily="34" charset="-34"/>
            </a:rPr>
            <a:t>To engage in legal proceedings suppression of </a:t>
          </a:r>
          <a:endParaRPr lang="th-TH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>
              <a:latin typeface="+mj-lt"/>
              <a:cs typeface="IrisUPC" pitchFamily="34" charset="-34"/>
            </a:rPr>
            <a:t>repeats by assessing the damage.</a:t>
          </a:r>
        </a:p>
      </dsp:txBody>
      <dsp:txXfrm rot="5400000">
        <a:off x="6148601" y="1241945"/>
        <a:ext cx="2858459" cy="3725839"/>
      </dsp:txXfrm>
    </dsp:sp>
    <dsp:sp modelId="{688F66E7-174D-4717-B9A7-D5BDA46548E2}">
      <dsp:nvSpPr>
        <dsp:cNvPr id="0" name=""/>
        <dsp:cNvSpPr/>
      </dsp:nvSpPr>
      <dsp:spPr>
        <a:xfrm rot="16200000">
          <a:off x="7548722" y="1675635"/>
          <a:ext cx="6209731" cy="2858459"/>
        </a:xfrm>
        <a:prstGeom prst="flowChartManualOperati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reflection blurRad="12700" stA="26000" endPos="32000" dist="12700" dir="5400000" sy="-100000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0" tIns="0" rIns="199182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u="sng" kern="1200" dirty="0">
              <a:solidFill>
                <a:schemeClr val="bg1"/>
              </a:solidFill>
              <a:effectLst/>
              <a:latin typeface="+mj-lt"/>
              <a:cs typeface="AngsanaUPC" panose="02020603050405020304" pitchFamily="18" charset="-34"/>
            </a:rPr>
            <a:t>Coordinate with all relevant agencies</a:t>
          </a:r>
          <a:endParaRPr lang="en-US" sz="3100" b="1" u="sng" kern="1200" dirty="0">
            <a:solidFill>
              <a:schemeClr val="bg1"/>
            </a:solidFill>
            <a:effectLst/>
            <a:latin typeface="+mj-lt"/>
            <a:cs typeface="IrisUPC" pitchFamily="34" charset="-34"/>
          </a:endParaRPr>
        </a:p>
      </dsp:txBody>
      <dsp:txXfrm rot="5400000">
        <a:off x="9224358" y="1241945"/>
        <a:ext cx="2858459" cy="37258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8D73CB-BA0F-4412-A344-A49819B6C1D7}">
      <dsp:nvSpPr>
        <dsp:cNvPr id="0" name=""/>
        <dsp:cNvSpPr/>
      </dsp:nvSpPr>
      <dsp:spPr>
        <a:xfrm>
          <a:off x="3810" y="41767"/>
          <a:ext cx="3714750" cy="11232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+mj-lt"/>
              <a:cs typeface="DilleniaUPC" panose="02020603050405020304" pitchFamily="18" charset="-34"/>
            </a:rPr>
            <a:t>Main Management</a:t>
          </a:r>
          <a:endParaRPr lang="th-TH" sz="2800" kern="1200" dirty="0">
            <a:solidFill>
              <a:schemeClr val="tx1"/>
            </a:solidFill>
            <a:latin typeface="+mj-lt"/>
          </a:endParaRPr>
        </a:p>
      </dsp:txBody>
      <dsp:txXfrm>
        <a:off x="3810" y="41767"/>
        <a:ext cx="3714750" cy="1123200"/>
      </dsp:txXfrm>
    </dsp:sp>
    <dsp:sp modelId="{D41588BA-51B7-4802-9D92-807A8327D3D5}">
      <dsp:nvSpPr>
        <dsp:cNvPr id="0" name=""/>
        <dsp:cNvSpPr/>
      </dsp:nvSpPr>
      <dsp:spPr>
        <a:xfrm>
          <a:off x="0" y="1137567"/>
          <a:ext cx="3714750" cy="468245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>
              <a:solidFill>
                <a:srgbClr val="0066FF"/>
              </a:solidFill>
              <a:latin typeface="+mj-lt"/>
              <a:cs typeface="DilleniaUPC" panose="02020603050405020304" pitchFamily="18" charset="-34"/>
            </a:rPr>
            <a:t>Environment Management</a:t>
          </a:r>
          <a:endParaRPr lang="th-TH" sz="2800" kern="1200" dirty="0">
            <a:solidFill>
              <a:srgbClr val="0066FF"/>
            </a:solidFill>
            <a:latin typeface="+mj-lt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>
              <a:solidFill>
                <a:srgbClr val="0066FF"/>
              </a:solidFill>
              <a:latin typeface="+mj-lt"/>
              <a:cs typeface="DilleniaUPC" panose="02020603050405020304" pitchFamily="18" charset="-34"/>
            </a:rPr>
            <a:t>Self-Management of Victims</a:t>
          </a:r>
          <a:endParaRPr lang="th-TH" sz="2800" kern="1200" dirty="0">
            <a:solidFill>
              <a:srgbClr val="0066FF"/>
            </a:solidFill>
            <a:latin typeface="+mj-lt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>
              <a:solidFill>
                <a:srgbClr val="0066FF"/>
              </a:solidFill>
              <a:latin typeface="+mj-lt"/>
            </a:rPr>
            <a:t>Safety</a:t>
          </a:r>
          <a:br>
            <a:rPr lang="th-TH" sz="2800" b="1" kern="1200" dirty="0">
              <a:solidFill>
                <a:srgbClr val="0066FF"/>
              </a:solidFill>
              <a:latin typeface="+mj-lt"/>
            </a:rPr>
          </a:br>
          <a:endParaRPr lang="th-TH" sz="2800" kern="1200" dirty="0">
            <a:solidFill>
              <a:srgbClr val="0066FF"/>
            </a:solidFill>
            <a:latin typeface="+mj-lt"/>
          </a:endParaRPr>
        </a:p>
      </dsp:txBody>
      <dsp:txXfrm>
        <a:off x="0" y="1137567"/>
        <a:ext cx="3714750" cy="4682453"/>
      </dsp:txXfrm>
    </dsp:sp>
    <dsp:sp modelId="{D1A9CFF8-B5C5-40FE-A736-19D19396D1EF}">
      <dsp:nvSpPr>
        <dsp:cNvPr id="0" name=""/>
        <dsp:cNvSpPr/>
      </dsp:nvSpPr>
      <dsp:spPr>
        <a:xfrm>
          <a:off x="4238625" y="27261"/>
          <a:ext cx="3714749" cy="11232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rnd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+mj-lt"/>
              <a:cs typeface="DilleniaUPC" panose="02020603050405020304" pitchFamily="18" charset="-34"/>
            </a:rPr>
            <a:t>Environment Management</a:t>
          </a:r>
          <a:endParaRPr lang="th-TH" sz="2800" kern="1200" dirty="0">
            <a:latin typeface="+mj-lt"/>
          </a:endParaRPr>
        </a:p>
      </dsp:txBody>
      <dsp:txXfrm>
        <a:off x="4238625" y="27261"/>
        <a:ext cx="3714749" cy="1123200"/>
      </dsp:txXfrm>
    </dsp:sp>
    <dsp:sp modelId="{019FE988-2C05-40EA-9C5B-02B97B5618A2}">
      <dsp:nvSpPr>
        <dsp:cNvPr id="0" name=""/>
        <dsp:cNvSpPr/>
      </dsp:nvSpPr>
      <dsp:spPr>
        <a:xfrm>
          <a:off x="4238625" y="1150461"/>
          <a:ext cx="3714749" cy="4740476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lumMod val="7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>
              <a:solidFill>
                <a:srgbClr val="9E0A82"/>
              </a:solidFill>
              <a:latin typeface="+mj-lt"/>
              <a:cs typeface="DilleniaUPC" panose="02020603050405020304" pitchFamily="18" charset="-34"/>
            </a:rPr>
            <a:t>Threat or relatives</a:t>
          </a:r>
          <a:r>
            <a:rPr lang="th-TH" sz="2800" b="1" kern="1200" dirty="0">
              <a:solidFill>
                <a:srgbClr val="9E0A82"/>
              </a:solidFill>
              <a:latin typeface="+mj-lt"/>
              <a:cs typeface="DilleniaUPC" panose="02020603050405020304" pitchFamily="18" charset="-34"/>
            </a:rPr>
            <a:t>  </a:t>
          </a:r>
          <a:endParaRPr lang="th-TH" sz="2800" kern="1200" dirty="0">
            <a:latin typeface="+mj-lt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>
              <a:solidFill>
                <a:srgbClr val="9E0A82"/>
              </a:solidFill>
              <a:latin typeface="+mj-lt"/>
              <a:cs typeface="DilleniaUPC" panose="02020603050405020304" pitchFamily="18" charset="-34"/>
            </a:rPr>
            <a:t>Safe place</a:t>
          </a:r>
          <a:endParaRPr lang="th-TH" sz="2800" kern="1200" dirty="0">
            <a:latin typeface="+mj-lt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>
              <a:solidFill>
                <a:srgbClr val="9E0A82"/>
              </a:solidFill>
              <a:latin typeface="+mj-lt"/>
              <a:cs typeface="DilleniaUPC" panose="02020603050405020304" pitchFamily="18" charset="-34"/>
            </a:rPr>
            <a:t>Media and accessing to sufferer</a:t>
          </a:r>
          <a:endParaRPr lang="th-TH" sz="2800" kern="1200" dirty="0">
            <a:latin typeface="+mj-lt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>
              <a:solidFill>
                <a:srgbClr val="9E0A82"/>
              </a:solidFill>
              <a:latin typeface="+mj-lt"/>
              <a:cs typeface="DilleniaUPC" panose="02020603050405020304" pitchFamily="18" charset="-34"/>
            </a:rPr>
            <a:t>Human Right</a:t>
          </a:r>
          <a:endParaRPr lang="th-TH" sz="2800" kern="1200" dirty="0">
            <a:latin typeface="+mj-lt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>
              <a:solidFill>
                <a:srgbClr val="9E0A82"/>
              </a:solidFill>
              <a:latin typeface="+mj-lt"/>
              <a:cs typeface="DilleniaUPC" panose="02020603050405020304" pitchFamily="18" charset="-34"/>
            </a:rPr>
            <a:t>Social resources, funds, and etc.</a:t>
          </a:r>
          <a:endParaRPr lang="th-TH" sz="2800" kern="1200" dirty="0">
            <a:latin typeface="+mj-lt"/>
          </a:endParaRPr>
        </a:p>
      </dsp:txBody>
      <dsp:txXfrm>
        <a:off x="4238625" y="1150461"/>
        <a:ext cx="3714749" cy="4740476"/>
      </dsp:txXfrm>
    </dsp:sp>
    <dsp:sp modelId="{41149844-B3CE-4BE4-AD61-5811E0320A0C}">
      <dsp:nvSpPr>
        <dsp:cNvPr id="0" name=""/>
        <dsp:cNvSpPr/>
      </dsp:nvSpPr>
      <dsp:spPr>
        <a:xfrm>
          <a:off x="8473439" y="27261"/>
          <a:ext cx="3714749" cy="11232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rnd" cmpd="sng" algn="ctr">
          <a:solidFill>
            <a:schemeClr val="bg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+mj-lt"/>
              <a:cs typeface="DilleniaUPC" panose="02020603050405020304" pitchFamily="18" charset="-34"/>
            </a:rPr>
            <a:t>Self-Management of Victims</a:t>
          </a:r>
          <a:endParaRPr lang="th-TH" sz="2800" kern="1200" dirty="0">
            <a:latin typeface="+mj-lt"/>
          </a:endParaRPr>
        </a:p>
      </dsp:txBody>
      <dsp:txXfrm>
        <a:off x="8473439" y="27261"/>
        <a:ext cx="3714749" cy="1123200"/>
      </dsp:txXfrm>
    </dsp:sp>
    <dsp:sp modelId="{9F120397-8842-4536-828E-9D66236FADFB}">
      <dsp:nvSpPr>
        <dsp:cNvPr id="0" name=""/>
        <dsp:cNvSpPr/>
      </dsp:nvSpPr>
      <dsp:spPr>
        <a:xfrm>
          <a:off x="8473439" y="1150461"/>
          <a:ext cx="3714749" cy="4740476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bg2">
              <a:lumMod val="5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>
              <a:solidFill>
                <a:srgbClr val="C00000"/>
              </a:solidFill>
              <a:latin typeface="+mj-lt"/>
              <a:cs typeface="DilleniaUPC" panose="02020603050405020304" pitchFamily="18" charset="-34"/>
            </a:rPr>
            <a:t>Attitude, thinking, adaptation</a:t>
          </a:r>
          <a:endParaRPr lang="th-TH" sz="2800" kern="1200" dirty="0">
            <a:latin typeface="+mj-lt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>
              <a:solidFill>
                <a:srgbClr val="C00000"/>
              </a:solidFill>
              <a:latin typeface="+mj-lt"/>
              <a:cs typeface="DilleniaUPC" panose="02020603050405020304" pitchFamily="18" charset="-34"/>
            </a:rPr>
            <a:t>Emotional control, fear, anger, regression</a:t>
          </a:r>
          <a:endParaRPr lang="th-TH" sz="2800" kern="1200" dirty="0">
            <a:latin typeface="+mj-lt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>
              <a:solidFill>
                <a:srgbClr val="C00000"/>
              </a:solidFill>
              <a:latin typeface="+mj-lt"/>
              <a:cs typeface="DilleniaUPC" panose="02020603050405020304" pitchFamily="18" charset="-34"/>
            </a:rPr>
            <a:t>Empowerment</a:t>
          </a:r>
          <a:endParaRPr lang="th-TH" sz="2800" kern="1200" dirty="0">
            <a:latin typeface="+mj-lt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>
              <a:solidFill>
                <a:srgbClr val="C00000"/>
              </a:solidFill>
              <a:latin typeface="+mj-lt"/>
              <a:cs typeface="DilleniaUPC" panose="02020603050405020304" pitchFamily="18" charset="-34"/>
            </a:rPr>
            <a:t>Resurrection, withstanding pressure and fight or face</a:t>
          </a:r>
          <a:endParaRPr lang="th-TH" sz="2800" kern="1200" dirty="0">
            <a:latin typeface="+mj-lt"/>
          </a:endParaRPr>
        </a:p>
      </dsp:txBody>
      <dsp:txXfrm>
        <a:off x="8473439" y="1150461"/>
        <a:ext cx="3714749" cy="47404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1366EE-BE5D-4056-B3CE-E812E5189912}">
      <dsp:nvSpPr>
        <dsp:cNvPr id="0" name=""/>
        <dsp:cNvSpPr/>
      </dsp:nvSpPr>
      <dsp:spPr>
        <a:xfrm>
          <a:off x="3081" y="544998"/>
          <a:ext cx="3091477" cy="30914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134" tIns="60960" rIns="170134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4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การทำร้ายร่างกายเด็ก/ตนเอง/คู่</a:t>
          </a:r>
        </a:p>
      </dsp:txBody>
      <dsp:txXfrm>
        <a:off x="455817" y="997734"/>
        <a:ext cx="2186005" cy="2186005"/>
      </dsp:txXfrm>
    </dsp:sp>
    <dsp:sp modelId="{E86A1808-B470-4059-BB10-0CBB15A95A4B}">
      <dsp:nvSpPr>
        <dsp:cNvPr id="0" name=""/>
        <dsp:cNvSpPr/>
      </dsp:nvSpPr>
      <dsp:spPr>
        <a:xfrm>
          <a:off x="2476263" y="544998"/>
          <a:ext cx="3091477" cy="30914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134" tIns="60960" rIns="170134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4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การละเมิดทางเพศ/ตั้งครรภ์ไม่พร้อม</a:t>
          </a:r>
        </a:p>
      </dsp:txBody>
      <dsp:txXfrm>
        <a:off x="2928999" y="997734"/>
        <a:ext cx="2186005" cy="2186005"/>
      </dsp:txXfrm>
    </dsp:sp>
    <dsp:sp modelId="{FE6E5A63-2E2B-47E8-8A9E-B59EEA5C3C56}">
      <dsp:nvSpPr>
        <dsp:cNvPr id="0" name=""/>
        <dsp:cNvSpPr/>
      </dsp:nvSpPr>
      <dsp:spPr>
        <a:xfrm>
          <a:off x="4949445" y="544998"/>
          <a:ext cx="3091477" cy="30914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134" tIns="60960" rIns="170134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4800" b="1" kern="1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การทำร้ายด้านอารมณ์จิตใจ</a:t>
          </a:r>
        </a:p>
      </dsp:txBody>
      <dsp:txXfrm>
        <a:off x="5402181" y="997734"/>
        <a:ext cx="2186005" cy="2186005"/>
      </dsp:txXfrm>
    </dsp:sp>
    <dsp:sp modelId="{C8232816-3610-49B4-8D7B-F3034BE08150}">
      <dsp:nvSpPr>
        <dsp:cNvPr id="0" name=""/>
        <dsp:cNvSpPr/>
      </dsp:nvSpPr>
      <dsp:spPr>
        <a:xfrm>
          <a:off x="7422627" y="544998"/>
          <a:ext cx="3091477" cy="30914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134" tIns="55880" rIns="170134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44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การละเลยทอดทิ้ง/เลี้ยงดูที่ไม่เหมาะสม</a:t>
          </a:r>
        </a:p>
      </dsp:txBody>
      <dsp:txXfrm>
        <a:off x="7875363" y="997734"/>
        <a:ext cx="2186005" cy="21860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21F57-4B7A-44F0-AB8E-6BFBCBAF27A6}" type="datetimeFigureOut">
              <a:rPr lang="th-TH" smtClean="0"/>
              <a:t>18/08/63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1E544-D089-4F7D-A631-FDB2152E5BD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43688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 txBox="1">
            <a:spLocks noGrp="1" noChangeArrowheads="1"/>
          </p:cNvSpPr>
          <p:nvPr/>
        </p:nvSpPr>
        <p:spPr bwMode="auto">
          <a:xfrm>
            <a:off x="3732428" y="10157571"/>
            <a:ext cx="2855968" cy="53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E70212F7-E5E6-403D-AE06-ED1482AC9B70}" type="slidenum">
              <a:rPr lang="en-US" altLang="th-TH" sz="1200">
                <a:solidFill>
                  <a:srgbClr val="000000"/>
                </a:solidFill>
                <a:latin typeface="Arial" panose="020B0604020202020204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4451" name="Rectangle 7"/>
          <p:cNvSpPr txBox="1">
            <a:spLocks noGrp="1" noChangeArrowheads="1"/>
          </p:cNvSpPr>
          <p:nvPr/>
        </p:nvSpPr>
        <p:spPr bwMode="auto">
          <a:xfrm>
            <a:off x="3732428" y="10157571"/>
            <a:ext cx="2855968" cy="53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02646DC8-5ED1-4870-91F6-93C157AA1083}" type="slidenum">
              <a:rPr lang="en-US" altLang="th-TH" sz="1200">
                <a:solidFill>
                  <a:srgbClr val="000000"/>
                </a:solidFill>
                <a:latin typeface="Arial" panose="020B0604020202020204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4452" name="Rectangle 7"/>
          <p:cNvSpPr txBox="1">
            <a:spLocks noGrp="1" noChangeArrowheads="1"/>
          </p:cNvSpPr>
          <p:nvPr/>
        </p:nvSpPr>
        <p:spPr bwMode="auto">
          <a:xfrm>
            <a:off x="3732428" y="10157571"/>
            <a:ext cx="2855968" cy="53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76F25483-7866-432D-B8F9-082BA8FBBB69}" type="slidenum">
              <a:rPr lang="en-US" altLang="th-TH" sz="1200">
                <a:solidFill>
                  <a:srgbClr val="000000"/>
                </a:solidFill>
                <a:latin typeface="Arial" panose="020B0604020202020204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4453" name="Rectangle 7"/>
          <p:cNvSpPr txBox="1">
            <a:spLocks noGrp="1" noChangeArrowheads="1"/>
          </p:cNvSpPr>
          <p:nvPr/>
        </p:nvSpPr>
        <p:spPr bwMode="auto">
          <a:xfrm>
            <a:off x="3734002" y="10157571"/>
            <a:ext cx="2854394" cy="53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E9874B48-9367-4042-9FD8-ECF33C2C0E6E}" type="slidenum">
              <a:rPr lang="en-US" altLang="th-TH" sz="1200">
                <a:solidFill>
                  <a:srgbClr val="000000"/>
                </a:solidFill>
                <a:latin typeface="Arial" panose="020B0604020202020204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44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044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8033" y="5078786"/>
            <a:ext cx="4833902" cy="481338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999589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050E80BD-E6CC-40A8-80A5-35A9EF61C0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409996-561B-44E9-B3ED-82617D93EB66}" type="slidenum">
              <a:rPr lang="en-US" altLang="en-US">
                <a:cs typeface="Angsana New" panose="02020603050405020304" pitchFamily="18" charset="-34"/>
              </a:rPr>
              <a:pPr>
                <a:spcBef>
                  <a:spcPct val="0"/>
                </a:spcBef>
              </a:pPr>
              <a:t>32</a:t>
            </a:fld>
            <a:endParaRPr lang="th-TH" altLang="en-US">
              <a:cs typeface="Angsana New" panose="02020603050405020304" pitchFamily="18" charset="-34"/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68BE100C-4F17-4832-B320-EB81A0BD50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538" y="741363"/>
            <a:ext cx="6580187" cy="3702050"/>
          </a:xfrm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AFF671E1-F41A-4174-8DDB-161B03C5FB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6463" y="4691063"/>
            <a:ext cx="4984750" cy="44434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8/18/2020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917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68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B7A4E-6049-4750-9C89-ED0852AA0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7469" y="3073178"/>
            <a:ext cx="10838836" cy="288114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th-TH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th-TH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การทำงานด้านความรุนแรง           ศูนย์พึ่งได้ (</a:t>
            </a: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OSCC</a:t>
            </a:r>
            <a:r>
              <a:rPr lang="th-TH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)กระทรวงสาธารณสุข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7BD523-EDCB-492A-B403-F603E44D4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7651"/>
            <a:ext cx="3200400" cy="320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98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606163" y="811033"/>
            <a:ext cx="10416209" cy="5828305"/>
          </a:xfrm>
        </p:spPr>
        <p:txBody>
          <a:bodyPr>
            <a:noAutofit/>
          </a:bodyPr>
          <a:lstStyle/>
          <a:p>
            <a:r>
              <a:rPr lang="th-TH" sz="2800" b="1" dirty="0">
                <a:latin typeface="AngsanaUPC" pitchFamily="18" charset="-34"/>
                <a:cs typeface="AngsanaUPC" pitchFamily="18" charset="-34"/>
              </a:rPr>
              <a:t>มาตรา ๗๑ รัฐพึงเสริมสร้างความเข้มแข็งของครอบครัวอันเป็นองค์ประกอบพื้นฐานที่สำคัญ</a:t>
            </a:r>
          </a:p>
          <a:p>
            <a:r>
              <a:rPr lang="th-TH" sz="2800" b="1" dirty="0">
                <a:latin typeface="AngsanaUPC" pitchFamily="18" charset="-34"/>
                <a:cs typeface="AngsanaUPC" pitchFamily="18" charset="-34"/>
              </a:rPr>
              <a:t>ของสังคม จัดให้ประชาชนมีที่อยู่อาศัยอย่างเหมาะสม ส่งเสริมและพัฒนาการสร้างเสริมสุขภาพเพื่อให้</a:t>
            </a:r>
          </a:p>
          <a:p>
            <a:r>
              <a:rPr lang="th-TH" sz="2800" b="1" dirty="0">
                <a:latin typeface="AngsanaUPC" pitchFamily="18" charset="-34"/>
                <a:cs typeface="AngsanaUPC" pitchFamily="18" charset="-34"/>
              </a:rPr>
              <a:t>ประชาชนมีสุขภาพที่แข็งแรงและมีจิตใจเข้มแข็ง รวมตลอดทั้งส่งเสริมและพัฒนาการกีฬาให้ไปสู่ความเป็นเลิศและเกิดประโยชน์สูงสุดแก่ประชาชน</a:t>
            </a:r>
          </a:p>
          <a:p>
            <a:r>
              <a:rPr lang="th-TH" sz="2800" b="1" dirty="0">
                <a:latin typeface="AngsanaUPC" pitchFamily="18" charset="-34"/>
                <a:cs typeface="AngsanaUPC" pitchFamily="18" charset="-34"/>
              </a:rPr>
              <a:t>รัฐพึงส่งเสริมและพัฒนาทรัพยากรมนุษย์ให้เป็นพลเมืองที่ดี มีคุณภาพและความสามารถสูงขึ้น</a:t>
            </a:r>
          </a:p>
          <a:p>
            <a:r>
              <a:rPr lang="th-TH" sz="28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รัฐพึงให้ความช่วยเหลือเด็ก เยาวชน สตรี ผู้สูงอายุ คนพิการ ผู้ยากไร้ และผู้ด้อยโอกาส ให้สามารถดำรงชีวิตได้อย่างมีคุณภาพ และคุ้มครองป้องกันมิให้บุคคลดังกล่าวถูกใช้ความรุนแรง หรือปฏิบัติอย่างไม่เป็นธรรม รวมตลอดทั้งให้การบำบัด ฟื้นฟูและเยียวยาผู้ถูกกระทำการดังกล่าว</a:t>
            </a:r>
          </a:p>
          <a:p>
            <a:r>
              <a:rPr lang="th-TH" sz="2800" b="1" dirty="0">
                <a:latin typeface="AngsanaUPC" pitchFamily="18" charset="-34"/>
                <a:cs typeface="AngsanaUPC" pitchFamily="18" charset="-34"/>
              </a:rPr>
              <a:t>ในการจัดสรรงบประมาณ รัฐพึงคำนึงถึงความจำเป็นและความต้องการที่แตกต่างกันของเพศ วัย และสภาพของบุคคล ทั้งนี้ เพื่อความเป็นธรรม</a:t>
            </a:r>
          </a:p>
        </p:txBody>
      </p:sp>
    </p:spTree>
    <p:extLst>
      <p:ext uri="{BB962C8B-B14F-4D97-AF65-F5344CB8AC3E}">
        <p14:creationId xmlns:p14="http://schemas.microsoft.com/office/powerpoint/2010/main" val="1069318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9530" y="377620"/>
            <a:ext cx="9795082" cy="1280890"/>
          </a:xfrm>
        </p:spPr>
        <p:txBody>
          <a:bodyPr>
            <a:normAutofit/>
          </a:bodyPr>
          <a:lstStyle/>
          <a:p>
            <a:pPr algn="ctr"/>
            <a:r>
              <a:rPr lang="th-TH" sz="6600" b="1" dirty="0">
                <a:solidFill>
                  <a:srgbClr val="C00000"/>
                </a:solidFill>
              </a:rPr>
              <a:t>กฏหมายที่เกี่ยวข้องกับกระทรวงสาธารณสุข</a:t>
            </a:r>
            <a:endParaRPr lang="en-US" sz="66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9144" y="1658510"/>
            <a:ext cx="9405468" cy="4252712"/>
          </a:xfrm>
        </p:spPr>
        <p:txBody>
          <a:bodyPr>
            <a:normAutofit/>
          </a:bodyPr>
          <a:lstStyle/>
          <a:p>
            <a:pPr lvl="0"/>
            <a:r>
              <a:rPr lang="th-TH" sz="3600" b="1" dirty="0"/>
              <a:t>1.พรบ.คุ้มครองเด็ก พรบ.</a:t>
            </a:r>
            <a:r>
              <a:rPr lang="en-US" sz="3600" b="1" dirty="0"/>
              <a:t>2546</a:t>
            </a:r>
          </a:p>
          <a:p>
            <a:pPr lvl="0"/>
            <a:r>
              <a:rPr lang="th-TH" sz="3600" b="1" dirty="0"/>
              <a:t>2.พรบ.คุ้มครองผู้ถูกกระทำความรุนแรงในครอบครัว พ.ศ.</a:t>
            </a:r>
            <a:r>
              <a:rPr lang="en-US" sz="3600" b="1" dirty="0"/>
              <a:t> 2550</a:t>
            </a:r>
          </a:p>
          <a:p>
            <a:pPr lvl="0"/>
            <a:r>
              <a:rPr lang="th-TH" sz="3600" b="1" dirty="0"/>
              <a:t>3.พรบ.ศาลเยาวชนและครอบครัว พ.ศ.</a:t>
            </a:r>
            <a:r>
              <a:rPr lang="en-US" sz="3600" b="1" dirty="0"/>
              <a:t>2553</a:t>
            </a:r>
          </a:p>
          <a:p>
            <a:pPr lvl="0"/>
            <a:r>
              <a:rPr lang="th-TH" sz="3600" b="1" dirty="0"/>
              <a:t>4.ป.วิอาญา ว่าด้วยเรื่องการสอบสวนคดีเด็ก</a:t>
            </a:r>
            <a:endParaRPr lang="en-US" sz="3600" b="1" dirty="0"/>
          </a:p>
          <a:p>
            <a:pPr lvl="0"/>
            <a:r>
              <a:rPr lang="th-TH" sz="3600" b="1" dirty="0"/>
              <a:t>5.พรบ.ป้องกันและปราบปรามการค้ามนุษย์ พ.ศ.</a:t>
            </a:r>
            <a:r>
              <a:rPr lang="en-US" sz="3600" b="1" dirty="0"/>
              <a:t>2551</a:t>
            </a:r>
          </a:p>
          <a:p>
            <a:pPr marL="0" indent="0">
              <a:buNone/>
            </a:pP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6628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A5968-A739-418F-957B-63ECA741A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015" y="627656"/>
            <a:ext cx="9750840" cy="21070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th-TH" sz="6000" b="1" dirty="0"/>
              <a:t>ประเทศไทยเข้าเป็นภาคีอนุสัญญาว่าด้วยการขจัด</a:t>
            </a:r>
            <a:br>
              <a:rPr lang="th-TH" sz="6000" b="1" dirty="0"/>
            </a:br>
            <a:r>
              <a:rPr lang="th-TH" sz="6000" b="1" dirty="0"/>
              <a:t>การเลือกปฏิบัติต่อสตรีในทุกรูปแบบ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4EBCD-0C9D-4C6A-9DBF-AF79D04A3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145" y="2734751"/>
            <a:ext cx="10128803" cy="30173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Convention on the Elimination of all </a:t>
            </a:r>
          </a:p>
          <a:p>
            <a:pPr marL="0" indent="0" algn="ctr">
              <a:buNone/>
            </a:pP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Forms of Discrimination Against Women : CEDAW</a:t>
            </a:r>
            <a:endParaRPr lang="th-TH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7879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9746-6C29-4E06-8649-B3163EF48F8F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th-TH" sz="6000" b="1" dirty="0"/>
              <a:t>ผลจากการที่ประเทศไทยลงนามให้สัตยาบัน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9755A-ECEA-4ACA-807F-4D439FF4AD31}"/>
              </a:ext>
            </a:extLst>
          </p:cNvPr>
          <p:cNvSpPr>
            <a:spLocks noGrp="1"/>
          </p:cNvSpPr>
          <p:nvPr>
            <p:ph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h-TH" sz="4800" b="1" dirty="0">
                <a:solidFill>
                  <a:srgbClr val="C00000"/>
                </a:solidFill>
              </a:rPr>
              <a:t>    มีหน้าที่ผูกพัน ให้ทั้งประเทศและฝ่ายนิติบัญญัติ รับที่จะนำบทบัญญัติในอนุสันญามาใช้ในประเทศ เพื่อ</a:t>
            </a:r>
            <a:r>
              <a:rPr lang="th-TH" sz="4800" b="1" u="sng" dirty="0">
                <a:solidFill>
                  <a:srgbClr val="C00000"/>
                </a:solidFill>
              </a:rPr>
              <a:t>ส่งเสริม ความเสมอภาคของสตรีในทุกด้านของชีวิต และต้องรายงานความก้าวหน้า</a:t>
            </a:r>
            <a:r>
              <a:rPr lang="th-TH" sz="4800" b="1" u="sng" dirty="0">
                <a:solidFill>
                  <a:srgbClr val="00B050"/>
                </a:solidFill>
              </a:rPr>
              <a:t>ตาม</a:t>
            </a:r>
            <a:r>
              <a:rPr lang="en-US" sz="4800" b="1" u="sng" dirty="0">
                <a:solidFill>
                  <a:srgbClr val="00B050"/>
                </a:solidFill>
              </a:rPr>
              <a:t> CEDAW </a:t>
            </a:r>
            <a:r>
              <a:rPr lang="th-TH" sz="4800" b="1" u="sng" dirty="0">
                <a:solidFill>
                  <a:srgbClr val="00B050"/>
                </a:solidFill>
              </a:rPr>
              <a:t>ทุกๆ </a:t>
            </a:r>
            <a:r>
              <a:rPr lang="en-US" sz="4800" b="1" u="sng" dirty="0">
                <a:solidFill>
                  <a:srgbClr val="00B050"/>
                </a:solidFill>
              </a:rPr>
              <a:t>4 </a:t>
            </a:r>
            <a:r>
              <a:rPr lang="th-TH" sz="4800" b="1" u="sng" dirty="0">
                <a:solidFill>
                  <a:srgbClr val="00B050"/>
                </a:solidFill>
              </a:rPr>
              <a:t>ปี</a:t>
            </a:r>
          </a:p>
        </p:txBody>
      </p:sp>
    </p:spTree>
    <p:extLst>
      <p:ext uri="{BB962C8B-B14F-4D97-AF65-F5344CB8AC3E}">
        <p14:creationId xmlns:p14="http://schemas.microsoft.com/office/powerpoint/2010/main" val="1905262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5B74A-4D6C-426F-A1A8-A84707C57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298" y="683812"/>
            <a:ext cx="11282901" cy="116994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th-TH" sz="6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โครงสร้าง กฎหมายที่เกียวข้องกับสาธารณสุข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5EF08-AD43-45CD-8F13-B947BC1AB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225" y="1853754"/>
            <a:ext cx="9787477" cy="42517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th-TH" sz="3500" dirty="0"/>
              <a:t> </a:t>
            </a:r>
            <a:r>
              <a:rPr lang="th-TH" sz="4000" b="1" dirty="0"/>
              <a:t>พ.ร.บ. คุ้มครองเด็ก พ.ศ. </a:t>
            </a:r>
            <a:r>
              <a:rPr lang="en-US" sz="4000" b="1" dirty="0"/>
              <a:t>2546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600" b="1" dirty="0"/>
              <a:t> </a:t>
            </a:r>
            <a:r>
              <a:rPr lang="th-TH" sz="3600" b="1" dirty="0"/>
              <a:t>พ.ร.บ. คุ้มครองผู้ถูกกระทำด้วยความรุนแรงในครอบครัว พ.ศ. </a:t>
            </a:r>
            <a:r>
              <a:rPr lang="en-US" sz="3600" b="1" dirty="0"/>
              <a:t>2550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600" b="1" dirty="0"/>
              <a:t> </a:t>
            </a:r>
            <a:r>
              <a:rPr lang="th-TH" sz="3600" b="1" dirty="0"/>
              <a:t>พ.ร.บ. ศาลเยาวชนและครอบครัวและวิธีพิจารณาคดีเยาวชน พ.ศ. </a:t>
            </a:r>
            <a:r>
              <a:rPr lang="en-US" sz="3600" b="1" dirty="0"/>
              <a:t>2553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600" b="1" dirty="0"/>
              <a:t> </a:t>
            </a:r>
            <a:r>
              <a:rPr lang="th-TH" sz="3600" b="1" dirty="0"/>
              <a:t>พ.ร.บ. ความเท่าเทียมระหว่างเพศ พ.ศ. </a:t>
            </a:r>
            <a:r>
              <a:rPr lang="en-US" sz="3600" b="1" dirty="0"/>
              <a:t>2558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600" b="1" dirty="0"/>
              <a:t> </a:t>
            </a:r>
            <a:r>
              <a:rPr lang="th-TH" sz="3600" b="1" dirty="0"/>
              <a:t>ป.วิอาญา ว่าด้วยเรื่องการสอบสวนคดีเด็ก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385167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sz="quarter" idx="4294967295"/>
          </p:nvPr>
        </p:nvSpPr>
        <p:spPr>
          <a:xfrm>
            <a:off x="1102936" y="0"/>
            <a:ext cx="10360632" cy="685799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fontAlgn="base"/>
            <a:endParaRPr lang="en-US" sz="2800" b="1" dirty="0">
              <a:solidFill>
                <a:srgbClr val="0070C0"/>
              </a:solidFill>
            </a:endParaRPr>
          </a:p>
          <a:p>
            <a:pPr lvl="0" fontAlgn="base"/>
            <a:r>
              <a:rPr lang="en-US" sz="28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Self-directed violence</a:t>
            </a:r>
            <a:r>
              <a:rPr lang="en-US" sz="2800" dirty="0">
                <a:solidFill>
                  <a:srgbClr val="0070C0"/>
                </a:solidFill>
              </a:rPr>
              <a:t> </a:t>
            </a:r>
            <a:r>
              <a:rPr lang="en-US" sz="2800" dirty="0"/>
              <a:t>refers to violence in which the perpetrator and the victim are the same individual and is subdivided into </a:t>
            </a:r>
            <a:r>
              <a:rPr lang="en-US" sz="2800" i="1" dirty="0"/>
              <a:t>self-abuse</a:t>
            </a:r>
            <a:r>
              <a:rPr lang="en-US" sz="2800" dirty="0"/>
              <a:t> and </a:t>
            </a:r>
            <a:r>
              <a:rPr lang="en-US" sz="2800" i="1" dirty="0"/>
              <a:t>suicid</a:t>
            </a:r>
            <a:r>
              <a:rPr lang="en-US" sz="2800" dirty="0"/>
              <a:t>e.</a:t>
            </a:r>
          </a:p>
          <a:p>
            <a:pPr lvl="0" fontAlgn="base"/>
            <a:r>
              <a:rPr lang="en-US" sz="2800" b="1" u="sng" dirty="0">
                <a:solidFill>
                  <a:srgbClr val="FF0000"/>
                </a:solidFill>
              </a:rPr>
              <a:t>Interpersonal violence</a:t>
            </a:r>
            <a:r>
              <a:rPr lang="en-US" sz="2800" dirty="0"/>
              <a:t> refers to violence between individuals, and is subdivided into </a:t>
            </a:r>
            <a:r>
              <a:rPr lang="en-US" sz="2800" i="1" dirty="0"/>
              <a:t>family and intimate partner violence</a:t>
            </a:r>
            <a:r>
              <a:rPr lang="en-US" sz="2800" dirty="0"/>
              <a:t> and </a:t>
            </a:r>
            <a:r>
              <a:rPr lang="en-US" sz="2800" i="1" dirty="0"/>
              <a:t>community violence</a:t>
            </a:r>
            <a:r>
              <a:rPr lang="en-US" sz="2800" dirty="0"/>
              <a:t>. The former category includes child maltreatment; intimate partner violence; and elder abuse, while the latter is broken down into </a:t>
            </a:r>
            <a:r>
              <a:rPr lang="en-US" sz="2800" i="1" dirty="0"/>
              <a:t>acquaintance</a:t>
            </a:r>
            <a:r>
              <a:rPr lang="en-US" sz="2800" dirty="0"/>
              <a:t> and </a:t>
            </a:r>
            <a:r>
              <a:rPr lang="en-US" sz="2800" i="1" dirty="0"/>
              <a:t>stranger</a:t>
            </a:r>
            <a:r>
              <a:rPr lang="en-US" sz="2800" dirty="0"/>
              <a:t> violence and includes youth violence; assault by strangers; violence related to property crimes; and violence in workplaces and other institutions.</a:t>
            </a:r>
          </a:p>
          <a:p>
            <a:r>
              <a:rPr lang="en-US" sz="2800" b="1" u="sng" dirty="0">
                <a:solidFill>
                  <a:srgbClr val="00B050"/>
                </a:solidFill>
              </a:rPr>
              <a:t>Collective violence</a:t>
            </a:r>
            <a:r>
              <a:rPr lang="en-US" sz="2800" dirty="0"/>
              <a:t> refers to violence committed by larger groups of individuals and can be subdivided into social, political and economic violence.</a:t>
            </a:r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2405541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592" y="0"/>
            <a:ext cx="5212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08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509584" y="249382"/>
            <a:ext cx="8769927" cy="356710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th-TH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ปัญหาการทำร้ายและการ</a:t>
            </a:r>
            <a:br>
              <a:rPr lang="th-TH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</a:br>
            <a:r>
              <a:rPr lang="th-TH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ทารุณกรรมเด็ก</a:t>
            </a:r>
            <a:br>
              <a:rPr lang="th-TH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</a:br>
            <a:r>
              <a:rPr lang="en-US" b="1" dirty="0">
                <a:solidFill>
                  <a:srgbClr val="FF6600"/>
                </a:solidFill>
              </a:rPr>
              <a:t>Child Abuse or Child </a:t>
            </a:r>
            <a:br>
              <a:rPr lang="en-US" b="1" dirty="0">
                <a:solidFill>
                  <a:srgbClr val="FF6600"/>
                </a:solidFill>
              </a:rPr>
            </a:br>
            <a:r>
              <a:rPr lang="en-US" b="1" dirty="0">
                <a:solidFill>
                  <a:srgbClr val="FF6600"/>
                </a:solidFill>
              </a:rPr>
              <a:t>Maltreatment</a:t>
            </a:r>
            <a:endParaRPr lang="en-US" sz="4950" b="1" dirty="0">
              <a:solidFill>
                <a:srgbClr val="FF66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9A5B3B-9CBD-42CA-86E4-EA91C18BD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259" y="4422371"/>
            <a:ext cx="4324050" cy="2186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6F4673-4D09-49C8-A902-58F921B73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988" y="2435629"/>
            <a:ext cx="3172691" cy="17897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DC31A4-E3C1-49C6-B43F-CCAE96073D3A}"/>
              </a:ext>
            </a:extLst>
          </p:cNvPr>
          <p:cNvSpPr/>
          <p:nvPr/>
        </p:nvSpPr>
        <p:spPr>
          <a:xfrm>
            <a:off x="1209851" y="4755432"/>
            <a:ext cx="646529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22BCF7-A538-4C53-AE51-A92C60AD3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6089">
            <a:off x="9153415" y="390752"/>
            <a:ext cx="2847902" cy="1702066"/>
          </a:xfrm>
          <a:prstGeom prst="rect">
            <a:avLst/>
          </a:prstGeom>
        </p:spPr>
      </p:pic>
      <p:sp>
        <p:nvSpPr>
          <p:cNvPr id="3" name="สี่เหลี่ยมผืนผ้ามุมมน 2"/>
          <p:cNvSpPr/>
          <p:nvPr/>
        </p:nvSpPr>
        <p:spPr>
          <a:xfrm>
            <a:off x="9814034" y="3082159"/>
            <a:ext cx="1158766" cy="3783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F12350-728A-4E57-94D9-0B287BD6BA2B}"/>
              </a:ext>
            </a:extLst>
          </p:cNvPr>
          <p:cNvSpPr/>
          <p:nvPr/>
        </p:nvSpPr>
        <p:spPr>
          <a:xfrm>
            <a:off x="2536374" y="4011345"/>
            <a:ext cx="6174557" cy="2215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n-ea"/>
                <a:cs typeface="Cordia New" panose="020B0304020202020204" pitchFamily="34" charset="-34"/>
              </a:rPr>
              <a:t>เป็นมหันตภัยใหญ่ของสังคมไทย</a:t>
            </a:r>
          </a:p>
        </p:txBody>
      </p:sp>
    </p:spTree>
    <p:extLst>
      <p:ext uri="{BB962C8B-B14F-4D97-AF65-F5344CB8AC3E}">
        <p14:creationId xmlns:p14="http://schemas.microsoft.com/office/powerpoint/2010/main" val="1753436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162174" y="0"/>
            <a:ext cx="7877175" cy="695325"/>
          </a:xfrm>
        </p:spPr>
        <p:txBody>
          <a:bodyPr>
            <a:normAutofit fontScale="90000"/>
          </a:bodyPr>
          <a:lstStyle/>
          <a:p>
            <a:r>
              <a:rPr lang="th-TH" sz="5400" b="1" dirty="0">
                <a:solidFill>
                  <a:schemeClr val="accent1"/>
                </a:solidFill>
              </a:rPr>
              <a:t>การพัฒนาระบบการคุ้มครองเด็ก สธ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500" y="962025"/>
            <a:ext cx="11538337" cy="5895975"/>
          </a:xfrm>
        </p:spPr>
        <p:txBody>
          <a:bodyPr>
            <a:noAutofit/>
          </a:bodyPr>
          <a:lstStyle/>
          <a:p>
            <a:r>
              <a:rPr lang="th-TH" sz="3200" b="1" u="sng" dirty="0">
                <a:solidFill>
                  <a:srgbClr val="00B0F0"/>
                </a:solidFill>
              </a:rPr>
              <a:t>การพัฒนาในสภาพตั้งรับ</a:t>
            </a:r>
            <a:r>
              <a:rPr lang="th-TH" sz="3200" b="1" dirty="0">
                <a:solidFill>
                  <a:srgbClr val="00B0F0"/>
                </a:solidFill>
              </a:rPr>
              <a:t> </a:t>
            </a:r>
            <a:r>
              <a:rPr lang="th-TH" sz="3200" b="1" dirty="0"/>
              <a:t>เมื่อเกิดการกระทำรุนแรงต่อเด็ก ในสถานพยาบาล ทำให้สามารถตรวจจับและวิเคราะห์ได้ตั้งแต่ครั้งแรก ๆ ของการการทำ ให้เกิดการดูแลช่วยเหลืออย่างเหมาะสมและสามารถให้การฟื้นฟูให้เด็กพัฒนาการได้อย่างสมวัย</a:t>
            </a:r>
          </a:p>
          <a:p>
            <a:r>
              <a:rPr lang="th-TH" sz="3200" b="1" u="sng" dirty="0">
                <a:solidFill>
                  <a:srgbClr val="00B050"/>
                </a:solidFill>
              </a:rPr>
              <a:t>การพัฒนาต่อไปให้มีการค้นหาเด็กกลุ่มเสี่ยง ก่อนเด็กถูกกระทำรุนแรง</a:t>
            </a:r>
          </a:p>
          <a:p>
            <a:pPr lvl="1"/>
            <a:r>
              <a:rPr lang="th-TH" sz="2800" b="1" dirty="0"/>
              <a:t>มีเครื่องมือคัดกรองเด็กแยกเด็ก กลุ่ม แดง (เสี่ยงมากควรช่วยเหลือเร่งด่วน) เหลือง(เสี่ยงปานกลาง) เขียว(เด็กปกติ)</a:t>
            </a:r>
          </a:p>
          <a:p>
            <a:pPr lvl="1"/>
            <a:r>
              <a:rPr lang="th-TH" sz="2800" b="1" dirty="0"/>
              <a:t>มีการวิเคราะห์ ทำ </a:t>
            </a:r>
            <a:r>
              <a:rPr lang="en-US" sz="2800" b="1" dirty="0"/>
              <a:t>Case conference</a:t>
            </a:r>
            <a:r>
              <a:rPr lang="th-TH" sz="2800" b="1" dirty="0"/>
              <a:t> โดยสหวิชาชีพ ให้การช่วยเหลือ ทางด้านสังคมสงเคราะห์/ ด้านการแพทย์การสาธารณสุข ถ้าจำเป็นต้องใช้กระบวนการยุติธรรมในการแทรกแทรงผู้ปกครอง ทำข้อตกลงโดย พน.จนท.</a:t>
            </a:r>
          </a:p>
          <a:p>
            <a:pPr lvl="1"/>
            <a:r>
              <a:rPr lang="th-TH" sz="2800" b="1" dirty="0"/>
              <a:t>จัดทำคู่มือการดำเนินงาน/ การอบรมการใช้เครื่องมือ/ ทฤษฎีขั้นพื้นฐานในการคุ้มครองเด็ก</a:t>
            </a:r>
          </a:p>
          <a:p>
            <a:r>
              <a:rPr lang="th-TH" sz="3200" b="1" u="sng" dirty="0">
                <a:solidFill>
                  <a:srgbClr val="00B050"/>
                </a:solidFill>
              </a:rPr>
              <a:t>พัฒนาการเชิงรุกยังต้องมีการพัฒนาขยายพื้นที่นำร่อง</a:t>
            </a:r>
            <a:r>
              <a:rPr lang="th-TH" sz="3200" b="1" dirty="0">
                <a:solidFill>
                  <a:srgbClr val="00B050"/>
                </a:solidFill>
              </a:rPr>
              <a:t> </a:t>
            </a:r>
            <a:r>
              <a:rPr lang="th-TH" sz="3200" b="1" dirty="0"/>
              <a:t>การทำระบบเฝ้าระวังและติดตามสภาวะเด็กในเขต </a:t>
            </a:r>
            <a:r>
              <a:rPr lang="en-US" sz="3200" b="1" dirty="0"/>
              <a:t>8</a:t>
            </a:r>
            <a:endParaRPr lang="th-TH" sz="3200" b="1" dirty="0"/>
          </a:p>
          <a:p>
            <a:r>
              <a:rPr lang="th-TH" sz="3200" b="1" dirty="0"/>
              <a:t>โปรมแกรม </a:t>
            </a:r>
            <a:r>
              <a:rPr lang="en-US" sz="3200" b="1" dirty="0">
                <a:solidFill>
                  <a:srgbClr val="C00000"/>
                </a:solidFill>
              </a:rPr>
              <a:t>Primero</a:t>
            </a:r>
            <a:endParaRPr lang="th-TH" sz="3200" b="1" dirty="0">
              <a:solidFill>
                <a:srgbClr val="C00000"/>
              </a:solidFill>
            </a:endParaRP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72210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71" y="108786"/>
            <a:ext cx="11471268" cy="1200647"/>
          </a:xfrm>
        </p:spPr>
        <p:txBody>
          <a:bodyPr>
            <a:noAutofit/>
          </a:bodyPr>
          <a:lstStyle/>
          <a:p>
            <a:r>
              <a:rPr lang="th-TH" sz="5400" b="1" dirty="0">
                <a:solidFill>
                  <a:schemeClr val="bg2">
                    <a:lumMod val="25000"/>
                  </a:schemeClr>
                </a:solidFill>
                <a:cs typeface="+mn-cs"/>
              </a:rPr>
              <a:t>ประเภทของการทำร้ายเด็ก (</a:t>
            </a:r>
            <a:r>
              <a:rPr lang="en-US" sz="5400" b="1" dirty="0">
                <a:solidFill>
                  <a:schemeClr val="bg2">
                    <a:lumMod val="25000"/>
                  </a:schemeClr>
                </a:solidFill>
                <a:cs typeface="+mn-cs"/>
              </a:rPr>
              <a:t>Child Maltreatment</a:t>
            </a:r>
            <a:r>
              <a:rPr lang="th-TH" sz="5400" b="1" dirty="0">
                <a:solidFill>
                  <a:schemeClr val="bg2">
                    <a:lumMod val="25000"/>
                  </a:schemeClr>
                </a:solidFill>
                <a:cs typeface="+mn-cs"/>
              </a:rPr>
              <a:t>)</a:t>
            </a:r>
            <a:endParaRPr lang="en-US" sz="5400" b="1" dirty="0">
              <a:solidFill>
                <a:schemeClr val="bg2">
                  <a:lumMod val="25000"/>
                </a:schemeClr>
              </a:solidFill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2182" y="1909046"/>
            <a:ext cx="9726626" cy="4729785"/>
          </a:xfrm>
        </p:spPr>
        <p:txBody>
          <a:bodyPr>
            <a:noAutofit/>
          </a:bodyPr>
          <a:lstStyle/>
          <a:p>
            <a:r>
              <a:rPr lang="th-TH" sz="4400" b="1" dirty="0">
                <a:solidFill>
                  <a:srgbClr val="7030A0"/>
                </a:solidFill>
              </a:rPr>
              <a:t>1. </a:t>
            </a:r>
            <a:r>
              <a:rPr lang="th-TH" sz="4400" b="1" u="sng" dirty="0">
                <a:solidFill>
                  <a:srgbClr val="C00000"/>
                </a:solidFill>
              </a:rPr>
              <a:t>ทางกายภาพ</a:t>
            </a:r>
            <a:r>
              <a:rPr lang="th-TH" sz="4400" b="1" dirty="0">
                <a:solidFill>
                  <a:srgbClr val="C00000"/>
                </a:solidFill>
              </a:rPr>
              <a:t> </a:t>
            </a:r>
            <a:r>
              <a:rPr lang="th-TH" sz="4400" b="1" dirty="0">
                <a:solidFill>
                  <a:srgbClr val="7030A0"/>
                </a:solidFill>
              </a:rPr>
              <a:t>เด็กมีการบาดเจ็บที่ไม่ได้เกิดจากอุบัติเหตุ</a:t>
            </a:r>
          </a:p>
          <a:p>
            <a:r>
              <a:rPr lang="th-TH" sz="4400" b="1" dirty="0">
                <a:solidFill>
                  <a:srgbClr val="7030A0"/>
                </a:solidFill>
              </a:rPr>
              <a:t>2. </a:t>
            </a:r>
            <a:r>
              <a:rPr lang="th-TH" sz="4400" b="1" u="sng" dirty="0">
                <a:solidFill>
                  <a:srgbClr val="C00000"/>
                </a:solidFill>
              </a:rPr>
              <a:t>ทางด้านจิตใจ</a:t>
            </a:r>
            <a:r>
              <a:rPr lang="th-TH" sz="4400" b="1" dirty="0">
                <a:solidFill>
                  <a:srgbClr val="C00000"/>
                </a:solidFill>
              </a:rPr>
              <a:t> </a:t>
            </a:r>
            <a:r>
              <a:rPr lang="th-TH" sz="4400" b="1" dirty="0">
                <a:solidFill>
                  <a:srgbClr val="7030A0"/>
                </a:solidFill>
              </a:rPr>
              <a:t>โดยทำร้ายเด็กในด้านพัฒนาการ ทำให้เด็กเห็นว่าไม่มีคุณค่าในตัวเอง ไม่มีใครต้องการ ไม่มีศักยภาพ (เป็นคนโง่)</a:t>
            </a:r>
          </a:p>
          <a:p>
            <a:r>
              <a:rPr lang="th-TH" sz="4400" b="1" dirty="0">
                <a:solidFill>
                  <a:srgbClr val="7030A0"/>
                </a:solidFill>
              </a:rPr>
              <a:t>3. </a:t>
            </a:r>
            <a:r>
              <a:rPr lang="th-TH" sz="4400" b="1" u="sng" dirty="0">
                <a:solidFill>
                  <a:srgbClr val="C00000"/>
                </a:solidFill>
              </a:rPr>
              <a:t>ทางอารมณ์  มี 2 แบบคือ </a:t>
            </a:r>
          </a:p>
          <a:p>
            <a:pPr marL="0" indent="0">
              <a:buNone/>
            </a:pPr>
            <a:r>
              <a:rPr lang="th-TH" sz="4400" b="1" dirty="0">
                <a:solidFill>
                  <a:srgbClr val="7030A0"/>
                </a:solidFill>
              </a:rPr>
              <a:t>    </a:t>
            </a:r>
            <a:r>
              <a:rPr lang="th-TH" sz="4400" b="1" dirty="0">
                <a:solidFill>
                  <a:srgbClr val="D317AB"/>
                </a:solidFill>
              </a:rPr>
              <a:t>1.ไม่ตอบสนอง ไม่มีใครรักหรือดูแล </a:t>
            </a:r>
          </a:p>
          <a:p>
            <a:pPr marL="0" indent="0">
              <a:buNone/>
            </a:pPr>
            <a:r>
              <a:rPr lang="th-TH" sz="4400" b="1" dirty="0">
                <a:solidFill>
                  <a:srgbClr val="D317AB"/>
                </a:solidFill>
              </a:rPr>
              <a:t>    2.ตอบสนองอารมณ์ แต่ในลักษณะเป็นลบ</a:t>
            </a:r>
          </a:p>
          <a:p>
            <a:pPr marL="0" indent="0">
              <a:buNone/>
            </a:pPr>
            <a:endParaRPr lang="en-US" sz="4400" b="1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768" y="3655095"/>
            <a:ext cx="3133729" cy="311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12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621817" y="828675"/>
            <a:ext cx="10164417" cy="455137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th-TH" sz="6000" b="1" dirty="0">
                <a:solidFill>
                  <a:schemeClr val="accent5">
                    <a:lumMod val="50000"/>
                  </a:schemeClr>
                </a:solidFill>
              </a:rPr>
              <a:t>ทิศทางการทำงาน นโยบาย </a:t>
            </a:r>
            <a:br>
              <a:rPr lang="th-TH" sz="6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th-TH" sz="6000" b="1" dirty="0">
                <a:solidFill>
                  <a:schemeClr val="accent5">
                    <a:lumMod val="50000"/>
                  </a:schemeClr>
                </a:solidFill>
              </a:rPr>
              <a:t>และการพัฒนาระบบบริการในการปฏิบัติงาน</a:t>
            </a:r>
            <a:br>
              <a:rPr lang="th-TH" sz="6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th-TH" sz="6000" b="1" dirty="0">
                <a:solidFill>
                  <a:schemeClr val="accent2">
                    <a:lumMod val="75000"/>
                  </a:schemeClr>
                </a:solidFill>
              </a:rPr>
              <a:t>ศูนย์ 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OSCC</a:t>
            </a:r>
            <a:r>
              <a:rPr lang="th-TH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h-TH" sz="6000" b="1" dirty="0">
                <a:solidFill>
                  <a:schemeClr val="accent2">
                    <a:lumMod val="75000"/>
                  </a:schemeClr>
                </a:solidFill>
              </a:rPr>
              <a:t>ช่วยเหลือคุ้มครอง เด็ก สตรี </a:t>
            </a:r>
            <a:br>
              <a:rPr lang="th-TH" sz="60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th-TH" sz="6000" b="1" dirty="0">
                <a:solidFill>
                  <a:schemeClr val="accent2">
                    <a:lumMod val="75000"/>
                  </a:schemeClr>
                </a:solidFill>
              </a:rPr>
              <a:t>ผู้ประสบปัญหา ความรุนแรง </a:t>
            </a:r>
            <a:br>
              <a:rPr lang="th-TH" sz="6000" b="1" dirty="0">
                <a:solidFill>
                  <a:srgbClr val="FF0066"/>
                </a:solidFill>
              </a:rPr>
            </a:br>
            <a:r>
              <a:rPr lang="th-TH" sz="6000" b="1" dirty="0">
                <a:solidFill>
                  <a:srgbClr val="00B050"/>
                </a:solidFill>
              </a:rPr>
              <a:t>ของกระทรวงสาธารณสุข</a:t>
            </a:r>
            <a:endParaRPr lang="en-US" sz="6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0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9807" y="110051"/>
            <a:ext cx="7429120" cy="1540723"/>
          </a:xfrm>
        </p:spPr>
        <p:txBody>
          <a:bodyPr>
            <a:noAutofit/>
          </a:bodyPr>
          <a:lstStyle/>
          <a:p>
            <a:pPr algn="ctr"/>
            <a:r>
              <a:rPr lang="th-TH" sz="5400" b="1" dirty="0">
                <a:solidFill>
                  <a:srgbClr val="7030A0"/>
                </a:solidFill>
                <a:cs typeface="+mn-cs"/>
              </a:rPr>
              <a:t>ประเภทของการทำร้ายเด็ก </a:t>
            </a:r>
            <a:br>
              <a:rPr lang="th-TH" sz="5400" b="1" dirty="0">
                <a:solidFill>
                  <a:srgbClr val="7030A0"/>
                </a:solidFill>
                <a:cs typeface="+mn-cs"/>
              </a:rPr>
            </a:br>
            <a:r>
              <a:rPr lang="th-TH" sz="5400" b="1" dirty="0">
                <a:solidFill>
                  <a:srgbClr val="7030A0"/>
                </a:solidFill>
                <a:cs typeface="+mn-cs"/>
              </a:rPr>
              <a:t>(</a:t>
            </a:r>
            <a:r>
              <a:rPr lang="en-US" sz="5400" b="1" dirty="0">
                <a:solidFill>
                  <a:srgbClr val="7030A0"/>
                </a:solidFill>
                <a:cs typeface="+mn-cs"/>
              </a:rPr>
              <a:t>Child Maltreatment</a:t>
            </a:r>
            <a:r>
              <a:rPr lang="th-TH" sz="5400" b="1" dirty="0">
                <a:solidFill>
                  <a:srgbClr val="7030A0"/>
                </a:solidFill>
                <a:cs typeface="+mn-cs"/>
              </a:rPr>
              <a:t>)</a:t>
            </a:r>
            <a:endParaRPr lang="en-US" sz="5400" dirty="0">
              <a:solidFill>
                <a:srgbClr val="7030A0"/>
              </a:solidFill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1280" y="1828800"/>
            <a:ext cx="10037502" cy="4838828"/>
          </a:xfrm>
        </p:spPr>
        <p:txBody>
          <a:bodyPr>
            <a:normAutofit/>
          </a:bodyPr>
          <a:lstStyle/>
          <a:p>
            <a:r>
              <a:rPr lang="th-TH" sz="3600" b="1" dirty="0"/>
              <a:t>4. </a:t>
            </a:r>
            <a:r>
              <a:rPr lang="th-TH" sz="3600" b="1" u="sng" dirty="0">
                <a:solidFill>
                  <a:srgbClr val="C00000"/>
                </a:solidFill>
              </a:rPr>
              <a:t>ทางด้านเพศ มี 2 แบบ </a:t>
            </a:r>
          </a:p>
          <a:p>
            <a:pPr lvl="1"/>
            <a:r>
              <a:rPr lang="th-TH" sz="3600" b="1" dirty="0">
                <a:solidFill>
                  <a:srgbClr val="D317AB"/>
                </a:solidFill>
              </a:rPr>
              <a:t>1.มีการสัมผัสตัว อนาจาร สัมผัสเนื้อตัวร่างกาย จนถึงข่มขืนสำเร็จ </a:t>
            </a:r>
          </a:p>
          <a:p>
            <a:pPr lvl="1"/>
            <a:r>
              <a:rPr lang="th-TH" sz="3600" b="1" dirty="0">
                <a:solidFill>
                  <a:srgbClr val="D317AB"/>
                </a:solidFill>
              </a:rPr>
              <a:t>2.ไม่มีการสัมผัสตัว เช่น ให้ดูการร่วมเพศ , ดูหนังโป๊, ถ่ายภาพอนาจาร</a:t>
            </a:r>
          </a:p>
          <a:p>
            <a:r>
              <a:rPr lang="th-TH" sz="3600" b="1" dirty="0"/>
              <a:t>5. </a:t>
            </a:r>
            <a:r>
              <a:rPr lang="th-TH" sz="3600" b="1" u="sng" dirty="0">
                <a:solidFill>
                  <a:srgbClr val="C00000"/>
                </a:solidFill>
              </a:rPr>
              <a:t>ทางเห็นเหตุการณ์ความรุนแรงในครอบครัว</a:t>
            </a:r>
            <a:r>
              <a:rPr lang="th-TH" sz="3600" b="1" dirty="0">
                <a:solidFill>
                  <a:srgbClr val="C00000"/>
                </a:solidFill>
              </a:rPr>
              <a:t> </a:t>
            </a:r>
            <a:r>
              <a:rPr lang="th-TH" sz="3600" b="1" dirty="0">
                <a:solidFill>
                  <a:srgbClr val="0070C0"/>
                </a:solidFill>
              </a:rPr>
              <a:t>สังคมไทยมีมากขึ้น</a:t>
            </a:r>
          </a:p>
          <a:p>
            <a:r>
              <a:rPr lang="th-TH" sz="3600" b="1" dirty="0"/>
              <a:t>6. </a:t>
            </a:r>
            <a:r>
              <a:rPr lang="th-TH" sz="3600" b="1" u="sng" dirty="0">
                <a:solidFill>
                  <a:srgbClr val="C00000"/>
                </a:solidFill>
              </a:rPr>
              <a:t>ทางแสวงหาประโยชน์ทางการค้าจากตัวเด็ก</a:t>
            </a:r>
            <a:r>
              <a:rPr lang="th-TH" sz="3600" b="1" dirty="0">
                <a:solidFill>
                  <a:srgbClr val="C00000"/>
                </a:solidFill>
              </a:rPr>
              <a:t> </a:t>
            </a:r>
            <a:r>
              <a:rPr lang="th-TH" sz="3600" b="1" dirty="0"/>
              <a:t>มีหลายรูปแบบ เช่น </a:t>
            </a:r>
            <a:r>
              <a:rPr lang="th-TH" sz="3600" b="1" dirty="0">
                <a:solidFill>
                  <a:srgbClr val="00B050"/>
                </a:solidFill>
              </a:rPr>
              <a:t>นำมาเป็นขอทาน, ให้เด็กทำงานแต่ผู้ใหญ่รับค่าแรง, ใช้ทำงานในบ้านจนเกินกำลังเด็กให้รับบทบาทหน้าที่ที่เกินกว่าวัย เช่นเลี้ยงน้องเล็กๆหลายคน</a:t>
            </a:r>
            <a:endParaRPr lang="en-US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05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600449" y="656618"/>
            <a:ext cx="5762626" cy="137096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th-TH" sz="8000" b="1" dirty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ปรับกลุ่มเป้าหมาย</a:t>
            </a: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1552574" y="2802945"/>
            <a:ext cx="4095750" cy="1370964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5400" b="1" dirty="0">
                <a:solidFill>
                  <a:prstClr val="black"/>
                </a:solidFill>
                <a:latin typeface="AngsanaUPC" pitchFamily="18" charset="-34"/>
                <a:cs typeface="AngsanaUPC" pitchFamily="18" charset="-34"/>
              </a:rPr>
              <a:t>1. ผู้ถูกกระทำรุนแรง</a:t>
            </a: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6691299" y="2802944"/>
            <a:ext cx="4095750" cy="137096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6000" b="1" dirty="0">
                <a:solidFill>
                  <a:prstClr val="black"/>
                </a:solidFill>
                <a:latin typeface="AngsanaUPC" pitchFamily="18" charset="-34"/>
                <a:cs typeface="AngsanaUPC" pitchFamily="18" charset="-34"/>
              </a:rPr>
              <a:t>2. ผู้กระทำรุนแรง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BAEBF4C-6DF1-49A0-98FE-0658E819A8D5}"/>
              </a:ext>
            </a:extLst>
          </p:cNvPr>
          <p:cNvSpPr/>
          <p:nvPr/>
        </p:nvSpPr>
        <p:spPr>
          <a:xfrm>
            <a:off x="2971800" y="4830417"/>
            <a:ext cx="6609080" cy="1708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3. </a:t>
            </a:r>
            <a:r>
              <a:rPr lang="th-TH" sz="5400" b="1" dirty="0">
                <a:solidFill>
                  <a:schemeClr val="tx1"/>
                </a:solidFill>
              </a:rPr>
              <a:t>การติดตามเฝ้าระวังปัญหา</a:t>
            </a:r>
          </a:p>
          <a:p>
            <a:pPr algn="ctr"/>
            <a:r>
              <a:rPr lang="th-TH" sz="5400" b="1" dirty="0">
                <a:solidFill>
                  <a:schemeClr val="tx1"/>
                </a:solidFill>
              </a:rPr>
              <a:t>และค้นหากลุ่มเสี่ยง</a:t>
            </a:r>
          </a:p>
        </p:txBody>
      </p:sp>
    </p:spTree>
    <p:extLst>
      <p:ext uri="{BB962C8B-B14F-4D97-AF65-F5344CB8AC3E}">
        <p14:creationId xmlns:p14="http://schemas.microsoft.com/office/powerpoint/2010/main" val="189110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32514" y="279357"/>
            <a:ext cx="3215156" cy="80098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th-TH" sz="4800" b="1" dirty="0">
                <a:latin typeface="IrisUPC" panose="020B0604020202020204" pitchFamily="34" charset="-34"/>
                <a:cs typeface="IrisUPC" panose="020B0604020202020204" pitchFamily="34" charset="-34"/>
              </a:rPr>
              <a:t>การดำเนินงาน</a:t>
            </a:r>
          </a:p>
        </p:txBody>
      </p:sp>
      <p:sp>
        <p:nvSpPr>
          <p:cNvPr id="5" name="สี่เหลี่ยมด้านขนาน 4"/>
          <p:cNvSpPr/>
          <p:nvPr/>
        </p:nvSpPr>
        <p:spPr>
          <a:xfrm>
            <a:off x="3409954" y="1249651"/>
            <a:ext cx="2140879" cy="800980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prstClr val="white"/>
                </a:solidFill>
                <a:latin typeface="AngsanaUPC" pitchFamily="18" charset="-34"/>
                <a:cs typeface="AngsanaUPC" pitchFamily="18" charset="-34"/>
              </a:rPr>
              <a:t>ผู้ถูกกระทำ</a:t>
            </a:r>
            <a:endParaRPr lang="th-TH" sz="4000" b="1" dirty="0">
              <a:solidFill>
                <a:prstClr val="white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6" name="สี่เหลี่ยมด้านขนาน 5"/>
          <p:cNvSpPr/>
          <p:nvPr/>
        </p:nvSpPr>
        <p:spPr>
          <a:xfrm>
            <a:off x="7251754" y="1268495"/>
            <a:ext cx="1689045" cy="782136"/>
          </a:xfrm>
          <a:prstGeom prst="parallelogram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AngsanaUPC" pitchFamily="18" charset="-34"/>
                <a:cs typeface="AngsanaUPC" pitchFamily="18" charset="-34"/>
              </a:rPr>
              <a:t>ผู้กระทำ</a:t>
            </a:r>
          </a:p>
        </p:txBody>
      </p:sp>
      <p:sp>
        <p:nvSpPr>
          <p:cNvPr id="8" name="กล่องข้อความ 7"/>
          <p:cNvSpPr txBox="1"/>
          <p:nvPr/>
        </p:nvSpPr>
        <p:spPr>
          <a:xfrm>
            <a:off x="2559847" y="2410134"/>
            <a:ext cx="2990986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prstClr val="black"/>
                </a:solidFill>
                <a:latin typeface="AngsanaUPC" pitchFamily="18" charset="-34"/>
                <a:cs typeface="AngsanaUPC" pitchFamily="18" charset="-34"/>
              </a:rPr>
              <a:t>ให้การช่วยเหลือตามมาตรฐานการให้บริการศูนย์พึ่งได้</a:t>
            </a:r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6447535" y="2360453"/>
            <a:ext cx="2493264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prstClr val="black"/>
                </a:solidFill>
                <a:latin typeface="AngsanaUPC" pitchFamily="18" charset="-34"/>
                <a:cs typeface="AngsanaUPC" pitchFamily="18" charset="-34"/>
              </a:rPr>
              <a:t>แผนการช่วยเหลือเยียวยา</a:t>
            </a:r>
          </a:p>
          <a:p>
            <a:r>
              <a:rPr lang="th-TH" sz="2400" b="1" dirty="0">
                <a:solidFill>
                  <a:prstClr val="black"/>
                </a:solidFill>
                <a:latin typeface="AngsanaUPC" pitchFamily="18" charset="-34"/>
                <a:cs typeface="AngsanaUPC" pitchFamily="18" charset="-34"/>
                <a:sym typeface="Symbol" panose="05050102010706020507" pitchFamily="18" charset="2"/>
              </a:rPr>
              <a:t> บังคับรักษา</a:t>
            </a:r>
            <a:endParaRPr lang="th-TH" sz="2000" b="1" dirty="0">
              <a:solidFill>
                <a:prstClr val="black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1" name="แผนผังลําดับงาน: กระบวนการสำรอง 10"/>
          <p:cNvSpPr/>
          <p:nvPr/>
        </p:nvSpPr>
        <p:spPr>
          <a:xfrm>
            <a:off x="6877675" y="3756420"/>
            <a:ext cx="1017272" cy="56972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prstClr val="white"/>
                </a:solidFill>
                <a:latin typeface="AngsanaUPC" pitchFamily="18" charset="-34"/>
                <a:cs typeface="AngsanaUPC" pitchFamily="18" charset="-34"/>
              </a:rPr>
              <a:t>ศาลสั่ง</a:t>
            </a:r>
          </a:p>
        </p:txBody>
      </p:sp>
      <p:sp>
        <p:nvSpPr>
          <p:cNvPr id="12" name="ลูกศรขึ้น 11"/>
          <p:cNvSpPr/>
          <p:nvPr/>
        </p:nvSpPr>
        <p:spPr>
          <a:xfrm>
            <a:off x="7251756" y="3362635"/>
            <a:ext cx="279280" cy="324491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3" name="ลูกศรขวา 12"/>
          <p:cNvSpPr/>
          <p:nvPr/>
        </p:nvSpPr>
        <p:spPr>
          <a:xfrm>
            <a:off x="7969149" y="3723110"/>
            <a:ext cx="531289" cy="497313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4" name="สี่เหลี่ยมผืนผ้ามุมมน 13"/>
          <p:cNvSpPr/>
          <p:nvPr/>
        </p:nvSpPr>
        <p:spPr>
          <a:xfrm>
            <a:off x="8601656" y="3535178"/>
            <a:ext cx="2493265" cy="7512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prstClr val="white"/>
                </a:solidFill>
                <a:latin typeface="AngsanaUPC" pitchFamily="18" charset="-34"/>
                <a:cs typeface="AngsanaUPC" pitchFamily="18" charset="-34"/>
              </a:rPr>
              <a:t>พนักงานเจ้าหน้าที่</a:t>
            </a:r>
          </a:p>
          <a:p>
            <a:pPr algn="ctr"/>
            <a:r>
              <a:rPr lang="th-TH" sz="2400" b="1" dirty="0">
                <a:solidFill>
                  <a:prstClr val="white"/>
                </a:solidFill>
                <a:latin typeface="AngsanaUPC" pitchFamily="18" charset="-34"/>
                <a:cs typeface="AngsanaUPC" pitchFamily="18" charset="-34"/>
              </a:rPr>
              <a:t>(</a:t>
            </a:r>
            <a:r>
              <a:rPr lang="th-TH" sz="2400" b="1" dirty="0" err="1">
                <a:solidFill>
                  <a:prstClr val="white"/>
                </a:solidFill>
                <a:latin typeface="AngsanaUPC" pitchFamily="18" charset="-34"/>
                <a:cs typeface="AngsanaUPC" pitchFamily="18" charset="-34"/>
              </a:rPr>
              <a:t>พมจ</a:t>
            </a:r>
            <a:r>
              <a:rPr lang="th-TH" sz="2400" b="1" dirty="0">
                <a:solidFill>
                  <a:prstClr val="white"/>
                </a:solidFill>
                <a:latin typeface="AngsanaUPC" pitchFamily="18" charset="-34"/>
                <a:cs typeface="AngsanaUPC" pitchFamily="18" charset="-34"/>
              </a:rPr>
              <a:t>. บ้านพักฯ )</a:t>
            </a:r>
            <a:endParaRPr lang="th-TH" sz="1600" b="1" dirty="0">
              <a:solidFill>
                <a:prstClr val="white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5" name="ลูกศรโค้งขึ้น 14"/>
          <p:cNvSpPr/>
          <p:nvPr/>
        </p:nvSpPr>
        <p:spPr>
          <a:xfrm rot="14839904">
            <a:off x="8966562" y="2691028"/>
            <a:ext cx="938383" cy="478838"/>
          </a:xfrm>
          <a:prstGeom prst="curvedUp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6109849" y="4408581"/>
            <a:ext cx="3738440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prstClr val="black"/>
                </a:solidFill>
                <a:latin typeface="AngsanaUPC" pitchFamily="18" charset="-34"/>
                <a:cs typeface="AngsanaUPC" pitchFamily="18" charset="-34"/>
              </a:rPr>
              <a:t>การบำบัดรักษา ฟื้นฟู</a:t>
            </a:r>
          </a:p>
          <a:p>
            <a:pPr marL="285750" indent="-285750">
              <a:buFont typeface="Symbol" panose="05050102010706020507" pitchFamily="18" charset="2"/>
              <a:buChar char="·"/>
            </a:pPr>
            <a:r>
              <a:rPr lang="th-TH" sz="2400" b="1" dirty="0">
                <a:solidFill>
                  <a:prstClr val="black"/>
                </a:solidFill>
                <a:latin typeface="AngsanaUPC" pitchFamily="18" charset="-34"/>
                <a:cs typeface="AngsanaUPC" pitchFamily="18" charset="-34"/>
                <a:sym typeface="Symbol" panose="05050102010706020507" pitchFamily="18" charset="2"/>
              </a:rPr>
              <a:t>การบำบัดรักษา</a:t>
            </a:r>
            <a:r>
              <a:rPr lang="th-TH" sz="2400" b="1" dirty="0" err="1">
                <a:solidFill>
                  <a:prstClr val="black"/>
                </a:solidFill>
                <a:latin typeface="AngsanaUPC" pitchFamily="18" charset="-34"/>
                <a:cs typeface="AngsanaUPC" pitchFamily="18" charset="-34"/>
                <a:sym typeface="Symbol" panose="05050102010706020507" pitchFamily="18" charset="2"/>
              </a:rPr>
              <a:t>ยาเสพติด</a:t>
            </a:r>
            <a:endParaRPr lang="th-TH" sz="2400" b="1" dirty="0">
              <a:solidFill>
                <a:prstClr val="black"/>
              </a:solidFill>
              <a:latin typeface="AngsanaUPC" pitchFamily="18" charset="-34"/>
              <a:cs typeface="AngsanaUPC" pitchFamily="18" charset="-34"/>
              <a:sym typeface="Symbol" panose="05050102010706020507" pitchFamily="18" charset="2"/>
            </a:endParaRPr>
          </a:p>
          <a:p>
            <a:pPr marL="285750" indent="-285750">
              <a:buFont typeface="Symbol" panose="05050102010706020507" pitchFamily="18" charset="2"/>
              <a:buChar char="·"/>
            </a:pPr>
            <a:r>
              <a:rPr lang="th-TH" sz="2400" b="1" dirty="0">
                <a:solidFill>
                  <a:prstClr val="black"/>
                </a:solidFill>
                <a:latin typeface="AngsanaUPC" pitchFamily="18" charset="-34"/>
                <a:cs typeface="AngsanaUPC" pitchFamily="18" charset="-34"/>
                <a:sym typeface="Symbol" panose="05050102010706020507" pitchFamily="18" charset="2"/>
              </a:rPr>
              <a:t>การบำบัดเยียวยาทางสุขภาพจิต</a:t>
            </a:r>
          </a:p>
          <a:p>
            <a:pPr marL="285750" indent="-285750">
              <a:buFont typeface="Symbol" panose="05050102010706020507" pitchFamily="18" charset="2"/>
              <a:buChar char="·"/>
            </a:pPr>
            <a:r>
              <a:rPr lang="th-TH" sz="2400" b="1" dirty="0">
                <a:solidFill>
                  <a:prstClr val="black"/>
                </a:solidFill>
                <a:latin typeface="AngsanaUPC" pitchFamily="18" charset="-34"/>
                <a:cs typeface="AngsanaUPC" pitchFamily="18" charset="-34"/>
                <a:sym typeface="Symbol" panose="05050102010706020507" pitchFamily="18" charset="2"/>
              </a:rPr>
              <a:t>การแก้ไขพฤติกรรม</a:t>
            </a:r>
          </a:p>
          <a:p>
            <a:pPr marL="285750" indent="-285750">
              <a:buFont typeface="Symbol" panose="05050102010706020507" pitchFamily="18" charset="2"/>
              <a:buChar char="·"/>
            </a:pPr>
            <a:r>
              <a:rPr lang="th-TH" sz="2400" b="1" dirty="0">
                <a:solidFill>
                  <a:prstClr val="black"/>
                </a:solidFill>
                <a:latin typeface="AngsanaUPC" pitchFamily="18" charset="-34"/>
                <a:cs typeface="AngsanaUPC" pitchFamily="18" charset="-34"/>
                <a:sym typeface="Symbol" panose="05050102010706020507" pitchFamily="18" charset="2"/>
              </a:rPr>
              <a:t>การบำบัดสุรา (ยังไม่ครบทุกแห่ง</a:t>
            </a:r>
          </a:p>
          <a:p>
            <a:pPr marL="285750" indent="-285750">
              <a:buFont typeface="Symbol" panose="05050102010706020507" pitchFamily="18" charset="2"/>
              <a:buChar char="·"/>
            </a:pPr>
            <a:r>
              <a:rPr lang="th-TH" sz="2400" b="1" dirty="0">
                <a:solidFill>
                  <a:prstClr val="black"/>
                </a:solidFill>
                <a:latin typeface="AngsanaUPC" pitchFamily="18" charset="-34"/>
                <a:cs typeface="AngsanaUPC" pitchFamily="18" charset="-34"/>
                <a:sym typeface="Symbol" panose="05050102010706020507" pitchFamily="18" charset="2"/>
              </a:rPr>
              <a:t>อื่น ๆ</a:t>
            </a:r>
            <a:endParaRPr lang="th-TH" sz="2000" b="1" dirty="0">
              <a:solidFill>
                <a:prstClr val="black"/>
              </a:solidFill>
              <a:latin typeface="AngsanaUPC" pitchFamily="18" charset="-34"/>
              <a:cs typeface="AngsanaUPC" pitchFamily="18" charset="-34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93883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04" y="0"/>
            <a:ext cx="1225180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3080" y="3891280"/>
            <a:ext cx="608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Privacy of information in violence case</a:t>
            </a:r>
            <a:endParaRPr lang="th-TH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59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495554" y="166316"/>
            <a:ext cx="7200897" cy="990599"/>
          </a:xfrm>
        </p:spPr>
        <p:txBody>
          <a:bodyPr>
            <a:normAutofit/>
          </a:bodyPr>
          <a:lstStyle/>
          <a:p>
            <a:pPr algn="ctr"/>
            <a:r>
              <a:rPr lang="th-TH" sz="5400" b="1" dirty="0">
                <a:solidFill>
                  <a:srgbClr val="C00000"/>
                </a:solidFill>
              </a:rPr>
              <a:t>พัฒนาการระบบข้อมูลของศูนย์พึ่งได้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127760" y="1259840"/>
            <a:ext cx="10627360" cy="5527040"/>
          </a:xfrm>
        </p:spPr>
        <p:txBody>
          <a:bodyPr>
            <a:noAutofit/>
          </a:bodyPr>
          <a:lstStyle/>
          <a:p>
            <a:r>
              <a:rPr lang="th-TH" sz="3200" b="1" dirty="0"/>
              <a:t>พ.ศ. </a:t>
            </a:r>
            <a:r>
              <a:rPr lang="en-US" sz="3200" b="1" dirty="0"/>
              <a:t>2543-2546 </a:t>
            </a:r>
            <a:r>
              <a:rPr lang="th-TH" sz="3200" b="1" dirty="0"/>
              <a:t>ยังไม่ได้มีระบบข้อมูลรวบรวม </a:t>
            </a:r>
          </a:p>
          <a:p>
            <a:r>
              <a:rPr lang="th-TH" sz="3200" b="1" dirty="0"/>
              <a:t>พ.ศ. </a:t>
            </a:r>
            <a:r>
              <a:rPr lang="en-US" sz="3200" b="1" dirty="0"/>
              <a:t>2547-2550 </a:t>
            </a:r>
            <a:r>
              <a:rPr lang="th-TH" sz="3200" b="1" dirty="0"/>
              <a:t>เก็บข้อมูลเป็นแบบสรุป (</a:t>
            </a:r>
            <a:r>
              <a:rPr lang="en-US" sz="3200" b="1" dirty="0"/>
              <a:t>secondary data</a:t>
            </a:r>
            <a:r>
              <a:rPr lang="th-TH" sz="3200" b="1" dirty="0"/>
              <a:t>) จากรพศ./</a:t>
            </a:r>
            <a:r>
              <a:rPr lang="th-TH" sz="3200" b="1" dirty="0" err="1"/>
              <a:t>รพท</a:t>
            </a:r>
            <a:r>
              <a:rPr lang="th-TH" sz="3200" b="1" dirty="0"/>
              <a:t>.</a:t>
            </a:r>
          </a:p>
          <a:p>
            <a:r>
              <a:rPr lang="th-TH" sz="3200" b="1" dirty="0"/>
              <a:t>พ.ศ. </a:t>
            </a:r>
            <a:r>
              <a:rPr lang="en-US" sz="3200" b="1" dirty="0"/>
              <a:t>2551 – 2558 </a:t>
            </a:r>
            <a:r>
              <a:rPr lang="th-TH" sz="3200" b="1" dirty="0"/>
              <a:t>เก็บข้อมูลรายบุคคล รายงานผ่าน </a:t>
            </a:r>
            <a:r>
              <a:rPr lang="en-US" sz="3200" b="1" dirty="0"/>
              <a:t>web </a:t>
            </a:r>
            <a:r>
              <a:rPr lang="th-TH" sz="3200" b="1" dirty="0"/>
              <a:t>โปรแกรม </a:t>
            </a:r>
            <a:r>
              <a:rPr lang="en-US" sz="3200" b="1" dirty="0"/>
              <a:t>OSCC</a:t>
            </a:r>
          </a:p>
          <a:p>
            <a:r>
              <a:rPr lang="th-TH" sz="3200" b="1" dirty="0"/>
              <a:t>พ.ศ. </a:t>
            </a:r>
            <a:r>
              <a:rPr lang="en-US" sz="3200" b="1" dirty="0"/>
              <a:t>2556- 2557 </a:t>
            </a:r>
            <a:r>
              <a:rPr lang="th-TH" sz="3200" b="1" dirty="0"/>
              <a:t>รัฐบาลกำหนดให้ทำงานแบบ</a:t>
            </a:r>
            <a:r>
              <a:rPr lang="th-TH" sz="3200" b="1" dirty="0" err="1"/>
              <a:t>บูรณา</a:t>
            </a:r>
            <a:r>
              <a:rPr lang="th-TH" sz="3200" b="1" dirty="0"/>
              <a:t>การร่วมกับ </a:t>
            </a:r>
            <a:r>
              <a:rPr lang="en-US" sz="3200" b="1" dirty="0"/>
              <a:t>5 </a:t>
            </a:r>
            <a:r>
              <a:rPr lang="th-TH" sz="3200" b="1" dirty="0"/>
              <a:t>กระทรวงหลัก ให้รายงานผ่าน โปรแกรม ศูนย์ช่วยเหลือสังคม </a:t>
            </a:r>
            <a:r>
              <a:rPr lang="en-US" sz="3200" b="1" dirty="0"/>
              <a:t>1300 </a:t>
            </a:r>
            <a:r>
              <a:rPr lang="th-TH" sz="3200" b="1" dirty="0"/>
              <a:t>หลังปี </a:t>
            </a:r>
            <a:r>
              <a:rPr lang="en-US" sz="3200" b="1" dirty="0"/>
              <a:t>2557 </a:t>
            </a:r>
            <a:r>
              <a:rPr lang="th-TH" sz="3200" b="1" dirty="0"/>
              <a:t>หน่วยงานหลักกระทรวง</a:t>
            </a:r>
            <a:r>
              <a:rPr lang="th-TH" sz="3200" b="1" dirty="0" err="1"/>
              <a:t>พ.ม</a:t>
            </a:r>
            <a:r>
              <a:rPr lang="th-TH" sz="3200" b="1" dirty="0"/>
              <a:t>. ไม่ยืนยันที่จะดำเนินการโปรแกรมดังกล่าวต่อไป จึงได้ยกเลิกการดำเนินการดังกล่าวโดยปริยาย</a:t>
            </a:r>
          </a:p>
          <a:p>
            <a:r>
              <a:rPr lang="th-TH" sz="3200" b="1" dirty="0"/>
              <a:t>พ.ศ. </a:t>
            </a:r>
            <a:r>
              <a:rPr lang="en-US" sz="3200" b="1" dirty="0"/>
              <a:t>2558 </a:t>
            </a:r>
            <a:r>
              <a:rPr lang="th-TH" sz="3200" b="1" dirty="0"/>
              <a:t>ปรับปรุงโปรแกรม </a:t>
            </a:r>
            <a:r>
              <a:rPr lang="en-US" sz="3200" b="1" dirty="0"/>
              <a:t>OSCC </a:t>
            </a:r>
            <a:r>
              <a:rPr lang="th-TH" sz="3200" b="1" dirty="0"/>
              <a:t>เดิม และดำเนินการเก็บข้อมูลใหม่ปี </a:t>
            </a:r>
            <a:r>
              <a:rPr lang="en-US" sz="3200" b="1" dirty="0"/>
              <a:t>2559</a:t>
            </a:r>
          </a:p>
          <a:p>
            <a:r>
              <a:rPr lang="th-TH" sz="3200" b="1" dirty="0"/>
              <a:t>รวมข้อมูลด้านท้องไม่พร้อมเข้ามาในปปี </a:t>
            </a:r>
            <a:r>
              <a:rPr lang="en-US" sz="3200" b="1" dirty="0"/>
              <a:t>2560 </a:t>
            </a:r>
            <a:r>
              <a:rPr lang="th-TH" sz="3200" b="1" dirty="0"/>
              <a:t>และกำลังทดลองระบบการเฝ้าระวังติดตามเด็กที่เสี่ยงต่อการถูกกระทำรุนแรงโดยใช้ โปรแกรมของ </a:t>
            </a:r>
            <a:r>
              <a:rPr lang="en-US" sz="3200" b="1" dirty="0"/>
              <a:t>Primero </a:t>
            </a:r>
            <a:r>
              <a:rPr lang="th-TH" sz="3200" b="1" dirty="0"/>
              <a:t>ในเขตสุขภาพที่ </a:t>
            </a:r>
            <a:r>
              <a:rPr lang="en-US" sz="3200" b="1" dirty="0"/>
              <a:t>8</a:t>
            </a:r>
            <a:endParaRPr lang="th-TH" sz="3200" b="1" dirty="0"/>
          </a:p>
        </p:txBody>
      </p:sp>
    </p:spTree>
    <p:extLst>
      <p:ext uri="{BB962C8B-B14F-4D97-AF65-F5344CB8AC3E}">
        <p14:creationId xmlns:p14="http://schemas.microsoft.com/office/powerpoint/2010/main" val="4185186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076090" y="154983"/>
            <a:ext cx="9707743" cy="942297"/>
          </a:xfrm>
        </p:spPr>
        <p:txBody>
          <a:bodyPr>
            <a:noAutofit/>
          </a:bodyPr>
          <a:lstStyle/>
          <a:p>
            <a:pPr algn="ctr"/>
            <a:r>
              <a:rPr lang="th-TH" sz="6600" b="1" dirty="0">
                <a:solidFill>
                  <a:srgbClr val="C00000"/>
                </a:solidFill>
              </a:rPr>
              <a:t>ความจำเป็นในการรายงานระบบ </a:t>
            </a:r>
            <a:r>
              <a:rPr lang="en-US" sz="6600" b="1" dirty="0">
                <a:solidFill>
                  <a:srgbClr val="C00000"/>
                </a:solidFill>
              </a:rPr>
              <a:t>OSCC</a:t>
            </a:r>
            <a:endParaRPr lang="th-TH" sz="6600" b="1" dirty="0">
              <a:solidFill>
                <a:srgbClr val="C00000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981200" y="1097280"/>
            <a:ext cx="9627704" cy="5480941"/>
          </a:xfrm>
        </p:spPr>
        <p:txBody>
          <a:bodyPr>
            <a:noAutofit/>
          </a:bodyPr>
          <a:lstStyle/>
          <a:p>
            <a:r>
              <a:rPr lang="th-TH" sz="3200" b="1" dirty="0"/>
              <a:t>การรายงานในระบบ </a:t>
            </a:r>
            <a:r>
              <a:rPr lang="en-US" sz="3200" b="1" dirty="0"/>
              <a:t>43 </a:t>
            </a:r>
            <a:r>
              <a:rPr lang="th-TH" sz="3200" b="1" dirty="0"/>
              <a:t>แฟ้มของ</a:t>
            </a:r>
            <a:r>
              <a:rPr lang="th-TH" sz="3200" b="1" dirty="0" err="1"/>
              <a:t>กสธ</a:t>
            </a:r>
            <a:r>
              <a:rPr lang="th-TH" sz="3200" b="1" dirty="0"/>
              <a:t>. ไม่สามารถแยกการบาดเจ็บจากการถูกทำร้ายออกจากบาดเจ็บชนิดอื่น ๆ ได้</a:t>
            </a:r>
          </a:p>
          <a:p>
            <a:r>
              <a:rPr lang="th-TH" sz="3200" b="1" dirty="0"/>
              <a:t>หน่วยงาน กสธ.มีเครือข่ายกว้างขวางที่สุด ทำให้การรายงานนี้เป็นรายงานที่ครอบคลุมการบาดเจ็บจากการถูกทำร้าย มีข้อมูลมากที่สุดเท่าที่มีอยู่ในปัจจุบัน</a:t>
            </a:r>
          </a:p>
          <a:p>
            <a:r>
              <a:rPr lang="th-TH" sz="3200" b="1" dirty="0"/>
              <a:t>ประเทศไทยเป็นภาคีอนุสัญญาระหว่างประเทศ หลายอนุสัญญา มีความจำเป็นที่จะต้องรายงานสถานการณ์ของความรุนแรงต่อเด็กและสตรี การละเมิดสิทธิมนุษย์ชน การค้ามนุษย์</a:t>
            </a:r>
          </a:p>
          <a:p>
            <a:r>
              <a:rPr lang="en-US" sz="3200" b="1" dirty="0"/>
              <a:t>UN </a:t>
            </a:r>
            <a:r>
              <a:rPr lang="th-TH" sz="3200" b="1" dirty="0"/>
              <a:t>ประกาศเป้าหมายการพัฒนา ช่วงแรก </a:t>
            </a:r>
            <a:r>
              <a:rPr lang="en-US" sz="3200" b="1" dirty="0"/>
              <a:t>2000-2015 </a:t>
            </a:r>
            <a:r>
              <a:rPr lang="en-US" sz="3200" b="1" dirty="0" err="1"/>
              <a:t>Millinium</a:t>
            </a:r>
            <a:r>
              <a:rPr lang="en-US" sz="3200" b="1" dirty="0"/>
              <a:t> Decade Goal (MDG) </a:t>
            </a:r>
            <a:r>
              <a:rPr lang="th-TH" sz="3200" b="1" dirty="0"/>
              <a:t>ช่วงที่สอง </a:t>
            </a:r>
            <a:r>
              <a:rPr lang="en-US" sz="3200" b="1" dirty="0"/>
              <a:t>2016-2030 Sustainable Development Goal (SDG) </a:t>
            </a:r>
            <a:r>
              <a:rPr lang="th-TH" sz="3200" b="1" dirty="0"/>
              <a:t>มีเป้าหมายและตัวชี้วัดเรื่องความรุนแรงที่ต้องติดตามรายงานของทุกประเทศ</a:t>
            </a:r>
          </a:p>
        </p:txBody>
      </p:sp>
    </p:spTree>
    <p:extLst>
      <p:ext uri="{BB962C8B-B14F-4D97-AF65-F5344CB8AC3E}">
        <p14:creationId xmlns:p14="http://schemas.microsoft.com/office/powerpoint/2010/main" val="20963470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425948" y="401474"/>
            <a:ext cx="8911687" cy="1280890"/>
          </a:xfrm>
        </p:spPr>
        <p:txBody>
          <a:bodyPr>
            <a:noAutofit/>
          </a:bodyPr>
          <a:lstStyle/>
          <a:p>
            <a:r>
              <a:rPr lang="th-TH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การใช้ประโยชน์จากระบบข้อมูล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184744" y="1910962"/>
            <a:ext cx="10837628" cy="4545563"/>
          </a:xfrm>
        </p:spPr>
        <p:txBody>
          <a:bodyPr>
            <a:noAutofit/>
          </a:bodyPr>
          <a:lstStyle/>
          <a:p>
            <a:r>
              <a:rPr lang="th-TH" sz="4000" b="1" dirty="0">
                <a:solidFill>
                  <a:srgbClr val="002060"/>
                </a:solidFill>
              </a:rPr>
              <a:t>ใช้เพื่อการติดตามช่วยเหลือรายบุคคล จากแบบเก็บข้อมูลรายบุคคล</a:t>
            </a:r>
          </a:p>
          <a:p>
            <a:r>
              <a:rPr lang="th-TH" sz="4000" b="1" dirty="0">
                <a:solidFill>
                  <a:srgbClr val="002060"/>
                </a:solidFill>
              </a:rPr>
              <a:t>ใช้เพื่อประเมินการให้บริการของสถานบริการ </a:t>
            </a:r>
          </a:p>
          <a:p>
            <a:r>
              <a:rPr lang="th-TH" sz="4000" b="1" dirty="0">
                <a:solidFill>
                  <a:srgbClr val="002060"/>
                </a:solidFill>
              </a:rPr>
              <a:t>จัดสรรงบประมาณ (งบประมาณขาขึ้นในการทำคำขอ และขาลงของแต่ละปี)</a:t>
            </a:r>
          </a:p>
          <a:p>
            <a:r>
              <a:rPr lang="th-TH" sz="4000" b="1" dirty="0">
                <a:solidFill>
                  <a:srgbClr val="002060"/>
                </a:solidFill>
              </a:rPr>
              <a:t>ใช้ในการจัดทำยุทธศาสตร์เกี่ยวกับความรุนแรงต่อเด็กและสตรี</a:t>
            </a:r>
          </a:p>
          <a:p>
            <a:r>
              <a:rPr lang="th-TH" sz="4000" b="1" dirty="0">
                <a:solidFill>
                  <a:srgbClr val="002060"/>
                </a:solidFill>
              </a:rPr>
              <a:t>ใช้จัดทำรายงานสถานการณ์ของประเทศ ในการจัดทำรายงานตามอนุสัญญาต่าง ๆ</a:t>
            </a:r>
          </a:p>
          <a:p>
            <a:r>
              <a:rPr lang="th-TH" sz="4000" b="1" dirty="0">
                <a:solidFill>
                  <a:srgbClr val="002060"/>
                </a:solidFill>
              </a:rPr>
              <a:t>ใช้ในการค้นหากลุ่มเสี่ยง เพื่อเฝ้าระวังและติดตามเด็กในพื้นที่</a:t>
            </a:r>
          </a:p>
        </p:txBody>
      </p:sp>
    </p:spTree>
    <p:extLst>
      <p:ext uri="{BB962C8B-B14F-4D97-AF65-F5344CB8AC3E}">
        <p14:creationId xmlns:p14="http://schemas.microsoft.com/office/powerpoint/2010/main" val="18119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ไดอะแกรม 5"/>
          <p:cNvGraphicFramePr/>
          <p:nvPr/>
        </p:nvGraphicFramePr>
        <p:xfrm>
          <a:off x="0" y="648269"/>
          <a:ext cx="12082818" cy="6209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9307"/>
            <a:ext cx="12192000" cy="982639"/>
          </a:xfrm>
          <a:solidFill>
            <a:srgbClr val="99C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C00000"/>
                </a:solidFill>
                <a:cs typeface="Angsana New" panose="02020603050405020304" pitchFamily="18" charset="-34"/>
              </a:rPr>
              <a:t>   4 main areas of assistance</a:t>
            </a:r>
            <a:endParaRPr lang="th-TH" sz="5400" b="1" dirty="0">
              <a:solidFill>
                <a:srgbClr val="C00000"/>
              </a:solidFill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74976284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ไดอะแกรม 3"/>
          <p:cNvGraphicFramePr/>
          <p:nvPr/>
        </p:nvGraphicFramePr>
        <p:xfrm>
          <a:off x="0" y="469900"/>
          <a:ext cx="12192000" cy="591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473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47" y="32055"/>
            <a:ext cx="11489635" cy="115814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228600" lvl="0" indent="-228600" algn="ctr">
              <a:lnSpc>
                <a:spcPct val="120000"/>
              </a:lnSpc>
              <a:spcBef>
                <a:spcPts val="1000"/>
              </a:spcBef>
            </a:pPr>
            <a:r>
              <a:rPr lang="th-TH" sz="6600" b="1" dirty="0">
                <a:solidFill>
                  <a:srgbClr val="00B050"/>
                </a:solidFill>
                <a:ea typeface="+mn-ea"/>
              </a:rPr>
              <a:t>ขั้นตอน/กลไกการช่วยเหลือ</a:t>
            </a:r>
            <a:endParaRPr lang="en-US" sz="19900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89051" y="1502833"/>
            <a:ext cx="5088714" cy="4272795"/>
          </a:xfrm>
        </p:spPr>
        <p:txBody>
          <a:bodyPr>
            <a:normAutofit/>
          </a:bodyPr>
          <a:lstStyle/>
          <a:p>
            <a:r>
              <a:rPr lang="th-TH" sz="2800" b="1" dirty="0">
                <a:solidFill>
                  <a:schemeClr val="accent1"/>
                </a:solidFill>
                <a:ea typeface="Angsana New" panose="02020603050405020304"/>
              </a:rPr>
              <a:t>การป้องกันการถูกกระทำซ้ำ </a:t>
            </a:r>
          </a:p>
          <a:p>
            <a:r>
              <a:rPr lang="th-TH" sz="2800" b="1" dirty="0">
                <a:solidFill>
                  <a:schemeClr val="accent1"/>
                </a:solidFill>
                <a:ea typeface="Angsana New" panose="02020603050405020304"/>
              </a:rPr>
              <a:t>มีแหล่งข้อมูลการช่วยเหลือ/ส่งต่อ</a:t>
            </a:r>
          </a:p>
          <a:p>
            <a:r>
              <a:rPr lang="th-TH" sz="2800" b="1" dirty="0">
                <a:solidFill>
                  <a:schemeClr val="accent1"/>
                </a:solidFill>
                <a:ea typeface="Angsana New" panose="02020603050405020304"/>
              </a:rPr>
              <a:t>มีขั้นตอนจัดการด้านความปลอดภัย</a:t>
            </a:r>
          </a:p>
          <a:p>
            <a:r>
              <a:rPr lang="th-TH" sz="2800" b="1" dirty="0">
                <a:solidFill>
                  <a:schemeClr val="accent1"/>
                </a:solidFill>
                <a:ea typeface="Angsana New" panose="02020603050405020304"/>
              </a:rPr>
              <a:t>ทราบข้อมูลความเสี่ยงที่เผชิญเด็ก/ผู้หญิงอยู่ มีการคุ้มครอง</a:t>
            </a:r>
            <a:r>
              <a:rPr lang="th-TH" sz="2800" b="1" dirty="0" err="1">
                <a:solidFill>
                  <a:schemeClr val="accent1"/>
                </a:solidFill>
                <a:ea typeface="Angsana New" panose="02020603050405020304"/>
              </a:rPr>
              <a:t>สวัสดิ</a:t>
            </a:r>
            <a:r>
              <a:rPr lang="th-TH" sz="2800" b="1" dirty="0">
                <a:solidFill>
                  <a:schemeClr val="accent1"/>
                </a:solidFill>
                <a:ea typeface="Angsana New" panose="02020603050405020304"/>
              </a:rPr>
              <a:t>ภาพ</a:t>
            </a:r>
          </a:p>
          <a:p>
            <a:r>
              <a:rPr lang="th-TH" sz="2800" b="1" dirty="0">
                <a:solidFill>
                  <a:schemeClr val="accent1"/>
                </a:solidFill>
                <a:ea typeface="Angsana New" panose="02020603050405020304"/>
              </a:rPr>
              <a:t>มีการแทรกแซงกรณี ถูกข่มขู่คุกคามหรือไม่ปลอดภัย</a:t>
            </a:r>
          </a:p>
          <a:p>
            <a:r>
              <a:rPr lang="th-TH" sz="2800" b="1" dirty="0">
                <a:solidFill>
                  <a:schemeClr val="accent1"/>
                </a:solidFill>
                <a:ea typeface="Angsana New" panose="02020603050405020304"/>
              </a:rPr>
              <a:t>มีระบบส่งต่อข้อมูลการช่วยเหลือที่มีประสิทธิภาพ</a:t>
            </a:r>
          </a:p>
          <a:p>
            <a:endParaRPr lang="th-TH" sz="2200" b="1" dirty="0">
              <a:ea typeface="Angsana New" panose="02020603050405020304"/>
            </a:endParaRPr>
          </a:p>
          <a:p>
            <a:endParaRPr lang="th-TH" sz="2200" b="1" dirty="0">
              <a:ea typeface="Angsana New" panose="02020603050405020304"/>
            </a:endParaRPr>
          </a:p>
          <a:p>
            <a:endParaRPr lang="th-TH" sz="2200" b="1" dirty="0">
              <a:ea typeface="Angsana New" panose="02020603050405020304"/>
            </a:endParaRPr>
          </a:p>
          <a:p>
            <a:endParaRPr lang="en-US" b="1" dirty="0">
              <a:ea typeface="Angsana New" panose="02020603050405020304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071375" y="1417108"/>
            <a:ext cx="5455907" cy="4710116"/>
          </a:xfrm>
        </p:spPr>
        <p:txBody>
          <a:bodyPr>
            <a:noAutofit/>
          </a:bodyPr>
          <a:lstStyle/>
          <a:p>
            <a:r>
              <a:rPr lang="th-TH" sz="2800" b="1" dirty="0">
                <a:ea typeface="Angsana New" panose="02020603050405020304"/>
              </a:rPr>
              <a:t>การแยกเด็กออกจากครอบครัว</a:t>
            </a:r>
          </a:p>
          <a:p>
            <a:r>
              <a:rPr lang="th-TH" sz="2800" b="1" dirty="0">
                <a:ea typeface="Angsana New" panose="02020603050405020304"/>
              </a:rPr>
              <a:t>มีการตอบสนองการช่วยเหลือจากทุกหน่วยและทำงาน</a:t>
            </a:r>
            <a:r>
              <a:rPr lang="th-TH" sz="2800" b="1" dirty="0" err="1">
                <a:ea typeface="Angsana New" panose="02020603050405020304"/>
              </a:rPr>
              <a:t>บูรณา</a:t>
            </a:r>
            <a:r>
              <a:rPr lang="th-TH" sz="2800" b="1" dirty="0">
                <a:ea typeface="Angsana New" panose="02020603050405020304"/>
              </a:rPr>
              <a:t>การที่เข้มข้น</a:t>
            </a:r>
          </a:p>
          <a:p>
            <a:r>
              <a:rPr lang="th-TH" sz="2800" b="1" dirty="0">
                <a:ea typeface="Angsana New" panose="02020603050405020304"/>
              </a:rPr>
              <a:t>เพิ่มความปลอดภัยด้านสุขภาพและความเป็นอยู่</a:t>
            </a:r>
          </a:p>
          <a:p>
            <a:r>
              <a:rPr lang="th-TH" sz="2800" b="1" dirty="0">
                <a:ea typeface="Angsana New" panose="02020603050405020304"/>
              </a:rPr>
              <a:t>นำกฎหมายมาบังคับใช้ เพื่อเพิ่มประสิทธิภาพในการช่วยเหลือ</a:t>
            </a:r>
          </a:p>
          <a:p>
            <a:r>
              <a:rPr lang="th-TH" sz="2800" b="1" dirty="0">
                <a:ea typeface="Angsana New" panose="02020603050405020304"/>
              </a:rPr>
              <a:t>ทุกหน่วยงานต้องปกป้องเด็กไปในทิศเดียวกันจึงจะช่วยอย่างมีประสิทธิภาพ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96690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1047751" y="120651"/>
            <a:ext cx="11144249" cy="7434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th-TH" sz="6000" b="1" dirty="0"/>
              <a:t>ศูนย์</a:t>
            </a:r>
            <a:r>
              <a:rPr lang="en-US" sz="6000" b="1" dirty="0"/>
              <a:t> </a:t>
            </a:r>
            <a:r>
              <a:rPr lang="en-US" sz="4900" b="1" dirty="0"/>
              <a:t>OSCC </a:t>
            </a:r>
            <a:r>
              <a:rPr lang="th-TH" sz="6700" b="1" dirty="0"/>
              <a:t>จัดตั้งเพื่อรองรับกฎหมายที่เกี่ยวข้องกับ สธ</a:t>
            </a:r>
            <a:endParaRPr lang="th-TH" sz="5400" b="1" dirty="0"/>
          </a:p>
        </p:txBody>
      </p:sp>
      <p:sp>
        <p:nvSpPr>
          <p:cNvPr id="4" name="Oval 3"/>
          <p:cNvSpPr/>
          <p:nvPr/>
        </p:nvSpPr>
        <p:spPr>
          <a:xfrm>
            <a:off x="4984751" y="2415381"/>
            <a:ext cx="1828800" cy="1631950"/>
          </a:xfrm>
          <a:prstGeom prst="ellipse">
            <a:avLst/>
          </a:prstGeom>
          <a:solidFill>
            <a:srgbClr val="00B050">
              <a:alpha val="19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ศูนย์ 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OSCC</a:t>
            </a:r>
            <a:endParaRPr lang="th-TH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5" name="Oval 4"/>
          <p:cNvSpPr/>
          <p:nvPr/>
        </p:nvSpPr>
        <p:spPr>
          <a:xfrm>
            <a:off x="6699341" y="1661773"/>
            <a:ext cx="2273209" cy="1484967"/>
          </a:xfrm>
          <a:prstGeom prst="ellipse">
            <a:avLst/>
          </a:prstGeom>
          <a:solidFill>
            <a:srgbClr val="C00000">
              <a:alpha val="19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100" b="1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พ.ร.บ.คุ้มครองผู้ถูกกระทำด้วยความรุนแรงในครอบครัว</a:t>
            </a:r>
          </a:p>
        </p:txBody>
      </p:sp>
      <p:sp>
        <p:nvSpPr>
          <p:cNvPr id="6" name="Oval 5"/>
          <p:cNvSpPr/>
          <p:nvPr/>
        </p:nvSpPr>
        <p:spPr>
          <a:xfrm>
            <a:off x="3227388" y="1428774"/>
            <a:ext cx="1933575" cy="1266604"/>
          </a:xfrm>
          <a:prstGeom prst="ellipse">
            <a:avLst/>
          </a:prstGeom>
          <a:solidFill>
            <a:srgbClr val="C00000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21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defRPr/>
            </a:pPr>
            <a:r>
              <a:rPr lang="th-TH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พ.ร.บ.คุ้มครองเด็ก</a:t>
            </a:r>
          </a:p>
          <a:p>
            <a:pPr algn="ctr">
              <a:defRPr/>
            </a:pPr>
            <a:endParaRPr lang="th-TH" sz="21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Oval 6"/>
          <p:cNvSpPr/>
          <p:nvPr/>
        </p:nvSpPr>
        <p:spPr>
          <a:xfrm>
            <a:off x="4616633" y="4117976"/>
            <a:ext cx="2609310" cy="1116407"/>
          </a:xfrm>
          <a:prstGeom prst="ellipse">
            <a:avLst/>
          </a:prstGeom>
          <a:solidFill>
            <a:srgbClr val="FF0000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400" b="1" dirty="0">
                <a:solidFill>
                  <a:schemeClr val="tx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พ.ร.บ.ศาลเยาวชน ครอบครัว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0870" y="2722922"/>
            <a:ext cx="31465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0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ยุทธศาสตร์</a:t>
            </a:r>
            <a:endParaRPr lang="en-US" sz="300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214313" indent="-214313">
              <a:buFont typeface="Arial" pitchFamily="34" charset="0"/>
              <a:buChar char="•"/>
              <a:defRPr/>
            </a:pPr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ป้องกัน เฝ้าระวัง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214313" indent="-214313">
              <a:buFont typeface="Arial" pitchFamily="34" charset="0"/>
              <a:buChar char="•"/>
              <a:defRPr/>
            </a:pPr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พัฒนาระบบบริการรองรับ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214313" indent="-214313">
              <a:buFont typeface="Arial" pitchFamily="34" charset="0"/>
              <a:buChar char="•"/>
              <a:defRPr/>
            </a:pPr>
            <a:r>
              <a:rPr lang="th-TH" b="1" dirty="0">
                <a:solidFill>
                  <a:schemeClr val="accent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ฟื้นฟูสภาพ สนับสนุนการบังคับใช้กฎหมาย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71062" y="3253333"/>
            <a:ext cx="3082925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800" b="1" dirty="0">
                <a:solidFill>
                  <a:schemeClr val="accent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หลักการดำเนินการบูรณาการ</a:t>
            </a:r>
            <a:endParaRPr lang="en-US" sz="2800" b="1" dirty="0">
              <a:solidFill>
                <a:schemeClr val="accent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214313" indent="-214313">
              <a:buFont typeface="Arial" pitchFamily="34" charset="0"/>
              <a:buChar char="•"/>
              <a:defRPr/>
            </a:pPr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ทำงานสหวิชาชีพและการส่งต่อการช่วยเหลือ กับหน่วยงานที่เกี่ยวข้อง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5691186" y="1889124"/>
            <a:ext cx="493713" cy="52053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dirty="0">
              <a:solidFill>
                <a:srgbClr val="FFFF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095876" y="782319"/>
            <a:ext cx="1717675" cy="1101084"/>
          </a:xfrm>
          <a:prstGeom prst="roundRect">
            <a:avLst/>
          </a:prstGeom>
          <a:solidFill>
            <a:srgbClr val="FFC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b="1" dirty="0">
                <a:solidFill>
                  <a:schemeClr val="tx1"/>
                </a:solidFill>
                <a:latin typeface="AngsanaUPC" panose="02020603050405020304" pitchFamily="18" charset="-34"/>
              </a:rPr>
              <a:t>สธ</a:t>
            </a:r>
            <a:r>
              <a:rPr lang="en-US" sz="3600" b="1" dirty="0">
                <a:solidFill>
                  <a:schemeClr val="tx1"/>
                </a:solidFill>
                <a:latin typeface="AngsanaUPC" panose="02020603050405020304" pitchFamily="18" charset="-34"/>
              </a:rPr>
              <a:t>, </a:t>
            </a:r>
            <a:r>
              <a:rPr lang="th-TH" sz="3600" b="1" dirty="0">
                <a:solidFill>
                  <a:schemeClr val="tx1"/>
                </a:solidFill>
                <a:latin typeface="AngsanaUPC" panose="02020603050405020304" pitchFamily="18" charset="-34"/>
              </a:rPr>
              <a:t>รพ. ผู้บริหาร</a:t>
            </a:r>
          </a:p>
        </p:txBody>
      </p:sp>
      <p:sp>
        <p:nvSpPr>
          <p:cNvPr id="12" name="Down Arrow 11"/>
          <p:cNvSpPr/>
          <p:nvPr/>
        </p:nvSpPr>
        <p:spPr>
          <a:xfrm rot="2953775">
            <a:off x="4380633" y="3617581"/>
            <a:ext cx="427911" cy="1167175"/>
          </a:xfrm>
          <a:prstGeom prst="downArrow">
            <a:avLst>
              <a:gd name="adj1" fmla="val 4227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3" name="Down Arrow 12"/>
          <p:cNvSpPr/>
          <p:nvPr/>
        </p:nvSpPr>
        <p:spPr>
          <a:xfrm rot="17501294">
            <a:off x="7401752" y="4597373"/>
            <a:ext cx="323850" cy="5032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dirty="0">
              <a:solidFill>
                <a:srgbClr val="FFFF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866901" y="4318142"/>
            <a:ext cx="2091964" cy="9475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latin typeface="IrisUPC" panose="020B0604020202020204" pitchFamily="34" charset="-34"/>
              </a:rPr>
              <a:t>พม./รร./ตำรวจ</a:t>
            </a:r>
          </a:p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latin typeface="IrisUPC" panose="020B0604020202020204" pitchFamily="34" charset="-34"/>
              </a:rPr>
              <a:t>อัยการ/ศาล</a:t>
            </a:r>
            <a:r>
              <a:rPr lang="th-TH" sz="2400" b="1" dirty="0">
                <a:solidFill>
                  <a:schemeClr val="bg1"/>
                </a:solidFill>
                <a:latin typeface="IrisUPC" panose="020B0604020202020204" pitchFamily="34" charset="-34"/>
              </a:rPr>
              <a:t> </a:t>
            </a:r>
            <a:endParaRPr lang="en-US" sz="2400" b="1" dirty="0">
              <a:solidFill>
                <a:schemeClr val="bg1"/>
              </a:solidFill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856098" y="4644018"/>
            <a:ext cx="2091963" cy="947587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800" b="1" dirty="0">
                <a:solidFill>
                  <a:schemeClr val="bg1"/>
                </a:solidFill>
                <a:latin typeface="IrisUPC" panose="020B0604020202020204" pitchFamily="34" charset="-34"/>
              </a:rPr>
              <a:t>หน่วยงานด้านยุติธรรม</a:t>
            </a:r>
          </a:p>
        </p:txBody>
      </p:sp>
      <p:sp>
        <p:nvSpPr>
          <p:cNvPr id="16" name="Down Arrow 15"/>
          <p:cNvSpPr/>
          <p:nvPr/>
        </p:nvSpPr>
        <p:spPr>
          <a:xfrm>
            <a:off x="5747913" y="5307697"/>
            <a:ext cx="446088" cy="52063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7" name="Rectangle 16"/>
          <p:cNvSpPr/>
          <p:nvPr/>
        </p:nvSpPr>
        <p:spPr>
          <a:xfrm>
            <a:off x="4194176" y="5886451"/>
            <a:ext cx="3997325" cy="8912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en-US" sz="21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IrisUPC" panose="020B0604020202020204" pitchFamily="34" charset="-34"/>
              </a:rPr>
              <a:t>เหยื่อ</a:t>
            </a:r>
            <a:r>
              <a:rPr lang="en-US" altLang="en-US" sz="21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IrisUPC" panose="020B0604020202020204" pitchFamily="34" charset="-34"/>
              </a:rPr>
              <a:t>: </a:t>
            </a:r>
            <a:r>
              <a:rPr lang="th-TH" altLang="en-US" sz="21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IrisUPC" panose="020B0604020202020204" pitchFamily="34" charset="-34"/>
              </a:rPr>
              <a:t>เด็ก</a:t>
            </a:r>
            <a:r>
              <a:rPr lang="en-US" altLang="en-US" sz="2100" b="1" dirty="0">
                <a:solidFill>
                  <a:srgbClr val="C00000"/>
                </a:solidFill>
                <a:latin typeface="Segoe UI Symbol" panose="020B0502040204020203" pitchFamily="34" charset="0"/>
              </a:rPr>
              <a:t>, </a:t>
            </a:r>
            <a:r>
              <a:rPr lang="th-TH" altLang="en-US" sz="2100" b="1" dirty="0">
                <a:solidFill>
                  <a:srgbClr val="C00000"/>
                </a:solidFill>
                <a:latin typeface="Segoe UI Symbol" panose="020B0502040204020203" pitchFamily="34" charset="0"/>
                <a:cs typeface="IrisUPC" panose="020B0604020202020204" pitchFamily="34" charset="-34"/>
              </a:rPr>
              <a:t>ผู้หญิง</a:t>
            </a:r>
            <a:r>
              <a:rPr lang="en-US" altLang="en-US" sz="2100" b="1" dirty="0">
                <a:solidFill>
                  <a:srgbClr val="C00000"/>
                </a:solidFill>
                <a:latin typeface="Segoe UI Symbol" panose="020B0502040204020203" pitchFamily="34" charset="0"/>
              </a:rPr>
              <a:t>, </a:t>
            </a:r>
            <a:r>
              <a:rPr lang="th-TH" altLang="en-US" sz="2100" b="1" dirty="0">
                <a:solidFill>
                  <a:srgbClr val="C00000"/>
                </a:solidFill>
                <a:latin typeface="Segoe UI Symbol" panose="020B0502040204020203" pitchFamily="34" charset="0"/>
                <a:cs typeface="IrisUPC" panose="020B0604020202020204" pitchFamily="34" charset="-34"/>
              </a:rPr>
              <a:t>ผู้สูงอายุ</a:t>
            </a:r>
            <a:r>
              <a:rPr lang="en-US" altLang="en-US" sz="2100" b="1" dirty="0">
                <a:solidFill>
                  <a:srgbClr val="C00000"/>
                </a:solidFill>
                <a:latin typeface="Segoe UI Symbol" panose="020B0502040204020203" pitchFamily="34" charset="0"/>
                <a:cs typeface="IrisUPC" panose="020B0604020202020204" pitchFamily="34" charset="-34"/>
              </a:rPr>
              <a:t>,</a:t>
            </a:r>
            <a:r>
              <a:rPr lang="th-TH" altLang="en-US" sz="2100" b="1" dirty="0">
                <a:solidFill>
                  <a:srgbClr val="C00000"/>
                </a:solidFill>
                <a:latin typeface="Segoe UI Symbol" panose="020B0502040204020203" pitchFamily="34" charset="0"/>
                <a:cs typeface="IrisUPC" panose="020B0604020202020204" pitchFamily="34" charset="-34"/>
              </a:rPr>
              <a:t> บุคคลในครอบครัว</a:t>
            </a:r>
            <a:endParaRPr lang="en-US" altLang="en-US" sz="2100" b="1" dirty="0">
              <a:solidFill>
                <a:srgbClr val="C00000"/>
              </a:solidFill>
              <a:latin typeface="Segoe UI Symbol" panose="020B0502040204020203" pitchFamily="34" charset="0"/>
            </a:endParaRPr>
          </a:p>
          <a:p>
            <a:pPr algn="ctr">
              <a:defRPr/>
            </a:pPr>
            <a:r>
              <a:rPr lang="th-TH" altLang="en-US" sz="2100" b="1" dirty="0">
                <a:solidFill>
                  <a:srgbClr val="C00000"/>
                </a:solidFill>
                <a:latin typeface="Segoe UI Symbol" panose="020B0502040204020203" pitchFamily="34" charset="0"/>
                <a:cs typeface="IrisUPC" panose="020B0604020202020204" pitchFamily="34" charset="-34"/>
              </a:rPr>
              <a:t>ผู้พิการ/ต่างด้าว/ค้ามนุษย์</a:t>
            </a:r>
            <a:endParaRPr lang="en-US" altLang="en-US" sz="2100" b="1" dirty="0">
              <a:solidFill>
                <a:srgbClr val="C00000"/>
              </a:solidFill>
              <a:latin typeface="Segoe UI Symbol" panose="020B0502040204020203" pitchFamily="34" charset="0"/>
            </a:endParaRPr>
          </a:p>
        </p:txBody>
      </p:sp>
      <p:sp>
        <p:nvSpPr>
          <p:cNvPr id="30739" name="TextBox 19"/>
          <p:cNvSpPr txBox="1">
            <a:spLocks noChangeArrowheads="1"/>
          </p:cNvSpPr>
          <p:nvPr/>
        </p:nvSpPr>
        <p:spPr bwMode="auto">
          <a:xfrm>
            <a:off x="8191501" y="5677864"/>
            <a:ext cx="24803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th-TH" altLang="th-TH" sz="2800" b="1" dirty="0">
                <a:latin typeface="IrisUPC" panose="020B0604020202020204" pitchFamily="34" charset="-34"/>
                <a:cs typeface="IrisUPC" panose="020B0604020202020204" pitchFamily="34" charset="-34"/>
              </a:rPr>
              <a:t>มาตรฐาน</a:t>
            </a:r>
            <a:endParaRPr lang="en-US" altLang="th-TH" sz="2800" b="1" dirty="0"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eaLnBrk="1" hangingPunct="1"/>
            <a:r>
              <a:rPr lang="th-TH" altLang="th-TH" sz="2800" b="1" dirty="0">
                <a:latin typeface="IrisUPC" panose="020B0604020202020204" pitchFamily="34" charset="-34"/>
                <a:cs typeface="IrisUPC" panose="020B0604020202020204" pitchFamily="34" charset="-34"/>
              </a:rPr>
              <a:t>คุณภาพความยุติธรรม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35189" y="5265739"/>
            <a:ext cx="2058987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3200" b="1" dirty="0">
                <a:latin typeface="IrisUPC" panose="020B0604020202020204" pitchFamily="34" charset="-34"/>
                <a:cs typeface="IrisUPC" panose="020B0604020202020204" pitchFamily="34" charset="-34"/>
              </a:rPr>
              <a:t>พันธกิจ ภารกิจ</a:t>
            </a:r>
            <a:endParaRPr lang="en-US" sz="3200" b="1" dirty="0"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marL="214313" indent="-214313">
              <a:buFont typeface="Arial" pitchFamily="34" charset="0"/>
              <a:buChar char="•"/>
              <a:defRPr/>
            </a:pPr>
            <a:r>
              <a:rPr lang="th-TH" sz="3200" b="1" dirty="0">
                <a:latin typeface="IrisUPC" panose="020B0604020202020204" pitchFamily="34" charset="-34"/>
                <a:cs typeface="IrisUPC" panose="020B0604020202020204" pitchFamily="34" charset="-34"/>
              </a:rPr>
              <a:t>กลุ่มเป้าหมาย</a:t>
            </a:r>
            <a:endParaRPr lang="en-US" sz="3200" b="1" dirty="0"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marL="214313" indent="-214313">
              <a:buFont typeface="Arial" pitchFamily="34" charset="0"/>
              <a:buChar char="•"/>
              <a:defRPr/>
            </a:pPr>
            <a:r>
              <a:rPr lang="th-TH" sz="3200" b="1" dirty="0">
                <a:latin typeface="IrisUPC" panose="020B0604020202020204" pitchFamily="34" charset="-34"/>
                <a:cs typeface="IrisUPC" panose="020B0604020202020204" pitchFamily="34" charset="-34"/>
              </a:rPr>
              <a:t>กลุ่มปัญหา</a:t>
            </a: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9259888" y="2321853"/>
            <a:ext cx="2036762" cy="80021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200" b="1" dirty="0">
                <a:solidFill>
                  <a:srgbClr val="0000FF"/>
                </a:solidFill>
                <a:latin typeface="AngsanaUPC" panose="02020603050405020304" pitchFamily="18" charset="-34"/>
              </a:rPr>
              <a:t>พ.ร.บ.ค้ามนุษย์</a:t>
            </a:r>
            <a:endParaRPr lang="en-US" sz="3200" b="1" dirty="0">
              <a:solidFill>
                <a:srgbClr val="0000FF"/>
              </a:solidFill>
              <a:latin typeface="AngsanaUPC" panose="02020603050405020304" pitchFamily="18" charset="-34"/>
            </a:endParaRPr>
          </a:p>
        </p:txBody>
      </p:sp>
      <p:sp>
        <p:nvSpPr>
          <p:cNvPr id="18" name="วงรี 17"/>
          <p:cNvSpPr/>
          <p:nvPr/>
        </p:nvSpPr>
        <p:spPr>
          <a:xfrm>
            <a:off x="1072357" y="1219894"/>
            <a:ext cx="2058986" cy="1384994"/>
          </a:xfrm>
          <a:prstGeom prst="ellipse">
            <a:avLst/>
          </a:prstGeom>
          <a:solidFill>
            <a:schemeClr val="accent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800" b="1" dirty="0"/>
              <a:t>พ.ร.บ.ฟื้นฟูสมรรถภาพฯผู้ติดสารเสพติด</a:t>
            </a:r>
            <a:endParaRPr lang="en-US" sz="2800" b="1" dirty="0"/>
          </a:p>
        </p:txBody>
      </p:sp>
      <p:sp>
        <p:nvSpPr>
          <p:cNvPr id="19" name="วงรี 18"/>
          <p:cNvSpPr/>
          <p:nvPr/>
        </p:nvSpPr>
        <p:spPr>
          <a:xfrm>
            <a:off x="8547101" y="1001469"/>
            <a:ext cx="2749549" cy="84472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200" b="1" dirty="0">
                <a:solidFill>
                  <a:srgbClr val="FFFF00"/>
                </a:solidFill>
              </a:rPr>
              <a:t>พ.ร.บ.คนไร้ที่พึ่ง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0" name="วงรี 19"/>
          <p:cNvSpPr/>
          <p:nvPr/>
        </p:nvSpPr>
        <p:spPr>
          <a:xfrm>
            <a:off x="9734550" y="3575051"/>
            <a:ext cx="2390774" cy="1171333"/>
          </a:xfrm>
          <a:prstGeom prst="ellipse">
            <a:avLst/>
          </a:pr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FFC000"/>
                </a:solidFill>
              </a:rPr>
              <a:t>การประเมินอายุเด็กทางด้านคดี</a:t>
            </a:r>
            <a:endParaRPr lang="en-US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875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D04B3-1342-42CC-90B5-299E55502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4320" y="421322"/>
            <a:ext cx="10149840" cy="243363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th-TH" sz="8800" b="1" dirty="0">
                <a:solidFill>
                  <a:srgbClr val="002060"/>
                </a:solidFill>
              </a:rPr>
              <a:t>การติดสารเสพติดกับความรุนแรงต่อเด็ก สตรี และบุคคลในครอบครัว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C4898D-EC10-4A29-A7D8-B049C1A56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328" y="4142599"/>
            <a:ext cx="4097020" cy="2731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A10D40-A565-4172-9E7F-C50756636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900" y="2493850"/>
            <a:ext cx="2186305" cy="3010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D3A29A-FF86-43B7-A0ED-DE0679604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393" y="2329882"/>
            <a:ext cx="2667607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9D464A-D22C-4529-8D97-7330A59EC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874" y="4064001"/>
            <a:ext cx="1951881" cy="26025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1E0363-62E0-4674-A693-B12052EED7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9" y="2493850"/>
            <a:ext cx="3630572" cy="217834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908487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1622B-9F62-404F-9B5D-953588DB5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7367" y="381001"/>
            <a:ext cx="10363200" cy="18478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h-TH" sz="8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กรุณางดถ่ายภาพสไลด์ที่มีรูปผู้ป่วย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DD6CF0-628B-4E01-BCA8-C269B02D8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859088"/>
            <a:ext cx="3617911" cy="3617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492C90-B597-4B63-8DAE-10EF9F566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012" y="2859088"/>
            <a:ext cx="3617910" cy="361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2D08CF-7CE3-4AA3-A016-3C01E993A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3057" y="2859088"/>
            <a:ext cx="3523211" cy="361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800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>
            <a:extLst>
              <a:ext uri="{FF2B5EF4-FFF2-40B4-BE49-F238E27FC236}">
                <a16:creationId xmlns:a16="http://schemas.microsoft.com/office/drawing/2014/main" id="{A10BD79E-E111-43BF-99F4-72900B1985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3646" y="127114"/>
            <a:ext cx="9171004" cy="900111"/>
          </a:xfrm>
          <a:effectLst>
            <a:outerShdw dist="35921" dir="2700000" algn="ctr" rotWithShape="0">
              <a:schemeClr val="bg1"/>
            </a:outerShdw>
          </a:effectLst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One Stop Crisis Center </a:t>
            </a:r>
            <a:r>
              <a:rPr lang="th-TH" sz="44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(</a:t>
            </a:r>
            <a:r>
              <a:rPr lang="en-US" sz="44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OSCC</a:t>
            </a:r>
            <a:r>
              <a:rPr lang="th-TH" sz="44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)</a:t>
            </a:r>
            <a:endParaRPr lang="en-US" sz="4400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1A405251-6798-4A83-B8C8-64D88828C8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9770" y="1207910"/>
            <a:ext cx="4742789" cy="790573"/>
          </a:xfrm>
          <a:effectLst>
            <a:outerShdw dist="35921" dir="2700000" algn="ctr" rotWithShape="0">
              <a:schemeClr val="bg1"/>
            </a:outerShdw>
          </a:effectLst>
        </p:spPr>
        <p:txBody>
          <a:bodyPr>
            <a:normAutofit fontScale="85000" lnSpcReduction="10000"/>
          </a:bodyPr>
          <a:lstStyle/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b="1" dirty="0">
                <a:solidFill>
                  <a:srgbClr val="99FF33"/>
                </a:solidFill>
                <a:latin typeface="Comic Sans MS" panose="030F0702030302020204" pitchFamily="66" charset="0"/>
                <a:ea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th-TH" altLang="en-US" sz="5600" b="1" dirty="0">
                <a:solidFill>
                  <a:srgbClr val="0070C0"/>
                </a:solidFill>
                <a:latin typeface="IrisUPC" panose="020B0604020202020204" pitchFamily="34" charset="-34"/>
                <a:ea typeface="JasmineUPC" panose="02020603050405020304" pitchFamily="18" charset="-34"/>
                <a:cs typeface="IrisUPC" panose="020B0604020202020204" pitchFamily="34" charset="-34"/>
              </a:rPr>
              <a:t>สถานที่ให้บริการของเรา</a:t>
            </a:r>
            <a:endParaRPr lang="th-TH" altLang="en-US" sz="4000" b="1" dirty="0">
              <a:solidFill>
                <a:srgbClr val="0070C0"/>
              </a:solidFill>
              <a:latin typeface="IrisUPC" panose="020B0604020202020204" pitchFamily="34" charset="-34"/>
              <a:ea typeface="JasmineUPC" panose="02020603050405020304" pitchFamily="18" charset="-34"/>
              <a:cs typeface="IrisUPC" panose="020B0604020202020204" pitchFamily="34" charset="-34"/>
            </a:endParaRPr>
          </a:p>
        </p:txBody>
      </p:sp>
      <p:pic>
        <p:nvPicPr>
          <p:cNvPr id="48132" name="Picture 5" descr="DSC_0050">
            <a:extLst>
              <a:ext uri="{FF2B5EF4-FFF2-40B4-BE49-F238E27FC236}">
                <a16:creationId xmlns:a16="http://schemas.microsoft.com/office/drawing/2014/main" id="{765C8297-50A9-443B-A1C2-40248BB12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559" y="1187778"/>
            <a:ext cx="7169671" cy="5152087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3" name="Picture 6" descr="DSC_0042">
            <a:extLst>
              <a:ext uri="{FF2B5EF4-FFF2-40B4-BE49-F238E27FC236}">
                <a16:creationId xmlns:a16="http://schemas.microsoft.com/office/drawing/2014/main" id="{3A420668-F69C-47C4-ADB4-E3A58773A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70" y="2809188"/>
            <a:ext cx="5215243" cy="396312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825857"/>
      </p:ext>
    </p:extLst>
  </p:cSld>
  <p:clrMapOvr>
    <a:masterClrMapping/>
  </p:clrMapOvr>
  <p:transition spd="slow">
    <p:blinds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/>
          <p:cNvGrpSpPr/>
          <p:nvPr/>
        </p:nvGrpSpPr>
        <p:grpSpPr>
          <a:xfrm>
            <a:off x="4514166" y="1966474"/>
            <a:ext cx="4000953" cy="2829013"/>
            <a:chOff x="4677894" y="898728"/>
            <a:chExt cx="4000953" cy="2829013"/>
          </a:xfrm>
        </p:grpSpPr>
        <p:sp>
          <p:nvSpPr>
            <p:cNvPr id="5" name="สี่เหลี่ยมผืนผ้ามุมมน 4"/>
            <p:cNvSpPr/>
            <p:nvPr/>
          </p:nvSpPr>
          <p:spPr>
            <a:xfrm>
              <a:off x="4677894" y="898728"/>
              <a:ext cx="4000953" cy="282901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71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สี่เหลี่ยมผืนผ้ามุมมน 4"/>
            <p:cNvSpPr/>
            <p:nvPr/>
          </p:nvSpPr>
          <p:spPr>
            <a:xfrm>
              <a:off x="4815995" y="1036829"/>
              <a:ext cx="3724751" cy="25528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1280" tIns="81280" rIns="81280" bIns="8128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Cordia New" pitchFamily="34" charset="-34"/>
                </a:rPr>
                <a:t>Scope of Services</a:t>
              </a:r>
              <a:b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</a:b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Help everyone including children that </a:t>
              </a:r>
              <a:b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</a:b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experienced domestic violence. 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</a:b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Gill Sans MT" panose="020B0502020104020203"/>
                  <a:ea typeface="+mn-ea"/>
                  <a:cs typeface="+mn-cs"/>
                </a:rPr>
                <a:t>in 6 situations</a:t>
              </a:r>
              <a:endPara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7" name="กลุ่ม 6"/>
          <p:cNvGrpSpPr/>
          <p:nvPr/>
        </p:nvGrpSpPr>
        <p:grpSpPr>
          <a:xfrm>
            <a:off x="6514643" y="5804745"/>
            <a:ext cx="3665952" cy="974917"/>
            <a:chOff x="559653" y="109340"/>
            <a:chExt cx="3665952" cy="974917"/>
          </a:xfrm>
        </p:grpSpPr>
        <p:sp>
          <p:nvSpPr>
            <p:cNvPr id="8" name="สี่เหลี่ยมผืนผ้ามุมมน 7"/>
            <p:cNvSpPr/>
            <p:nvPr/>
          </p:nvSpPr>
          <p:spPr>
            <a:xfrm>
              <a:off x="559653" y="109340"/>
              <a:ext cx="3665952" cy="97491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สี่เหลี่ยมผืนผ้ามุมมน 4"/>
            <p:cNvSpPr/>
            <p:nvPr/>
          </p:nvSpPr>
          <p:spPr>
            <a:xfrm>
              <a:off x="607245" y="156932"/>
              <a:ext cx="3570768" cy="8797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Trafficking victims </a:t>
              </a:r>
            </a:p>
          </p:txBody>
        </p:sp>
      </p:grpSp>
      <p:grpSp>
        <p:nvGrpSpPr>
          <p:cNvPr id="13" name="กลุ่ม 12"/>
          <p:cNvGrpSpPr/>
          <p:nvPr/>
        </p:nvGrpSpPr>
        <p:grpSpPr>
          <a:xfrm>
            <a:off x="1765803" y="224181"/>
            <a:ext cx="4821604" cy="1116970"/>
            <a:chOff x="7043319" y="4312715"/>
            <a:chExt cx="4821604" cy="1116970"/>
          </a:xfrm>
        </p:grpSpPr>
        <p:sp>
          <p:nvSpPr>
            <p:cNvPr id="20" name="สี่เหลี่ยมผืนผ้ามุมมน 19"/>
            <p:cNvSpPr/>
            <p:nvPr/>
          </p:nvSpPr>
          <p:spPr>
            <a:xfrm>
              <a:off x="7043319" y="4312715"/>
              <a:ext cx="4821604" cy="111697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rgbClr val="92D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สี่เหลี่ยมผืนผ้ามุมมน 4"/>
            <p:cNvSpPr/>
            <p:nvPr/>
          </p:nvSpPr>
          <p:spPr>
            <a:xfrm>
              <a:off x="7097845" y="4367241"/>
              <a:ext cx="4712552" cy="10079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Sexually and unwanted pregnancy</a:t>
              </a:r>
              <a:endPara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4" name="กลุ่ม 13"/>
          <p:cNvGrpSpPr/>
          <p:nvPr/>
        </p:nvGrpSpPr>
        <p:grpSpPr>
          <a:xfrm>
            <a:off x="696771" y="5372201"/>
            <a:ext cx="3759678" cy="967219"/>
            <a:chOff x="1968920" y="4872544"/>
            <a:chExt cx="3759678" cy="967219"/>
          </a:xfrm>
        </p:grpSpPr>
        <p:sp>
          <p:nvSpPr>
            <p:cNvPr id="18" name="สี่เหลี่ยมผืนผ้ามุมมน 17"/>
            <p:cNvSpPr/>
            <p:nvPr/>
          </p:nvSpPr>
          <p:spPr>
            <a:xfrm>
              <a:off x="1968920" y="4872544"/>
              <a:ext cx="3759678" cy="967219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rgbClr val="0070C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สี่เหลี่ยมผืนผ้ามุมมน 6"/>
            <p:cNvSpPr/>
            <p:nvPr/>
          </p:nvSpPr>
          <p:spPr>
            <a:xfrm>
              <a:off x="2016136" y="4919760"/>
              <a:ext cx="3665246" cy="87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Psychologically</a:t>
              </a: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5" name="กลุ่ม 14"/>
          <p:cNvGrpSpPr/>
          <p:nvPr/>
        </p:nvGrpSpPr>
        <p:grpSpPr>
          <a:xfrm>
            <a:off x="798481" y="2743988"/>
            <a:ext cx="2546894" cy="995327"/>
            <a:chOff x="997135" y="2492398"/>
            <a:chExt cx="2546894" cy="995327"/>
          </a:xfrm>
        </p:grpSpPr>
        <p:sp>
          <p:nvSpPr>
            <p:cNvPr id="16" name="สี่เหลี่ยมผืนผ้ามุมมน 15"/>
            <p:cNvSpPr/>
            <p:nvPr/>
          </p:nvSpPr>
          <p:spPr>
            <a:xfrm>
              <a:off x="997135" y="2492398"/>
              <a:ext cx="2546894" cy="995327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rgbClr val="FFC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สี่เหลี่ยมผืนผ้ามุมมน 8"/>
            <p:cNvSpPr/>
            <p:nvPr/>
          </p:nvSpPr>
          <p:spPr>
            <a:xfrm>
              <a:off x="1045723" y="2540986"/>
              <a:ext cx="2449718" cy="8981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Neglected</a:t>
              </a: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</p:grpSp>
      <p:cxnSp>
        <p:nvCxnSpPr>
          <p:cNvPr id="23" name="ตัวเชื่อมต่อตรง 22"/>
          <p:cNvCxnSpPr>
            <a:cxnSpLocks/>
          </p:cNvCxnSpPr>
          <p:nvPr/>
        </p:nvCxnSpPr>
        <p:spPr>
          <a:xfrm>
            <a:off x="5257800" y="1419555"/>
            <a:ext cx="388792" cy="48204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ตัวเชื่อมต่อตรง 23"/>
          <p:cNvCxnSpPr>
            <a:cxnSpLocks/>
          </p:cNvCxnSpPr>
          <p:nvPr/>
        </p:nvCxnSpPr>
        <p:spPr>
          <a:xfrm flipH="1">
            <a:off x="8514584" y="1496636"/>
            <a:ext cx="1368042" cy="98358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ตัวเชื่อมต่อตรง 27"/>
          <p:cNvCxnSpPr>
            <a:cxnSpLocks/>
          </p:cNvCxnSpPr>
          <p:nvPr/>
        </p:nvCxnSpPr>
        <p:spPr>
          <a:xfrm>
            <a:off x="8002417" y="4795487"/>
            <a:ext cx="45216" cy="99736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ตัวเชื่อมต่อตรง 29"/>
          <p:cNvCxnSpPr/>
          <p:nvPr/>
        </p:nvCxnSpPr>
        <p:spPr>
          <a:xfrm flipV="1">
            <a:off x="3393963" y="3027431"/>
            <a:ext cx="1120738" cy="16087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ตัวเชื่อมต่อตรง 31"/>
          <p:cNvCxnSpPr>
            <a:cxnSpLocks/>
          </p:cNvCxnSpPr>
          <p:nvPr/>
        </p:nvCxnSpPr>
        <p:spPr>
          <a:xfrm flipH="1">
            <a:off x="3758481" y="4623317"/>
            <a:ext cx="836249" cy="74888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กลุ่ม 9"/>
          <p:cNvGrpSpPr/>
          <p:nvPr/>
        </p:nvGrpSpPr>
        <p:grpSpPr>
          <a:xfrm>
            <a:off x="8164342" y="672956"/>
            <a:ext cx="2768601" cy="926260"/>
            <a:chOff x="9076393" y="252203"/>
            <a:chExt cx="2768601" cy="926260"/>
          </a:xfrm>
        </p:grpSpPr>
        <p:sp>
          <p:nvSpPr>
            <p:cNvPr id="11" name="สี่เหลี่ยมผืนผ้ามุมมน 10"/>
            <p:cNvSpPr/>
            <p:nvPr/>
          </p:nvSpPr>
          <p:spPr>
            <a:xfrm>
              <a:off x="9076393" y="252203"/>
              <a:ext cx="2768601" cy="926260"/>
            </a:xfrm>
            <a:prstGeom prst="roundRect">
              <a:avLst/>
            </a:prstGeom>
            <a:solidFill>
              <a:srgbClr val="FFCCFF"/>
            </a:solidFill>
            <a:ln w="57150">
              <a:solidFill>
                <a:srgbClr val="FF66F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สี่เหลี่ยมผืนผ้ามุมมน 4"/>
            <p:cNvSpPr/>
            <p:nvPr/>
          </p:nvSpPr>
          <p:spPr>
            <a:xfrm>
              <a:off x="9121609" y="297419"/>
              <a:ext cx="2678169" cy="8358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Physically</a:t>
              </a: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CE036F82-71CB-44DA-A871-8340F369CBA2}"/>
              </a:ext>
            </a:extLst>
          </p:cNvPr>
          <p:cNvSpPr/>
          <p:nvPr/>
        </p:nvSpPr>
        <p:spPr>
          <a:xfrm>
            <a:off x="8514584" y="3488056"/>
            <a:ext cx="5807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08A0D8B5-6ADC-4A80-820B-43FB275BE79F}"/>
              </a:ext>
            </a:extLst>
          </p:cNvPr>
          <p:cNvSpPr/>
          <p:nvPr/>
        </p:nvSpPr>
        <p:spPr>
          <a:xfrm>
            <a:off x="8572656" y="3284021"/>
            <a:ext cx="698148" cy="4552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1F4313F-5EC7-424E-B54B-453C69B2A454}"/>
              </a:ext>
            </a:extLst>
          </p:cNvPr>
          <p:cNvSpPr/>
          <p:nvPr/>
        </p:nvSpPr>
        <p:spPr>
          <a:xfrm>
            <a:off x="9270804" y="2219669"/>
            <a:ext cx="2700127" cy="2658851"/>
          </a:xfrm>
          <a:prstGeom prst="ellipse">
            <a:avLst/>
          </a:prstGeom>
          <a:solidFill>
            <a:srgbClr val="C0000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มารดาตั้งครรภ์และใช้สารเสพติด</a:t>
            </a:r>
          </a:p>
        </p:txBody>
      </p:sp>
    </p:spTree>
    <p:extLst>
      <p:ext uri="{BB962C8B-B14F-4D97-AF65-F5344CB8AC3E}">
        <p14:creationId xmlns:p14="http://schemas.microsoft.com/office/powerpoint/2010/main" val="4268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65095" y="244101"/>
            <a:ext cx="10515600" cy="1325563"/>
          </a:xfrm>
        </p:spPr>
        <p:txBody>
          <a:bodyPr>
            <a:normAutofit/>
          </a:bodyPr>
          <a:lstStyle/>
          <a:p>
            <a:r>
              <a:rPr lang="th-TH" sz="4000" b="1" dirty="0"/>
              <a:t>สรุปรายงานการให้บริการผู้ที่ถูกกระทำรุนแรง ปี 2561 – 2563 (ม.ค.-พ.ค.)</a:t>
            </a:r>
          </a:p>
        </p:txBody>
      </p:sp>
      <p:graphicFrame>
        <p:nvGraphicFramePr>
          <p:cNvPr id="10" name="ตัวแทนเนื้อหา 9"/>
          <p:cNvGraphicFramePr>
            <a:graphicFrameLocks noGrp="1"/>
          </p:cNvGraphicFramePr>
          <p:nvPr>
            <p:ph idx="1"/>
          </p:nvPr>
        </p:nvGraphicFramePr>
        <p:xfrm>
          <a:off x="470647" y="1690688"/>
          <a:ext cx="11268635" cy="5005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478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C5F8014-ED13-463D-BE06-BBCF4010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42876"/>
            <a:ext cx="10962640" cy="1139825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th-TH" sz="8000" b="1" dirty="0">
                <a:solidFill>
                  <a:srgbClr val="002060"/>
                </a:solidFill>
              </a:rPr>
              <a:t>ปัญหาการใช้สารเสพติดในปัจจุบัน</a:t>
            </a:r>
          </a:p>
        </p:txBody>
      </p:sp>
      <p:sp>
        <p:nvSpPr>
          <p:cNvPr id="3" name="ตัวยึดเนื้อหา 2">
            <a:extLst>
              <a:ext uri="{FF2B5EF4-FFF2-40B4-BE49-F238E27FC236}">
                <a16:creationId xmlns:a16="http://schemas.microsoft.com/office/drawing/2014/main" id="{67B4398C-F688-47C0-A73C-6D91C05A5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9440" y="1282701"/>
            <a:ext cx="6309360" cy="536098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th-TH" sz="4600" b="1" dirty="0">
                <a:solidFill>
                  <a:srgbClr val="0070C0"/>
                </a:solidFill>
              </a:rPr>
              <a:t>การแพร่ระบาดทวีความรุนแรง และซับซ้อนมากขึ้นเป็นปัญหาสำคัญที่ส่งผลกระทบ ต่อเรื่องอื่นๆ อีกหลายเรื่อง</a:t>
            </a:r>
          </a:p>
          <a:p>
            <a:pPr>
              <a:defRPr/>
            </a:pPr>
            <a:r>
              <a:rPr lang="th-TH" sz="4600" b="1" dirty="0"/>
              <a:t>เกี่ยวข้องทั้งด้านสุขภาพกาย-สุขภาพจิต ชีวภาพ สมอง/สุขภาพ/ของเด็กทารก การก่ออาชญากรรม ปัญหาครอบครัว เศรษฐกิจ สังคม การเมืองและความมั่นคง</a:t>
            </a:r>
          </a:p>
          <a:p>
            <a:pPr>
              <a:defRPr/>
            </a:pPr>
            <a:r>
              <a:rPr lang="th-TH" sz="4600" b="1" dirty="0">
                <a:solidFill>
                  <a:schemeClr val="accent2">
                    <a:lumMod val="50000"/>
                  </a:schemeClr>
                </a:solidFill>
              </a:rPr>
              <a:t>เป็นปัญหาตั้งแต่ระดับรากหญ้าไปสู่ระดับชาติ การรักษาปัจจุบันได้ผลน้อย</a:t>
            </a:r>
          </a:p>
          <a:p>
            <a:pPr>
              <a:defRPr/>
            </a:pPr>
            <a:endParaRPr lang="th-TH" dirty="0"/>
          </a:p>
          <a:p>
            <a:pPr>
              <a:defRPr/>
            </a:pPr>
            <a:endParaRPr lang="th-T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9B99A7-C7A8-41E8-B64F-68C665AE8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363251"/>
            <a:ext cx="3901440" cy="2599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07E9BD-062A-4312-8474-86BEBE901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4262438"/>
            <a:ext cx="3901440" cy="245268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CE98B0-DAB9-4F8A-A94C-0322ED0C314E}"/>
              </a:ext>
            </a:extLst>
          </p:cNvPr>
          <p:cNvSpPr/>
          <p:nvPr/>
        </p:nvSpPr>
        <p:spPr>
          <a:xfrm>
            <a:off x="1950720" y="4988560"/>
            <a:ext cx="853440" cy="3454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091071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AD1A096-2453-4EDC-BF0F-1C018406E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1351" y="0"/>
            <a:ext cx="8349297" cy="1414146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>
              <a:defRPr/>
            </a:pPr>
            <a:r>
              <a:rPr lang="th-TH" sz="8000" b="1" dirty="0">
                <a:solidFill>
                  <a:schemeClr val="accent2">
                    <a:lumMod val="50000"/>
                  </a:schemeClr>
                </a:solidFill>
              </a:rPr>
              <a:t>ผลกระทบต่อครอบครัว</a:t>
            </a:r>
          </a:p>
        </p:txBody>
      </p:sp>
      <p:sp>
        <p:nvSpPr>
          <p:cNvPr id="3" name="ตัวยึดเนื้อหา 2">
            <a:extLst>
              <a:ext uri="{FF2B5EF4-FFF2-40B4-BE49-F238E27FC236}">
                <a16:creationId xmlns:a16="http://schemas.microsoft.com/office/drawing/2014/main" id="{01FB1D25-7D40-4A78-A44F-B8EC90324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6240" y="1214438"/>
            <a:ext cx="6715760" cy="573500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defRPr/>
            </a:pPr>
            <a:r>
              <a:rPr lang="th-TH" sz="3200" b="1" dirty="0">
                <a:solidFill>
                  <a:srgbClr val="002060"/>
                </a:solidFill>
              </a:rPr>
              <a:t>ครอบครัวมักได้รับความเดือดร้อนหลายด้าน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th-TH" sz="2800" b="1" dirty="0"/>
              <a:t>     </a:t>
            </a:r>
            <a:r>
              <a:rPr lang="en-US" sz="2800" b="1" dirty="0"/>
              <a:t>*</a:t>
            </a:r>
            <a:r>
              <a:rPr lang="th-TH" sz="2800" b="1" dirty="0"/>
              <a:t>  มีความขัดแย้ง ยุ่งยากในการอยู่ร่วมกัน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th-TH" sz="2800" b="1" dirty="0"/>
              <a:t>     </a:t>
            </a:r>
            <a:r>
              <a:rPr lang="en-US" sz="2800" b="1" dirty="0"/>
              <a:t>* </a:t>
            </a:r>
            <a:r>
              <a:rPr lang="th-TH" sz="2800" b="1" dirty="0"/>
              <a:t>แตกแยก ทะเลาะวิวาท ทำร้ายร่างกายกันใช้ความรุนแรง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th-TH" sz="2800" b="1" dirty="0"/>
              <a:t>     </a:t>
            </a:r>
            <a:r>
              <a:rPr lang="en-US" sz="2800" b="1" dirty="0"/>
              <a:t>* </a:t>
            </a:r>
            <a:r>
              <a:rPr lang="th-TH" sz="2800" b="1" dirty="0"/>
              <a:t>สิ้นเปลืองในการแก้ปัญหาทั้งเวลา ทั้งเงิน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th-TH" sz="2800" b="1" dirty="0"/>
              <a:t>     </a:t>
            </a:r>
            <a:r>
              <a:rPr lang="en-US" sz="2800" b="1" dirty="0"/>
              <a:t>* </a:t>
            </a:r>
            <a:r>
              <a:rPr lang="th-TH" sz="2800" b="1" dirty="0"/>
              <a:t>ผู้ติดยามักก่อให้เกิดอาชญากรรมอื่นๆ ตามมา </a:t>
            </a:r>
            <a:r>
              <a:rPr lang="th-TH" sz="2800" b="1" dirty="0">
                <a:solidFill>
                  <a:srgbClr val="0070C0"/>
                </a:solidFill>
              </a:rPr>
              <a:t>ลักขโมย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th-TH" sz="2800" b="1" dirty="0">
                <a:solidFill>
                  <a:srgbClr val="0070C0"/>
                </a:solidFill>
              </a:rPr>
              <a:t>        การพนัน กิจกรรมท้าทายสังคม และกระทำผิกฎหมาย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th-TH" sz="2800" b="1" dirty="0"/>
              <a:t>      </a:t>
            </a:r>
            <a:r>
              <a:rPr lang="en-US" sz="2800" b="1" dirty="0"/>
              <a:t>* </a:t>
            </a:r>
            <a:r>
              <a:rPr lang="th-TH" sz="2800" b="1" dirty="0"/>
              <a:t>เด็ก เยาวชนต้องหลุดจากระบบการศึกษาหากผู้ปกครองถูกจับดำเนินคดี หรือต้องตกในภาวะยากลำบาก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F32972-B61E-457D-B31B-A478E4591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08" y="1136094"/>
            <a:ext cx="4458392" cy="2857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CDCA38-F1B9-472A-9FC3-AEB7787A4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08" y="4171824"/>
            <a:ext cx="4458392" cy="258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90235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94CBD-1ADC-496D-9BBC-14CB6B211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60" y="168884"/>
            <a:ext cx="11618080" cy="138176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th-TH" sz="8000" b="1" dirty="0">
                <a:solidFill>
                  <a:srgbClr val="00206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ตั้งครรภ์แล้วใช้สารเสพติด</a:t>
            </a:r>
            <a:endParaRPr lang="th-TH" sz="6000" b="1" dirty="0">
              <a:solidFill>
                <a:srgbClr val="00206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17E292A-59B1-44AC-9F82-A917245F1D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075" y="92075"/>
          <a:ext cx="131127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Packager Shell Object" showAsIcon="1" r:id="rId3" imgW="1310760" imgH="478800" progId="Package">
                  <p:embed/>
                </p:oleObj>
              </mc:Choice>
              <mc:Fallback>
                <p:oleObj name="Packager Shell Object" showAsIcon="1" r:id="rId3" imgW="1310760" imgH="478800" progId="Package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817E292A-59B1-44AC-9F82-A917245F1D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311275" cy="479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3D645DB-0D5F-4055-B958-A97497CB27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646" y="1404136"/>
            <a:ext cx="5474394" cy="45888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831548-5E6B-4B13-B6DD-DC0C3DB814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8" y="1404137"/>
            <a:ext cx="5707710" cy="45888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974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วงรี 3"/>
          <p:cNvSpPr/>
          <p:nvPr/>
        </p:nvSpPr>
        <p:spPr>
          <a:xfrm>
            <a:off x="3891944" y="1983204"/>
            <a:ext cx="3648456" cy="247802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/>
              <a:t>การเสพสารเสพติดระหว่างการตั้งครรภ์</a:t>
            </a:r>
            <a:endParaRPr lang="en-US" sz="4000" b="1" dirty="0"/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609" y="649322"/>
            <a:ext cx="3029575" cy="2020726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087" y="2966635"/>
            <a:ext cx="3099816" cy="2263389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77" y="242821"/>
            <a:ext cx="3113151" cy="1971911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77" y="2581035"/>
            <a:ext cx="3058159" cy="2009253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27" y="4797508"/>
            <a:ext cx="3349369" cy="204334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607" y="106529"/>
            <a:ext cx="2862139" cy="1670960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534" y="4666944"/>
            <a:ext cx="2770545" cy="2173905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cxnSp>
        <p:nvCxnSpPr>
          <p:cNvPr id="16" name="ตัวเชื่อมต่อตรง 15"/>
          <p:cNvCxnSpPr>
            <a:stCxn id="9" idx="3"/>
            <a:endCxn id="4" idx="1"/>
          </p:cNvCxnSpPr>
          <p:nvPr/>
        </p:nvCxnSpPr>
        <p:spPr>
          <a:xfrm>
            <a:off x="3538728" y="1228777"/>
            <a:ext cx="887520" cy="1117325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ตัวเชื่อมต่อตรง 17"/>
          <p:cNvCxnSpPr/>
          <p:nvPr/>
        </p:nvCxnSpPr>
        <p:spPr>
          <a:xfrm flipV="1">
            <a:off x="3483736" y="3583783"/>
            <a:ext cx="576200" cy="210977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ตัวเชื่อมต่อตรง 18"/>
          <p:cNvCxnSpPr>
            <a:cxnSpLocks/>
          </p:cNvCxnSpPr>
          <p:nvPr/>
        </p:nvCxnSpPr>
        <p:spPr>
          <a:xfrm>
            <a:off x="6334158" y="4397928"/>
            <a:ext cx="189106" cy="42498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/>
          <p:nvPr/>
        </p:nvCxnSpPr>
        <p:spPr>
          <a:xfrm flipV="1">
            <a:off x="7254306" y="1621522"/>
            <a:ext cx="724849" cy="85491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ตัวเชื่อมต่อตรง 23"/>
          <p:cNvCxnSpPr>
            <a:cxnSpLocks/>
            <a:stCxn id="4" idx="3"/>
          </p:cNvCxnSpPr>
          <p:nvPr/>
        </p:nvCxnSpPr>
        <p:spPr>
          <a:xfrm flipH="1">
            <a:off x="4059936" y="4098330"/>
            <a:ext cx="366312" cy="716829"/>
          </a:xfrm>
          <a:prstGeom prst="line">
            <a:avLst/>
          </a:prstGeom>
          <a:ln w="571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ตัวเชื่อมต่อตรง 25"/>
          <p:cNvCxnSpPr>
            <a:stCxn id="4" idx="0"/>
          </p:cNvCxnSpPr>
          <p:nvPr/>
        </p:nvCxnSpPr>
        <p:spPr>
          <a:xfrm flipV="1">
            <a:off x="5716172" y="1621522"/>
            <a:ext cx="0" cy="36168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ตัวเชื่อมต่อตรง 27"/>
          <p:cNvCxnSpPr>
            <a:cxnSpLocks/>
            <a:endCxn id="8" idx="1"/>
          </p:cNvCxnSpPr>
          <p:nvPr/>
        </p:nvCxnSpPr>
        <p:spPr>
          <a:xfrm>
            <a:off x="7534568" y="3522121"/>
            <a:ext cx="676519" cy="576209"/>
          </a:xfrm>
          <a:prstGeom prst="line">
            <a:avLst/>
          </a:prstGeom>
          <a:ln w="571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4364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7C861-791A-4BF5-910F-00AC8E200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0" y="238126"/>
            <a:ext cx="10953750" cy="1752599"/>
          </a:xfrm>
        </p:spPr>
        <p:txBody>
          <a:bodyPr>
            <a:normAutofit fontScale="90000"/>
          </a:bodyPr>
          <a:lstStyle/>
          <a:p>
            <a:r>
              <a:rPr lang="th-TH" sz="8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ความรุนแรงที่พบร่วมกับมารดาใช้สารเสพติด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652B403-8C66-4337-957A-10FA2D38D1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0718703"/>
              </p:ext>
            </p:extLst>
          </p:nvPr>
        </p:nvGraphicFramePr>
        <p:xfrm>
          <a:off x="1484313" y="1990725"/>
          <a:ext cx="10517187" cy="4181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8056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5" b="29399"/>
          <a:stretch/>
        </p:blipFill>
        <p:spPr>
          <a:xfrm>
            <a:off x="1642955" y="3522490"/>
            <a:ext cx="1698896" cy="3163181"/>
          </a:xfrm>
          <a:prstGeom prst="rect">
            <a:avLst/>
          </a:prstGeom>
        </p:spPr>
      </p:pic>
      <p:sp>
        <p:nvSpPr>
          <p:cNvPr id="4" name="กล่องข้อความ 3"/>
          <p:cNvSpPr txBox="1"/>
          <p:nvPr/>
        </p:nvSpPr>
        <p:spPr>
          <a:xfrm>
            <a:off x="34122" y="5104080"/>
            <a:ext cx="15985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A5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th-TH" b="1" dirty="0">
                <a:solidFill>
                  <a:srgbClr val="7030A0"/>
                </a:solidFill>
              </a:rPr>
              <a:t>หนา </a:t>
            </a:r>
            <a:r>
              <a:rPr lang="en-US" sz="2000" b="1" dirty="0">
                <a:solidFill>
                  <a:srgbClr val="7030A0"/>
                </a:solidFill>
              </a:rPr>
              <a:t>60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th-TH" b="1" dirty="0">
                <a:solidFill>
                  <a:srgbClr val="7030A0"/>
                </a:solidFill>
              </a:rPr>
              <a:t>หน้า</a:t>
            </a:r>
          </a:p>
          <a:p>
            <a:r>
              <a:rPr lang="th-TH" b="1" dirty="0">
                <a:solidFill>
                  <a:srgbClr val="7030A0"/>
                </a:solidFill>
              </a:rPr>
              <a:t>ตุลาคม </a:t>
            </a:r>
            <a:r>
              <a:rPr lang="en-US" sz="2000" b="1" dirty="0">
                <a:solidFill>
                  <a:srgbClr val="7030A0"/>
                </a:solidFill>
              </a:rPr>
              <a:t>2546</a:t>
            </a:r>
          </a:p>
          <a:p>
            <a:r>
              <a:rPr lang="en-US" sz="2000" b="1" dirty="0">
                <a:solidFill>
                  <a:srgbClr val="7030A0"/>
                </a:solidFill>
              </a:rPr>
              <a:t>10,000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th-TH" b="1" dirty="0">
                <a:solidFill>
                  <a:srgbClr val="7030A0"/>
                </a:solidFill>
              </a:rPr>
              <a:t>เล่ม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0" b="12787"/>
          <a:stretch/>
        </p:blipFill>
        <p:spPr>
          <a:xfrm>
            <a:off x="3441981" y="1988795"/>
            <a:ext cx="1596454" cy="3022524"/>
          </a:xfrm>
          <a:prstGeom prst="rect">
            <a:avLst/>
          </a:prstGeom>
        </p:spPr>
      </p:pic>
      <p:sp>
        <p:nvSpPr>
          <p:cNvPr id="6" name="กล่องข้อความ 5"/>
          <p:cNvSpPr txBox="1"/>
          <p:nvPr/>
        </p:nvSpPr>
        <p:spPr>
          <a:xfrm>
            <a:off x="3529747" y="5104080"/>
            <a:ext cx="16113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A4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th-TH" b="1" dirty="0">
                <a:solidFill>
                  <a:srgbClr val="7030A0"/>
                </a:solidFill>
              </a:rPr>
              <a:t>หนา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sz="2000" b="1" dirty="0">
                <a:solidFill>
                  <a:srgbClr val="7030A0"/>
                </a:solidFill>
              </a:rPr>
              <a:t>73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th-TH" b="1" dirty="0">
                <a:solidFill>
                  <a:srgbClr val="7030A0"/>
                </a:solidFill>
              </a:rPr>
              <a:t>หน้า</a:t>
            </a:r>
          </a:p>
          <a:p>
            <a:r>
              <a:rPr lang="th-TH" b="1" dirty="0">
                <a:solidFill>
                  <a:srgbClr val="7030A0"/>
                </a:solidFill>
              </a:rPr>
              <a:t>ตุลาคม </a:t>
            </a:r>
            <a:r>
              <a:rPr lang="en-US" sz="2000" b="1" dirty="0">
                <a:solidFill>
                  <a:srgbClr val="7030A0"/>
                </a:solidFill>
              </a:rPr>
              <a:t>2549</a:t>
            </a:r>
            <a:endParaRPr lang="en-US" b="1" dirty="0">
              <a:solidFill>
                <a:srgbClr val="7030A0"/>
              </a:solidFill>
            </a:endParaRPr>
          </a:p>
          <a:p>
            <a:r>
              <a:rPr lang="en-US" sz="2000" b="1" dirty="0">
                <a:solidFill>
                  <a:srgbClr val="7030A0"/>
                </a:solidFill>
              </a:rPr>
              <a:t>1,000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th-TH" b="1" dirty="0">
                <a:solidFill>
                  <a:srgbClr val="7030A0"/>
                </a:solidFill>
              </a:rPr>
              <a:t>เล่ม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9" b="13224"/>
          <a:stretch/>
        </p:blipFill>
        <p:spPr>
          <a:xfrm>
            <a:off x="5211651" y="2027897"/>
            <a:ext cx="1620270" cy="3022524"/>
          </a:xfrm>
          <a:prstGeom prst="rect">
            <a:avLst/>
          </a:prstGeom>
        </p:spPr>
      </p:pic>
      <p:sp>
        <p:nvSpPr>
          <p:cNvPr id="8" name="กล่องข้อความ 7"/>
          <p:cNvSpPr txBox="1"/>
          <p:nvPr/>
        </p:nvSpPr>
        <p:spPr>
          <a:xfrm>
            <a:off x="5328982" y="5104080"/>
            <a:ext cx="16113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66"/>
                </a:solidFill>
              </a:rPr>
              <a:t>A4</a:t>
            </a:r>
            <a:r>
              <a:rPr lang="en-US" b="1" dirty="0">
                <a:solidFill>
                  <a:srgbClr val="FF0066"/>
                </a:solidFill>
              </a:rPr>
              <a:t> </a:t>
            </a:r>
            <a:r>
              <a:rPr lang="th-TH" b="1" dirty="0">
                <a:solidFill>
                  <a:srgbClr val="FF0066"/>
                </a:solidFill>
              </a:rPr>
              <a:t>หนา</a:t>
            </a:r>
            <a:r>
              <a:rPr lang="en-US" b="1" dirty="0">
                <a:solidFill>
                  <a:srgbClr val="FF0066"/>
                </a:solidFill>
              </a:rPr>
              <a:t> </a:t>
            </a:r>
            <a:r>
              <a:rPr lang="en-US" sz="2000" b="1" dirty="0">
                <a:solidFill>
                  <a:srgbClr val="FF0066"/>
                </a:solidFill>
              </a:rPr>
              <a:t>86</a:t>
            </a:r>
            <a:r>
              <a:rPr lang="en-US" b="1" dirty="0">
                <a:solidFill>
                  <a:srgbClr val="FF0066"/>
                </a:solidFill>
              </a:rPr>
              <a:t> </a:t>
            </a:r>
            <a:r>
              <a:rPr lang="th-TH" b="1" dirty="0">
                <a:solidFill>
                  <a:srgbClr val="FF0066"/>
                </a:solidFill>
              </a:rPr>
              <a:t>หน้า</a:t>
            </a:r>
          </a:p>
          <a:p>
            <a:r>
              <a:rPr lang="th-TH" b="1" dirty="0">
                <a:solidFill>
                  <a:srgbClr val="FF0066"/>
                </a:solidFill>
              </a:rPr>
              <a:t>ตุลาคม </a:t>
            </a:r>
            <a:r>
              <a:rPr lang="en-US" sz="2000" b="1" dirty="0">
                <a:solidFill>
                  <a:srgbClr val="FF0066"/>
                </a:solidFill>
              </a:rPr>
              <a:t>2550</a:t>
            </a:r>
            <a:endParaRPr lang="en-US" b="1" dirty="0">
              <a:solidFill>
                <a:srgbClr val="FF0066"/>
              </a:solidFill>
            </a:endParaRPr>
          </a:p>
          <a:p>
            <a:r>
              <a:rPr lang="en-US" sz="2000" b="1" dirty="0">
                <a:solidFill>
                  <a:srgbClr val="FF0066"/>
                </a:solidFill>
              </a:rPr>
              <a:t>15,000</a:t>
            </a:r>
            <a:r>
              <a:rPr lang="en-US" b="1" dirty="0">
                <a:solidFill>
                  <a:srgbClr val="FF0066"/>
                </a:solidFill>
              </a:rPr>
              <a:t> </a:t>
            </a:r>
            <a:r>
              <a:rPr lang="th-TH" b="1" dirty="0">
                <a:solidFill>
                  <a:srgbClr val="FF0066"/>
                </a:solidFill>
              </a:rPr>
              <a:t>เล่ม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5" b="14973"/>
          <a:stretch/>
        </p:blipFill>
        <p:spPr>
          <a:xfrm>
            <a:off x="7037596" y="1988795"/>
            <a:ext cx="1574351" cy="2991133"/>
          </a:xfrm>
          <a:prstGeom prst="rect">
            <a:avLst/>
          </a:prstGeom>
        </p:spPr>
      </p:pic>
      <p:sp>
        <p:nvSpPr>
          <p:cNvPr id="10" name="กล่องข้อความ 9"/>
          <p:cNvSpPr txBox="1"/>
          <p:nvPr/>
        </p:nvSpPr>
        <p:spPr>
          <a:xfrm>
            <a:off x="7182929" y="5104080"/>
            <a:ext cx="16914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66"/>
                </a:solidFill>
              </a:rPr>
              <a:t>A4</a:t>
            </a:r>
            <a:r>
              <a:rPr lang="en-US" b="1" dirty="0">
                <a:solidFill>
                  <a:srgbClr val="FF0066"/>
                </a:solidFill>
              </a:rPr>
              <a:t> </a:t>
            </a:r>
            <a:r>
              <a:rPr lang="th-TH" b="1" dirty="0">
                <a:solidFill>
                  <a:srgbClr val="FF0066"/>
                </a:solidFill>
              </a:rPr>
              <a:t>หนา</a:t>
            </a:r>
            <a:r>
              <a:rPr lang="en-US" sz="2000" b="1" dirty="0">
                <a:solidFill>
                  <a:srgbClr val="FF0066"/>
                </a:solidFill>
              </a:rPr>
              <a:t>178</a:t>
            </a:r>
            <a:r>
              <a:rPr lang="en-US" b="1" dirty="0">
                <a:solidFill>
                  <a:srgbClr val="FF0066"/>
                </a:solidFill>
              </a:rPr>
              <a:t> </a:t>
            </a:r>
            <a:r>
              <a:rPr lang="th-TH" b="1" dirty="0">
                <a:solidFill>
                  <a:srgbClr val="FF0066"/>
                </a:solidFill>
              </a:rPr>
              <a:t>หน้า</a:t>
            </a:r>
          </a:p>
          <a:p>
            <a:r>
              <a:rPr lang="en-US" sz="2000" b="1" dirty="0">
                <a:solidFill>
                  <a:srgbClr val="FF0066"/>
                </a:solidFill>
              </a:rPr>
              <a:t>2554</a:t>
            </a:r>
          </a:p>
          <a:p>
            <a:r>
              <a:rPr lang="en-US" sz="2000" b="1" dirty="0">
                <a:solidFill>
                  <a:srgbClr val="FF0066"/>
                </a:solidFill>
              </a:rPr>
              <a:t>1,000 </a:t>
            </a:r>
            <a:r>
              <a:rPr lang="th-TH" b="1" dirty="0">
                <a:solidFill>
                  <a:srgbClr val="FF0066"/>
                </a:solidFill>
              </a:rPr>
              <a:t>เล่ม</a:t>
            </a: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5" b="12131"/>
          <a:stretch/>
        </p:blipFill>
        <p:spPr>
          <a:xfrm>
            <a:off x="8744322" y="1957403"/>
            <a:ext cx="1635292" cy="302252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softEdge rad="31750"/>
          </a:effectLst>
        </p:spPr>
      </p:pic>
      <p:sp>
        <p:nvSpPr>
          <p:cNvPr id="13" name="กล่องข้อความ 12"/>
          <p:cNvSpPr txBox="1"/>
          <p:nvPr/>
        </p:nvSpPr>
        <p:spPr>
          <a:xfrm>
            <a:off x="9117026" y="5000184"/>
            <a:ext cx="2102178" cy="193899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A4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th-TH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หนา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132 </a:t>
            </a:r>
            <a:r>
              <a:rPr lang="th-TH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หน้า</a:t>
            </a:r>
          </a:p>
          <a:p>
            <a:r>
              <a:rPr lang="th-TH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กันยายน </a:t>
            </a:r>
            <a:r>
              <a:rPr lang="en-US" sz="1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2552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800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th-TH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เล่ม</a:t>
            </a:r>
          </a:p>
          <a:p>
            <a:r>
              <a:rPr lang="th-TH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มกราคม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2556</a:t>
            </a:r>
          </a:p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3,500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th-TH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เล่ม</a:t>
            </a:r>
          </a:p>
        </p:txBody>
      </p:sp>
      <p:pic>
        <p:nvPicPr>
          <p:cNvPr id="14" name="Picture 2" descr="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9" t="1874" r="25591"/>
          <a:stretch/>
        </p:blipFill>
        <p:spPr bwMode="auto">
          <a:xfrm>
            <a:off x="1632637" y="1093509"/>
            <a:ext cx="1678241" cy="233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121293" y="84237"/>
            <a:ext cx="6258321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Palatino Linotype" panose="02040502050505030304" pitchFamily="18" charset="0"/>
                <a:cs typeface="Angsana New" panose="02020603050405020304" pitchFamily="18" charset="-34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th-TH" altLang="th-TH" sz="28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พัฒนาการของแนวทางปฏิบัติเพื่อช่วยเหลือ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th-TH" altLang="th-TH" sz="28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เด็กและสตรีที่กูกกระทำรุนแรง</a:t>
            </a:r>
          </a:p>
        </p:txBody>
      </p:sp>
    </p:spTree>
    <p:extLst>
      <p:ext uri="{BB962C8B-B14F-4D97-AF65-F5344CB8AC3E}">
        <p14:creationId xmlns:p14="http://schemas.microsoft.com/office/powerpoint/2010/main" val="12041241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A7753-5705-4E2E-A18E-84B52D226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295275"/>
            <a:ext cx="10018713" cy="1752599"/>
          </a:xfrm>
        </p:spPr>
        <p:txBody>
          <a:bodyPr>
            <a:normAutofit fontScale="90000"/>
          </a:bodyPr>
          <a:lstStyle/>
          <a:p>
            <a:r>
              <a:rPr lang="th-TH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การดำเนินงานกับแม่ที่ตั้งครรภ์และใช้สารเสพติด</a:t>
            </a:r>
            <a:br>
              <a:rPr lang="th-TH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ในส่วนของศูนย์ </a:t>
            </a:r>
            <a:r>
              <a:rPr lang="en-US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OSCC </a:t>
            </a:r>
            <a:r>
              <a:rPr lang="th-TH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ร่วมกับแผนกรักษา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A3353-77E6-4ADB-855A-7BC6FE2B6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114550"/>
            <a:ext cx="10934700" cy="474345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endParaRPr lang="th-TH" dirty="0"/>
          </a:p>
          <a:p>
            <a:pPr>
              <a:buFont typeface="Wingdings" panose="05000000000000000000" pitchFamily="2" charset="2"/>
              <a:buChar char="v"/>
            </a:pPr>
            <a:endParaRPr lang="th-TH" dirty="0"/>
          </a:p>
          <a:p>
            <a:pPr>
              <a:buFont typeface="Wingdings" panose="05000000000000000000" pitchFamily="2" charset="2"/>
              <a:buChar char="v"/>
            </a:pPr>
            <a:r>
              <a:rPr lang="th-TH" sz="3200" b="1" dirty="0"/>
              <a:t> รายงานศูนย์ </a:t>
            </a:r>
            <a:r>
              <a:rPr lang="en-US" sz="3200" b="1" dirty="0"/>
              <a:t>OSCC </a:t>
            </a:r>
            <a:r>
              <a:rPr lang="th-TH" sz="3200" b="1" dirty="0"/>
              <a:t>ทุกราย เพื่อสัมภาษณ์เชิงลึก เก็บประวัติ ประเมินความพร้อมในการดูแลเด็ก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3200" b="1" dirty="0"/>
              <a:t> แผนกรักษาส่งต่องานจิตเวช/</a:t>
            </a:r>
            <a:r>
              <a:rPr lang="en-US" sz="3200" b="1" dirty="0"/>
              <a:t>OSCC</a:t>
            </a:r>
            <a:r>
              <a:rPr lang="th-TH" sz="3200" b="1" dirty="0"/>
              <a:t> เพื่อนัดเข้าสู่ระบบการรักษาแบบสมัครใจ ทุกราย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3200" b="1" dirty="0"/>
              <a:t> ส่งเข้าสู่การรักษา แบบภาคบังคับ (ดำเนินการน้อยรายใช้เฉพาะ </a:t>
            </a:r>
            <a:r>
              <a:rPr lang="en-US" sz="3200" b="1" dirty="0"/>
              <a:t>CASE </a:t>
            </a:r>
            <a:r>
              <a:rPr lang="th-TH" sz="3200" b="1" dirty="0"/>
              <a:t>ที่มีความรุนแรง)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3200" b="1" dirty="0"/>
              <a:t> การเยี่ยมบ้านประเมินครอบครัว </a:t>
            </a:r>
            <a:r>
              <a:rPr lang="th-TH" sz="3200" b="1" u="sng" dirty="0">
                <a:solidFill>
                  <a:schemeClr val="accent1"/>
                </a:solidFill>
              </a:rPr>
              <a:t>โดยพนักงานเจ้าหน้าที่คุ้มครองเด็กร่วมกับศูนย์ </a:t>
            </a:r>
            <a:r>
              <a:rPr lang="en-US" sz="3200" b="1" u="sng" dirty="0">
                <a:solidFill>
                  <a:schemeClr val="accent1"/>
                </a:solidFill>
              </a:rPr>
              <a:t>OSCC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3200" b="1" dirty="0"/>
              <a:t> การให้คำปรึกษา รายบุคคล ครอบครัว สวัสดิการสังคม ส่งสถานรองรับ/สถานคุ้มครอง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3200" b="1" dirty="0"/>
              <a:t> ทำบันทึกข้อตกลงตาม พ.ร.บ. คุ้มครองเด็ก ให้ญาติหรือผู้ดูแลรับทราบร่วมกันช่วยดูแลเด็ก</a:t>
            </a:r>
            <a:endParaRPr lang="en-US" sz="3200" b="1" dirty="0"/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endParaRPr lang="th-TH" dirty="0"/>
          </a:p>
          <a:p>
            <a:pPr>
              <a:buFont typeface="Wingdings" panose="05000000000000000000" pitchFamily="2" charset="2"/>
              <a:buChar char="v"/>
            </a:pPr>
            <a:endParaRPr lang="th-TH" dirty="0"/>
          </a:p>
          <a:p>
            <a:pPr>
              <a:buFont typeface="Wingdings" panose="05000000000000000000" pitchFamily="2" charset="2"/>
              <a:buChar char="v"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41930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707D8-2FC0-4212-B1AE-A53A010D9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75" y="323851"/>
            <a:ext cx="11515725" cy="1714499"/>
          </a:xfrm>
        </p:spPr>
        <p:txBody>
          <a:bodyPr>
            <a:normAutofit/>
          </a:bodyPr>
          <a:lstStyle/>
          <a:p>
            <a:r>
              <a:rPr lang="th-TH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การดำเนินงานกับแม่ที่ใช้สารเสพติดและมีความรุนแรง ก้าวร้าว</a:t>
            </a:r>
            <a:br>
              <a:rPr lang="th-TH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ในส่วนของศูนย์ 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OSCC </a:t>
            </a:r>
            <a:r>
              <a:rPr lang="th-TH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ร่วมกับทีมสหวิชาชีพ</a:t>
            </a:r>
            <a:endParaRPr lang="th-TH" sz="4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5D315-E666-46EB-B9AB-EA910F627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976" y="1857375"/>
            <a:ext cx="11134724" cy="449579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th-TH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ศูนย์ </a:t>
            </a:r>
            <a:r>
              <a:rPr lang="en-U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OSCC </a:t>
            </a:r>
            <a:r>
              <a:rPr lang="th-TH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รับรายงานจากแผนกรักษา เตรียมระบบความปลอดภัย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รายงาน พนักงานเจ้าหน้าที่คุ้มครองเด็ก พนักงานเจ้าหน้าที่ความรุนแรงในครอบครัว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ประสานตำรวจในพื้นที่ หน่วยงานที่เกี่ยวข้องเพื่อระงับเหตุ ป้องกันความรุนแรง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ส่งต่ออัยการ/ศาลเยาวชนและครอบครัว กรณี ต้องคุ้มครองสวัสดิภาพกรณีฉุกเฉิน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41413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81EA6-587F-4860-AAD4-DAAAFCB00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042" y="1405053"/>
            <a:ext cx="10631553" cy="3064277"/>
          </a:xfrm>
        </p:spPr>
        <p:txBody>
          <a:bodyPr>
            <a:normAutofit fontScale="90000"/>
          </a:bodyPr>
          <a:lstStyle/>
          <a:p>
            <a:r>
              <a:rPr lang="th-TH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สถิติมารดาที่ใช้สารเสพติดในขณะตั้งครรภ์</a:t>
            </a:r>
            <a:br>
              <a:rPr lang="th-TH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โรงพยาบาลปทุมธานี</a:t>
            </a:r>
          </a:p>
        </p:txBody>
      </p:sp>
    </p:spTree>
    <p:extLst>
      <p:ext uri="{BB962C8B-B14F-4D97-AF65-F5344CB8AC3E}">
        <p14:creationId xmlns:p14="http://schemas.microsoft.com/office/powerpoint/2010/main" val="18356853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32F46-2037-481C-B19E-E701FECFD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400050"/>
            <a:ext cx="10469565" cy="1333500"/>
          </a:xfrm>
        </p:spPr>
        <p:txBody>
          <a:bodyPr>
            <a:normAutofit fontScale="90000"/>
          </a:bodyPr>
          <a:lstStyle/>
          <a:p>
            <a:r>
              <a:rPr lang="th-TH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หลักเกณฑ์ที่ใช้ในการตรวจสารเสพติดในมารดาที่ตั้งครรภ์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3BF6E-B3F1-46D8-A570-44DB02808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8410" y="1733550"/>
            <a:ext cx="10018713" cy="420772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th-TH" sz="3600" b="1" dirty="0"/>
              <a:t>มารดาที่มีประวัติการใช้สารเสพติดและยินยอมให้ทำการตรวจ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3600" b="1" dirty="0"/>
              <a:t>ทารกมีอาการเข้าได้กับอาการถอนยา เช่น ร้องกวน กระสับกระส่าย หายใจเร็วและหรือร่วมกับ ประวัติมารดามีการใช้สารเสพติดมาก่อน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3600" b="1" dirty="0"/>
              <a:t> มารดาที่มาคลอดมีอาการเข้าได้กับอาการขาดยาร่วมกับมีพฤติกรรมรุนแรงก้าวร้าว ควบคุมสติไม่ได้ มีแนวโน้มจะทำร้ายผู้อื่น</a:t>
            </a:r>
          </a:p>
        </p:txBody>
      </p:sp>
    </p:spTree>
    <p:extLst>
      <p:ext uri="{BB962C8B-B14F-4D97-AF65-F5344CB8AC3E}">
        <p14:creationId xmlns:p14="http://schemas.microsoft.com/office/powerpoint/2010/main" val="27786970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แผนภูมิ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5604213"/>
              </p:ext>
            </p:extLst>
          </p:nvPr>
        </p:nvGraphicFramePr>
        <p:xfrm>
          <a:off x="880946" y="1152137"/>
          <a:ext cx="9850116" cy="5340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กล่องข้อความ 4"/>
          <p:cNvSpPr txBox="1"/>
          <p:nvPr/>
        </p:nvSpPr>
        <p:spPr>
          <a:xfrm>
            <a:off x="744817" y="74919"/>
            <a:ext cx="103765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2400" b="1" i="0" u="none" strike="noStrike" kern="1200" spc="0" baseline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th-TH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ข้อมูลแม่ใช้สารเสพติด ปี 2560 - 2563 </a:t>
            </a:r>
          </a:p>
          <a:p>
            <a:pPr algn="ctr">
              <a:defRPr sz="2400" b="1" i="0" u="none" strike="noStrike" kern="1200" spc="0" baseline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th-TH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เข้ารับบริการ ที่ศูนย์พึ่งได้ (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OSCC) </a:t>
            </a:r>
            <a:r>
              <a:rPr lang="th-TH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โรงพยาบาลปทุมธานี</a:t>
            </a:r>
          </a:p>
        </p:txBody>
      </p:sp>
    </p:spTree>
    <p:extLst>
      <p:ext uri="{BB962C8B-B14F-4D97-AF65-F5344CB8AC3E}">
        <p14:creationId xmlns:p14="http://schemas.microsoft.com/office/powerpoint/2010/main" val="34671424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ตัวแทนเนื้อหา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0531348"/>
              </p:ext>
            </p:extLst>
          </p:nvPr>
        </p:nvGraphicFramePr>
        <p:xfrm>
          <a:off x="2811780" y="1434185"/>
          <a:ext cx="7443844" cy="473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กล่องข้อความ 2"/>
          <p:cNvSpPr txBox="1"/>
          <p:nvPr/>
        </p:nvSpPr>
        <p:spPr>
          <a:xfrm>
            <a:off x="2706676" y="353742"/>
            <a:ext cx="7991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สถิติการฝากครรภ์ในมารดาเสพยา</a:t>
            </a:r>
          </a:p>
        </p:txBody>
      </p:sp>
    </p:spTree>
    <p:extLst>
      <p:ext uri="{BB962C8B-B14F-4D97-AF65-F5344CB8AC3E}">
        <p14:creationId xmlns:p14="http://schemas.microsoft.com/office/powerpoint/2010/main" val="28561456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ัวแทนเนื้อหา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3169357"/>
              </p:ext>
            </p:extLst>
          </p:nvPr>
        </p:nvGraphicFramePr>
        <p:xfrm>
          <a:off x="1723696" y="1059788"/>
          <a:ext cx="9762059" cy="5656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กล่องข้อความ 1"/>
          <p:cNvSpPr txBox="1"/>
          <p:nvPr/>
        </p:nvSpPr>
        <p:spPr>
          <a:xfrm>
            <a:off x="2689203" y="115616"/>
            <a:ext cx="78662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อายุของมารดาที่ติดสารเสพติด</a:t>
            </a:r>
          </a:p>
        </p:txBody>
      </p:sp>
    </p:spTree>
    <p:extLst>
      <p:ext uri="{BB962C8B-B14F-4D97-AF65-F5344CB8AC3E}">
        <p14:creationId xmlns:p14="http://schemas.microsoft.com/office/powerpoint/2010/main" val="15974793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ตัวแทนเนื้อหา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9267337"/>
              </p:ext>
            </p:extLst>
          </p:nvPr>
        </p:nvGraphicFramePr>
        <p:xfrm>
          <a:off x="910227" y="414477"/>
          <a:ext cx="10573870" cy="6029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671732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ตัวแทนเนื้อหา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9860672"/>
              </p:ext>
            </p:extLst>
          </p:nvPr>
        </p:nvGraphicFramePr>
        <p:xfrm>
          <a:off x="1750741" y="925551"/>
          <a:ext cx="8866085" cy="6286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กล่องข้อความ 2"/>
          <p:cNvSpPr txBox="1"/>
          <p:nvPr/>
        </p:nvSpPr>
        <p:spPr>
          <a:xfrm>
            <a:off x="3122370" y="259814"/>
            <a:ext cx="6538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ระยะเวลาในการใช้สารเสพติด</a:t>
            </a:r>
          </a:p>
        </p:txBody>
      </p:sp>
    </p:spTree>
    <p:extLst>
      <p:ext uri="{BB962C8B-B14F-4D97-AF65-F5344CB8AC3E}">
        <p14:creationId xmlns:p14="http://schemas.microsoft.com/office/powerpoint/2010/main" val="24082056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ัวแทน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1806960"/>
              </p:ext>
            </p:extLst>
          </p:nvPr>
        </p:nvGraphicFramePr>
        <p:xfrm>
          <a:off x="825190" y="680223"/>
          <a:ext cx="11128917" cy="5887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กล่องข้อความ 1"/>
          <p:cNvSpPr txBox="1"/>
          <p:nvPr/>
        </p:nvSpPr>
        <p:spPr>
          <a:xfrm>
            <a:off x="2649760" y="0"/>
            <a:ext cx="7725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จำนวนการตั้งครรภ์ของแม่ที่ใช้สารเสพติด</a:t>
            </a:r>
          </a:p>
        </p:txBody>
      </p:sp>
    </p:spTree>
    <p:extLst>
      <p:ext uri="{BB962C8B-B14F-4D97-AF65-F5344CB8AC3E}">
        <p14:creationId xmlns:p14="http://schemas.microsoft.com/office/powerpoint/2010/main" val="1014012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4A1239-E2F2-4A08-8B09-76C39E697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548"/>
            <a:ext cx="12192000" cy="728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156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ตัวแทนเนื้อหา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8006306"/>
              </p:ext>
            </p:extLst>
          </p:nvPr>
        </p:nvGraphicFramePr>
        <p:xfrm>
          <a:off x="910227" y="301083"/>
          <a:ext cx="11055032" cy="6142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316871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51DEC-9256-455C-868F-369AEC7B2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306658"/>
            <a:ext cx="10018713" cy="1752599"/>
          </a:xfrm>
        </p:spPr>
        <p:txBody>
          <a:bodyPr>
            <a:noAutofit/>
          </a:bodyPr>
          <a:lstStyle/>
          <a:p>
            <a:r>
              <a:rPr lang="th-TH" sz="5400" b="1" dirty="0">
                <a:solidFill>
                  <a:srgbClr val="C00000"/>
                </a:solidFill>
              </a:rPr>
              <a:t>ผลกระทบของสาร</a:t>
            </a:r>
            <a:r>
              <a:rPr lang="en-US" sz="4800" b="1" dirty="0">
                <a:solidFill>
                  <a:srgbClr val="C00000"/>
                </a:solidFill>
              </a:rPr>
              <a:t>Amphetamine</a:t>
            </a:r>
            <a:r>
              <a:rPr lang="th-TH" sz="4800" b="1" dirty="0">
                <a:solidFill>
                  <a:srgbClr val="C00000"/>
                </a:solidFill>
              </a:rPr>
              <a:t> </a:t>
            </a:r>
            <a:r>
              <a:rPr lang="th-TH" sz="5400" b="1" dirty="0">
                <a:solidFill>
                  <a:srgbClr val="C00000"/>
                </a:solidFill>
              </a:rPr>
              <a:t>ต่อทารก</a:t>
            </a:r>
            <a:endParaRPr lang="th-TH" sz="48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C4775-2991-4B6C-92EE-7990349C0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158" y="1750741"/>
            <a:ext cx="8500517" cy="4597507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หัวใจเต้นร็ว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ความดันโลหิตสูง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ภาวะหายใจเร็ว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ทารกคลอดก่อนกำหนด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ทารกเจริญเติบโตช้าในครรภ์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ทารกมีขนาดศรีษะเล็ก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ภาวะน้ำตาลต่ำในภาวะแรกเกิด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8D5AD2-C93C-45DF-8B9C-7A3CCEE87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914" y="1629106"/>
            <a:ext cx="4828108" cy="30460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3F2FFE-90C3-4CE9-834B-247F9900D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922" y="4594991"/>
            <a:ext cx="3784092" cy="21213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079921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ผลการค้นหารูปภาพสำหรับ กราฟฟิ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8171" cy="68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รูปห้าเหลี่ยม 1"/>
          <p:cNvSpPr/>
          <p:nvPr/>
        </p:nvSpPr>
        <p:spPr>
          <a:xfrm>
            <a:off x="66502" y="3894806"/>
            <a:ext cx="7689273" cy="268056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847" y="4573366"/>
            <a:ext cx="6116077" cy="1323439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multidisciplinary team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and law enforcement</a:t>
            </a:r>
            <a:endParaRPr kumimoji="0" lang="th-TH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5326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56385-93F8-4657-BA39-F464773FF9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107" y="802298"/>
            <a:ext cx="11239893" cy="2541431"/>
          </a:xfrm>
        </p:spPr>
        <p:txBody>
          <a:bodyPr>
            <a:normAutofit/>
          </a:bodyPr>
          <a:lstStyle/>
          <a:p>
            <a:pPr algn="ctr"/>
            <a:r>
              <a:rPr lang="th-TH" sz="6600" b="1" dirty="0">
                <a:solidFill>
                  <a:srgbClr val="C00000"/>
                </a:solidFill>
              </a:rPr>
              <a:t>การทำงานแบบสหวิชาชีพและ</a:t>
            </a:r>
            <a:br>
              <a:rPr lang="th-TH" sz="6600" b="1" dirty="0">
                <a:solidFill>
                  <a:srgbClr val="C00000"/>
                </a:solidFill>
              </a:rPr>
            </a:br>
            <a:r>
              <a:rPr lang="th-TH" sz="6600" b="1" dirty="0">
                <a:solidFill>
                  <a:srgbClr val="C00000"/>
                </a:solidFill>
              </a:rPr>
              <a:t>การประชุม </a:t>
            </a:r>
            <a:r>
              <a:rPr lang="en-US" sz="6600" b="1" dirty="0">
                <a:solidFill>
                  <a:srgbClr val="C00000"/>
                </a:solidFill>
              </a:rPr>
              <a:t>Case Conference</a:t>
            </a:r>
            <a:endParaRPr lang="th-TH" sz="6600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ผลการค้นหารูปภาพสำหรับ multidisciplinary team">
            <a:extLst>
              <a:ext uri="{FF2B5EF4-FFF2-40B4-BE49-F238E27FC236}">
                <a16:creationId xmlns:a16="http://schemas.microsoft.com/office/drawing/2014/main" id="{7B39E105-06C3-4A25-98D4-B51BC4774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519" y="3665546"/>
            <a:ext cx="6565644" cy="319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3905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2827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6584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7227-D025-40AB-8A42-ADACAD8B8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323850"/>
            <a:ext cx="10934700" cy="1004714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th-TH" sz="6000" b="1" dirty="0">
                <a:solidFill>
                  <a:srgbClr val="00B050"/>
                </a:solidFill>
              </a:rPr>
              <a:t>บิดา-มารดา เลิกร้างกัน ถูกบิดาลงโทษรุนแรงตีเด็ก ชักไข้ขึ้นสูง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DAA1FD-BD0C-4572-AC85-7AD267B6E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37" y="1757680"/>
            <a:ext cx="6017434" cy="45110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C46705-FBF9-4D18-883E-B4E1EFAC9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010" y="1757680"/>
            <a:ext cx="5282270" cy="4511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62627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83EDD-5180-4B43-B91C-7D539A282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" y="169545"/>
            <a:ext cx="11460480" cy="147857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th-TH" sz="5400" b="1" dirty="0"/>
              <a:t>การทำบันทึกข้อตกลงก่อนนำออกจากโรงพยาบาล/ปรึกษาอัยการ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B828ED-815A-4981-B38C-5226A0773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2" y="1831437"/>
            <a:ext cx="6891907" cy="46361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65C78C-4C4D-47E6-9BB6-2EC03A2EF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223" y="1821912"/>
            <a:ext cx="4871777" cy="36497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374530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584028" y="0"/>
            <a:ext cx="8607972" cy="1839310"/>
          </a:xfrm>
          <a:effectLst>
            <a:outerShdw dist="35921" dir="2700000" algn="ctr" rotWithShape="0">
              <a:srgbClr val="000000"/>
            </a:outerShdw>
          </a:effectLst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th-TH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การเลี้ยงดูจากแม่ใช้สารเสพติด เป็นไข้สูง ชักเกร็ง สมองตาย</a:t>
            </a:r>
          </a:p>
        </p:txBody>
      </p:sp>
      <p:pic>
        <p:nvPicPr>
          <p:cNvPr id="57347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5" y="2632841"/>
            <a:ext cx="5122785" cy="3810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62" y="1477540"/>
            <a:ext cx="5725074" cy="4543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B331A0-ACEA-4210-AD20-8EC7D7FBEE36}"/>
              </a:ext>
            </a:extLst>
          </p:cNvPr>
          <p:cNvSpPr/>
          <p:nvPr/>
        </p:nvSpPr>
        <p:spPr>
          <a:xfrm>
            <a:off x="4139739" y="4206240"/>
            <a:ext cx="349134" cy="7944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04240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1785" y="531920"/>
            <a:ext cx="7179779" cy="123327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th-TH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การประชุมผู้เชี่ยวชาญเพื่อ </a:t>
            </a:r>
            <a:br>
              <a:rPr lang="th-TH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ออกคำสั่งคุ้มครอง</a:t>
            </a:r>
            <a:br>
              <a:rPr lang="th-TH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371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85" y="1765190"/>
            <a:ext cx="6896328" cy="4735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562" y="101757"/>
            <a:ext cx="4634972" cy="33268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3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562" y="3530380"/>
            <a:ext cx="4634972" cy="3100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1305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C1780-D893-4013-808A-74D144724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190501"/>
            <a:ext cx="10018713" cy="1276350"/>
          </a:xfrm>
        </p:spPr>
        <p:txBody>
          <a:bodyPr>
            <a:normAutofit/>
          </a:bodyPr>
          <a:lstStyle/>
          <a:p>
            <a:r>
              <a:rPr lang="th-TH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กรณีศึกษา แม่ท้องที่ </a:t>
            </a:r>
            <a:r>
              <a:rPr lang="en-US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th-TH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เสพยาทุกวันขณะตั้งครรภ์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4E5483-8695-4028-A157-58ADCD597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028" y="1926152"/>
            <a:ext cx="4129800" cy="30959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AD4E26-974F-4606-9E41-5FEA830CD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4774" y="1835894"/>
            <a:ext cx="4250198" cy="31862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42417F-DCFA-4BDC-9BB2-8930D388E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227" y="1812239"/>
            <a:ext cx="3085597" cy="41159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8BCBB56-23D9-47B9-9909-CC78BC7AD5B0}"/>
              </a:ext>
            </a:extLst>
          </p:cNvPr>
          <p:cNvSpPr/>
          <p:nvPr/>
        </p:nvSpPr>
        <p:spPr>
          <a:xfrm rot="19063578">
            <a:off x="3436240" y="3366757"/>
            <a:ext cx="735724" cy="29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85176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209800" y="42075"/>
            <a:ext cx="7772400" cy="1295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th-TH" altLang="th-TH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นโยบาย มาตรการแนวทางปฏิบัติที่เกี่ยวข้องกับระบบงานคุ้มครองเด็ก สตรี และครอบครัวในปัจจุบัน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524250" y="1428750"/>
            <a:ext cx="7248525" cy="5234775"/>
          </a:xfrm>
        </p:spPr>
        <p:txBody>
          <a:bodyPr>
            <a:normAutofit fontScale="92500" lnSpcReduction="20000"/>
          </a:bodyPr>
          <a:lstStyle/>
          <a:p>
            <a:pPr marL="533400" indent="-533400">
              <a:lnSpc>
                <a:spcPct val="80000"/>
              </a:lnSpc>
              <a:buNone/>
            </a:pPr>
            <a:r>
              <a:rPr lang="th-TH" altLang="th-TH" sz="35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1. กฎหมายระหว่างประเทศ ได้แก่ </a:t>
            </a:r>
          </a:p>
          <a:p>
            <a:pPr marL="533400" indent="-533400">
              <a:lnSpc>
                <a:spcPct val="80000"/>
              </a:lnSpc>
              <a:buNone/>
            </a:pPr>
            <a:r>
              <a:rPr lang="th-TH" altLang="th-TH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       1.1 อนุสัญญาว่าด้วยสิทธิเด็ก มีหลักการ 4 ข้อ คือ </a:t>
            </a:r>
          </a:p>
          <a:p>
            <a:pPr marL="533400" indent="-533400">
              <a:lnSpc>
                <a:spcPct val="80000"/>
              </a:lnSpc>
              <a:buNone/>
            </a:pPr>
            <a:r>
              <a:rPr lang="th-TH" altLang="th-TH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             -สิทธิการมีชีวิตรอด   </a:t>
            </a:r>
          </a:p>
          <a:p>
            <a:pPr marL="533400" indent="-533400">
              <a:lnSpc>
                <a:spcPct val="80000"/>
              </a:lnSpc>
              <a:buNone/>
            </a:pPr>
            <a:r>
              <a:rPr lang="th-TH" altLang="th-TH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             -สิทธิที่จะได้รับการพัฒนา </a:t>
            </a:r>
          </a:p>
          <a:p>
            <a:pPr marL="533400" indent="-533400">
              <a:lnSpc>
                <a:spcPct val="80000"/>
              </a:lnSpc>
              <a:buNone/>
            </a:pPr>
            <a:r>
              <a:rPr lang="th-TH" altLang="th-TH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             -สิทธิในการมีส่วนร่วมและแสดงความคิดเห็น และ</a:t>
            </a:r>
          </a:p>
          <a:p>
            <a:pPr marL="533400" indent="-533400">
              <a:lnSpc>
                <a:spcPct val="80000"/>
              </a:lnSpc>
              <a:buNone/>
            </a:pPr>
            <a:r>
              <a:rPr lang="th-TH" altLang="th-TH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             -ห้ามการเลือกปฏิบัติต่อเด็ก</a:t>
            </a:r>
          </a:p>
          <a:p>
            <a:pPr marL="533400" indent="-533400">
              <a:lnSpc>
                <a:spcPct val="80000"/>
              </a:lnSpc>
              <a:buNone/>
            </a:pPr>
            <a:r>
              <a:rPr lang="th-TH" altLang="th-TH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       1.2 อนุสัญญาว่าด้วยการขจัดการเลือกปฏิบัติต่อสตรี</a:t>
            </a:r>
          </a:p>
          <a:p>
            <a:pPr marL="533400" indent="-533400">
              <a:lnSpc>
                <a:spcPct val="80000"/>
              </a:lnSpc>
              <a:buNone/>
            </a:pPr>
            <a:r>
              <a:rPr lang="th-TH" altLang="th-TH" sz="35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2. กฎหมายภายในประเทศ ได้แก่ </a:t>
            </a:r>
          </a:p>
          <a:p>
            <a:pPr marL="533400" indent="-533400">
              <a:lnSpc>
                <a:spcPct val="80000"/>
              </a:lnSpc>
              <a:buNone/>
            </a:pPr>
            <a:r>
              <a:rPr lang="th-TH" altLang="th-TH" sz="2800" b="1" dirty="0">
                <a:solidFill>
                  <a:srgbClr val="FFFF00"/>
                </a:solidFill>
                <a:latin typeface="AngsanaUPC" pitchFamily="18" charset="-34"/>
                <a:cs typeface="AngsanaUPC" pitchFamily="18" charset="-34"/>
              </a:rPr>
              <a:t>    </a:t>
            </a:r>
            <a:r>
              <a:rPr lang="th-TH" altLang="th-TH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1. รัฐธรรมนูญแห่งราชอาณาจักรไทย พ.ศ.</a:t>
            </a:r>
            <a:r>
              <a:rPr lang="en-US" altLang="th-TH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2560</a:t>
            </a:r>
            <a:r>
              <a:rPr lang="th-TH" altLang="th-TH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 </a:t>
            </a:r>
          </a:p>
          <a:p>
            <a:pPr marL="533400" indent="-533400">
              <a:lnSpc>
                <a:spcPct val="80000"/>
              </a:lnSpc>
              <a:buNone/>
            </a:pPr>
            <a:r>
              <a:rPr lang="th-TH" altLang="th-TH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         - มาตรา 4 เรื่องเคารพศักดิ์ศรีในความเป็นมนุษย์</a:t>
            </a:r>
          </a:p>
          <a:p>
            <a:pPr marL="533400" indent="-533400">
              <a:lnSpc>
                <a:spcPct val="80000"/>
              </a:lnSpc>
              <a:buNone/>
            </a:pPr>
            <a:r>
              <a:rPr lang="th-TH" altLang="th-TH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         - มาตรา 30 เรื่องความเสมอภาคหญิงชาย </a:t>
            </a:r>
          </a:p>
          <a:p>
            <a:pPr marL="533400" indent="-533400">
              <a:lnSpc>
                <a:spcPct val="80000"/>
              </a:lnSpc>
              <a:buNone/>
            </a:pPr>
            <a:r>
              <a:rPr lang="th-TH" altLang="th-TH" sz="2800" b="1" dirty="0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24603335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316B6-ABA3-4EA3-981D-7380F533D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752599"/>
          </a:xfrm>
        </p:spPr>
        <p:txBody>
          <a:bodyPr>
            <a:normAutofit/>
          </a:bodyPr>
          <a:lstStyle/>
          <a:p>
            <a:r>
              <a:rPr lang="th-TH" sz="6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แม่อายุ </a:t>
            </a:r>
            <a:r>
              <a:rPr lang="en-US" sz="6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13</a:t>
            </a:r>
            <a:r>
              <a:rPr lang="en-US" sz="6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6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ปี มีความก้าวร้าว รุนแรง ทำผิดบันทึกข้อตกลง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1E3C59-43DC-4793-A854-5CAB32D8FC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440" y="1260744"/>
            <a:ext cx="3657600" cy="274381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719F6C-3EBE-4B38-BB03-1E6956C92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395" y="1342513"/>
            <a:ext cx="4326733" cy="3243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61723C-53AC-4CBD-A5B4-6B9E68E21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7975" y="3143559"/>
            <a:ext cx="4257675" cy="31939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C0E6D4-3741-4B39-BDBB-979455840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2901" y="3823845"/>
            <a:ext cx="3972370" cy="2977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83AAC9B-0E85-408E-A156-5F4BA7869298}"/>
              </a:ext>
            </a:extLst>
          </p:cNvPr>
          <p:cNvSpPr/>
          <p:nvPr/>
        </p:nvSpPr>
        <p:spPr>
          <a:xfrm>
            <a:off x="9439275" y="5715000"/>
            <a:ext cx="314325" cy="2136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B2C0109-D765-47B5-B0C9-8A13856F956A}"/>
              </a:ext>
            </a:extLst>
          </p:cNvPr>
          <p:cNvSpPr/>
          <p:nvPr/>
        </p:nvSpPr>
        <p:spPr>
          <a:xfrm>
            <a:off x="11001375" y="5133975"/>
            <a:ext cx="304800" cy="2190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046949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D07EF-DE36-40D7-BD20-5195849B7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893" y="76627"/>
            <a:ext cx="9905998" cy="1259840"/>
          </a:xfrm>
        </p:spPr>
        <p:txBody>
          <a:bodyPr>
            <a:normAutofit fontScale="90000"/>
          </a:bodyPr>
          <a:lstStyle/>
          <a:p>
            <a:pPr algn="ctr"/>
            <a:r>
              <a:rPr lang="th-TH" sz="6000" b="1" dirty="0"/>
              <a:t>สามีติดสารแอมเฟตามีน ทำร้ายร่างกายภรรยาและลูก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2A5FBA-00F0-4EFC-BA8C-251464E63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441" y="1428026"/>
            <a:ext cx="4013200" cy="53533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081E62-04DD-463F-A5D9-C12640E92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620" y="1428026"/>
            <a:ext cx="4013200" cy="53533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14E555D-4385-4AC0-9BA9-D06B80A66021}"/>
              </a:ext>
            </a:extLst>
          </p:cNvPr>
          <p:cNvSpPr/>
          <p:nvPr/>
        </p:nvSpPr>
        <p:spPr>
          <a:xfrm>
            <a:off x="7101620" y="3241040"/>
            <a:ext cx="833340" cy="447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360810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CD369-FAAB-4039-86A1-7591CAAB4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468" y="238125"/>
            <a:ext cx="10018713" cy="1533525"/>
          </a:xfrm>
        </p:spPr>
        <p:txBody>
          <a:bodyPr>
            <a:normAutofit/>
          </a:bodyPr>
          <a:lstStyle/>
          <a:p>
            <a:r>
              <a:rPr lang="th-T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เด็กถูกเพื่อนในโรงเรียนปาดคอ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B2A197-6CA6-4AEF-9F94-A1D0B5A013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8376" y="1771650"/>
            <a:ext cx="6000896" cy="4498642"/>
          </a:xfrm>
        </p:spPr>
      </p:pic>
    </p:spTree>
    <p:extLst>
      <p:ext uri="{BB962C8B-B14F-4D97-AF65-F5344CB8AC3E}">
        <p14:creationId xmlns:p14="http://schemas.microsoft.com/office/powerpoint/2010/main" val="4875123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93FDF92-20FC-4303-9531-1F7A86B87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311" y="2091689"/>
            <a:ext cx="5410398" cy="3530601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C817D8-1437-43F9-A779-01A7B6FDD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613400" cy="676910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CD461E22-A86C-4F4D-B76B-60127FCCAD5A}"/>
              </a:ext>
            </a:extLst>
          </p:cNvPr>
          <p:cNvSpPr/>
          <p:nvPr/>
        </p:nvSpPr>
        <p:spPr>
          <a:xfrm>
            <a:off x="2527300" y="3472179"/>
            <a:ext cx="292100" cy="279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4503B4-DB1B-4AF9-BC77-90F2D3202664}"/>
              </a:ext>
            </a:extLst>
          </p:cNvPr>
          <p:cNvSpPr/>
          <p:nvPr/>
        </p:nvSpPr>
        <p:spPr>
          <a:xfrm>
            <a:off x="3284510" y="3646170"/>
            <a:ext cx="287019" cy="210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1BD2BD1-1CA1-4ECC-AD6C-0AC9BF2DCF91}"/>
              </a:ext>
            </a:extLst>
          </p:cNvPr>
          <p:cNvSpPr/>
          <p:nvPr/>
        </p:nvSpPr>
        <p:spPr>
          <a:xfrm>
            <a:off x="1642351" y="3402330"/>
            <a:ext cx="287019" cy="210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47EDB1-FE20-4C07-BD05-FBD0D86146D8}"/>
              </a:ext>
            </a:extLst>
          </p:cNvPr>
          <p:cNvSpPr/>
          <p:nvPr/>
        </p:nvSpPr>
        <p:spPr>
          <a:xfrm>
            <a:off x="6326873" y="732321"/>
            <a:ext cx="2273300" cy="505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E1B795-CA8D-4109-9854-988325BA5B10}"/>
              </a:ext>
            </a:extLst>
          </p:cNvPr>
          <p:cNvSpPr/>
          <p:nvPr/>
        </p:nvSpPr>
        <p:spPr>
          <a:xfrm>
            <a:off x="6413500" y="4858753"/>
            <a:ext cx="1552275" cy="393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CC347C-6447-4B6A-809C-1A5BDF9158DF}"/>
              </a:ext>
            </a:extLst>
          </p:cNvPr>
          <p:cNvSpPr txBox="1"/>
          <p:nvPr/>
        </p:nvSpPr>
        <p:spPr>
          <a:xfrm>
            <a:off x="1818034" y="468868"/>
            <a:ext cx="36327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ความรุนแรงในครอบครัว</a:t>
            </a:r>
          </a:p>
        </p:txBody>
      </p:sp>
    </p:spTree>
    <p:extLst>
      <p:ext uri="{BB962C8B-B14F-4D97-AF65-F5344CB8AC3E}">
        <p14:creationId xmlns:p14="http://schemas.microsoft.com/office/powerpoint/2010/main" val="21195052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587" y="142874"/>
            <a:ext cx="11489635" cy="1158140"/>
          </a:xfrm>
        </p:spPr>
        <p:txBody>
          <a:bodyPr>
            <a:noAutofit/>
          </a:bodyPr>
          <a:lstStyle/>
          <a:p>
            <a:pPr marL="228600" lvl="0" indent="-228600" algn="ctr">
              <a:lnSpc>
                <a:spcPct val="120000"/>
              </a:lnSpc>
              <a:spcBef>
                <a:spcPts val="1000"/>
              </a:spcBef>
            </a:pPr>
            <a:r>
              <a:rPr lang="th-TH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สรุปขั้นตอนการช่วยเหลือของ ศูนย์ </a:t>
            </a:r>
            <a: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OSCC</a:t>
            </a:r>
            <a:endParaRPr lang="en-US" sz="199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923392" y="1388534"/>
            <a:ext cx="9869215" cy="5326592"/>
          </a:xfrm>
        </p:spPr>
        <p:txBody>
          <a:bodyPr>
            <a:normAutofit lnSpcReduction="10000"/>
          </a:bodyPr>
          <a:lstStyle/>
          <a:p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ngsana New" panose="02020603050405020304"/>
              </a:rPr>
              <a:t>การป้องกันการถูกกระทำซ้ำ ทำบันทึก การติดตามเยี่ยมเฉพาะราย </a:t>
            </a:r>
          </a:p>
          <a:p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ngsana New" panose="02020603050405020304"/>
              </a:rPr>
              <a:t>มีแหล่งส่งต่อ/คุ้มครองสวัสดิภาพ มีขั้นตอนจัดการด้านความปลอดภัย</a:t>
            </a:r>
          </a:p>
          <a:p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ngsana New" panose="02020603050405020304"/>
              </a:rPr>
              <a:t> การแยกเด็ก ผู้หญิง ออกจากครอบครัว มีการนำกฎหมายมาบังคับใช้ ให้เหมาะสมกับแต่ละกรณี ตามความหนักของปัญหา</a:t>
            </a:r>
          </a:p>
          <a:p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ngsana New" panose="02020603050405020304"/>
              </a:rPr>
              <a:t>มีประชุม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ngsana New" panose="02020603050405020304"/>
              </a:rPr>
              <a:t>Case Conference </a:t>
            </a:r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ngsana New" panose="02020603050405020304"/>
              </a:rPr>
              <a:t>ทีมสหวิชาชีพจังหวัดแบ่งหน้าที่การช่วยเหลือ ทำความเข้าใจให้ ทุกหน่วยดำเนินงานไปในทิศเดียวกัน เพื่อให้การช่วยมีประสิทธิภาพ</a:t>
            </a:r>
          </a:p>
          <a:p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ngsana New" panose="02020603050405020304"/>
            </a:endParaRPr>
          </a:p>
          <a:p>
            <a:endParaRPr lang="th-TH" sz="2200" b="1" dirty="0">
              <a:ea typeface="Angsana New" panose="02020603050405020304"/>
            </a:endParaRPr>
          </a:p>
          <a:p>
            <a:endParaRPr lang="th-TH" sz="2200" b="1" dirty="0">
              <a:ea typeface="Angsana New" panose="02020603050405020304"/>
            </a:endParaRPr>
          </a:p>
          <a:p>
            <a:endParaRPr lang="th-TH" sz="2200" b="1" dirty="0">
              <a:ea typeface="Angsana New" panose="02020603050405020304"/>
            </a:endParaRPr>
          </a:p>
          <a:p>
            <a:endParaRPr lang="en-US" b="1" dirty="0">
              <a:ea typeface="Angsana New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1911902250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308884F-55C5-42A8-A001-FBE60320A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240" y="1"/>
            <a:ext cx="10901679" cy="1139825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>
              <a:defRPr/>
            </a:pPr>
            <a:r>
              <a:rPr lang="th-TH" sz="5400" b="1" dirty="0">
                <a:solidFill>
                  <a:srgbClr val="002060"/>
                </a:solidFill>
              </a:rPr>
              <a:t>การช่วยเด็กที่ได้รับความรุนแรงในครอบครัวที่ใช้ยาเสพติด</a:t>
            </a:r>
          </a:p>
        </p:txBody>
      </p:sp>
      <p:sp>
        <p:nvSpPr>
          <p:cNvPr id="3" name="ตัวยึดเนื้อหา 2">
            <a:extLst>
              <a:ext uri="{FF2B5EF4-FFF2-40B4-BE49-F238E27FC236}">
                <a16:creationId xmlns:a16="http://schemas.microsoft.com/office/drawing/2014/main" id="{289D6309-E1E3-48AF-9A43-8DF2668CB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0950" y="1244600"/>
            <a:ext cx="8401050" cy="550068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th-TH" sz="3600" b="1" dirty="0">
                <a:solidFill>
                  <a:srgbClr val="00B050"/>
                </a:solidFill>
              </a:rPr>
              <a:t>การติดยาเป็นโรคเรื้อรังและกลับไปติดซ้ำได้ง่าย</a:t>
            </a:r>
          </a:p>
          <a:p>
            <a:pPr>
              <a:defRPr/>
            </a:pPr>
            <a:r>
              <a:rPr lang="th-TH" sz="3600" b="1" dirty="0"/>
              <a:t>การช่วยที่มีประสิทธิภาพต้อง บูรณาการกับหลายหน่วยและทีมต้องมีความพร้อม เตรียมรับมือกับความเปลี่ยนแปลงของ </a:t>
            </a:r>
            <a:r>
              <a:rPr lang="en-US" sz="3600" b="1" dirty="0"/>
              <a:t>Pt</a:t>
            </a:r>
            <a:r>
              <a:rPr lang="th-TH" sz="3600" b="1" dirty="0"/>
              <a:t>.</a:t>
            </a:r>
          </a:p>
          <a:p>
            <a:pPr>
              <a:defRPr/>
            </a:pPr>
            <a:r>
              <a:rPr lang="th-TH" sz="3600" b="1" dirty="0">
                <a:solidFill>
                  <a:srgbClr val="00B050"/>
                </a:solidFill>
              </a:rPr>
              <a:t>การให้คำปรึกษารายบุคคล/ครอบครัว และพฤติกรรมบำบัด นิยมใช้ประเภทกลุ่มแอมเฟตามีน ร่วมกับใช้ยารักษา</a:t>
            </a:r>
          </a:p>
          <a:p>
            <a:pPr>
              <a:defRPr/>
            </a:pPr>
            <a:r>
              <a:rPr lang="th-TH" sz="3600" b="1" dirty="0">
                <a:solidFill>
                  <a:schemeClr val="accent2">
                    <a:lumMod val="50000"/>
                  </a:schemeClr>
                </a:solidFill>
              </a:rPr>
              <a:t>แผนการช่วยเหลือต้องประเมินอย่างต่อเนื่อง/ปรับเปลี่ยนให้เหมาะสมกับผู้ป่วยแต่ละราย และระดับความรุนแรง</a:t>
            </a:r>
          </a:p>
          <a:p>
            <a:pPr>
              <a:defRPr/>
            </a:pPr>
            <a:r>
              <a:rPr lang="th-TH" sz="3600" b="1" dirty="0">
                <a:solidFill>
                  <a:srgbClr val="0070C0"/>
                </a:solidFill>
              </a:rPr>
              <a:t>ในการแทรกแซงครอบครัว จากหน่วยงานหรือระบบยุติธรรม </a:t>
            </a:r>
            <a:r>
              <a:rPr lang="th-TH" sz="3600" b="1" dirty="0"/>
              <a:t>สามารถเพิ่มประสิทธิภาพ ในการช่วยดีขึ้นมาก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25B061-D455-4CBD-A75C-4D9FE5548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65" y="1139826"/>
            <a:ext cx="3604688" cy="2700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48FC11-4A3D-4C73-A209-9A31A45EC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09" y="3994944"/>
            <a:ext cx="3602498" cy="2700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844545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63AF8CC-1010-446D-A3D8-2F588485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4133850"/>
            <a:ext cx="3694299" cy="2295525"/>
          </a:xfrm>
        </p:spPr>
        <p:txBody>
          <a:bodyPr>
            <a:normAutofit fontScale="90000"/>
          </a:bodyPr>
          <a:lstStyle/>
          <a:p>
            <a:pPr algn="l"/>
            <a:r>
              <a:rPr lang="th-TH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เด็กทุกคนที่เกิดมาล้วนบริสุทธิ ขึ้นอยู่กับ ครอบครัว และสังคมจะดูแลเขาอย่างไร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C8D807-A461-4FD0-863E-984B548B4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1153" y="13152"/>
            <a:ext cx="5319375" cy="68148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FAB2F3-5A61-4201-8FF7-1E54C80B6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13152"/>
            <a:ext cx="4754880" cy="39390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8617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CB81C7-E589-486B-8FCE-166EE05E8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567" y="685800"/>
            <a:ext cx="11109434" cy="1752599"/>
          </a:xfrm>
        </p:spPr>
        <p:txBody>
          <a:bodyPr>
            <a:noAutofit/>
          </a:bodyPr>
          <a:lstStyle/>
          <a:p>
            <a:r>
              <a:rPr lang="th-TH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แลกเปลี่ยนปัญหาอุปสรรคในการดำเนินงาน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EC781E9-B772-4C6F-B4BE-54EF0C4DE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8155" y="1920764"/>
            <a:ext cx="3517786" cy="448653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9F1752-B246-4AB3-A39A-CE8E87200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524" y="2401557"/>
            <a:ext cx="4019295" cy="4005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4675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EE650D-AE57-4436-8174-CC6443EB3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56"/>
            <a:ext cx="12156219" cy="68448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56B8ADC-F4B4-481B-9AD7-3CA9A3F09033}"/>
              </a:ext>
            </a:extLst>
          </p:cNvPr>
          <p:cNvSpPr/>
          <p:nvPr/>
        </p:nvSpPr>
        <p:spPr>
          <a:xfrm>
            <a:off x="1088968" y="5718199"/>
            <a:ext cx="547808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Thank You!!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79B7D7D8-DED9-4530-9211-C7C16939B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156"/>
            <a:ext cx="65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alt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540CBD0A-1FA5-4471-A44C-E407D6EB5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19444"/>
            <a:ext cx="19236" cy="12311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Cordia New" panose="020B0304020202020204" pitchFamily="34" charset="-34"/>
              </a:rPr>
              <a:t> </a:t>
            </a:r>
            <a:endParaRPr kumimoji="0" lang="th-TH" alt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67435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475244" y="1406525"/>
            <a:ext cx="8915399" cy="3660775"/>
          </a:xfrm>
        </p:spPr>
        <p:txBody>
          <a:bodyPr>
            <a:noAutofit/>
          </a:bodyPr>
          <a:lstStyle/>
          <a:p>
            <a:pPr algn="ctr"/>
            <a:r>
              <a:rPr lang="th-TH" sz="115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กฎหมายที่เกี่ยวข้องกับการปฏิบัติงาน</a:t>
            </a:r>
          </a:p>
        </p:txBody>
      </p:sp>
    </p:spTree>
    <p:extLst>
      <p:ext uri="{BB962C8B-B14F-4D97-AF65-F5344CB8AC3E}">
        <p14:creationId xmlns:p14="http://schemas.microsoft.com/office/powerpoint/2010/main" val="2413377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BDB48-30AD-44C5-A9E9-BD39C2F11F0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th-TH" sz="6000" b="1" dirty="0">
                <a:solidFill>
                  <a:srgbClr val="9900CC"/>
                </a:solidFill>
              </a:rPr>
              <a:t>รัฐธรรมนูญแห่งราชอาณาจักรไทย พ.ศ. </a:t>
            </a:r>
            <a:r>
              <a:rPr lang="en-US" sz="6000" b="1" dirty="0">
                <a:solidFill>
                  <a:srgbClr val="9900CC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2560</a:t>
            </a:r>
            <a:endParaRPr lang="th-TH" b="1" dirty="0">
              <a:solidFill>
                <a:srgbClr val="9900CC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1F2EF-BDC2-4F8D-9C90-8A3097266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981" y="2015732"/>
            <a:ext cx="11354462" cy="3884136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th-TH" sz="5400" b="1" dirty="0">
                <a:solidFill>
                  <a:srgbClr val="00206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มาตรา </a:t>
            </a:r>
            <a:r>
              <a:rPr lang="en-US" sz="5400" b="1" dirty="0">
                <a:solidFill>
                  <a:srgbClr val="00206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71 </a:t>
            </a:r>
            <a:r>
              <a:rPr lang="th-TH" sz="5400" b="1" dirty="0">
                <a:solidFill>
                  <a:srgbClr val="00206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วรรค </a:t>
            </a:r>
            <a:r>
              <a:rPr lang="en-US" sz="5400" b="1" dirty="0">
                <a:solidFill>
                  <a:srgbClr val="00206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3 </a:t>
            </a:r>
            <a:r>
              <a:rPr lang="th-TH" sz="5400" b="1" dirty="0">
                <a:solidFill>
                  <a:srgbClr val="C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หน้าที่ของรัฐในการคุ้มครองป้องกัน  </a:t>
            </a:r>
          </a:p>
          <a:p>
            <a:pPr marL="0" indent="0" algn="ctr">
              <a:buNone/>
            </a:pPr>
            <a:r>
              <a:rPr lang="th-TH" sz="5400" b="1" u="sng" dirty="0">
                <a:solidFill>
                  <a:srgbClr val="00B0F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เด็ก</a:t>
            </a:r>
            <a:r>
              <a:rPr lang="th-TH" sz="5400" b="1" u="sng" dirty="0">
                <a:solidFill>
                  <a:schemeClr val="accent6">
                    <a:lumMod val="75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5400" b="1" u="sng" dirty="0">
                <a:solidFill>
                  <a:srgbClr val="FF0066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เยาวชน</a:t>
            </a:r>
            <a:r>
              <a:rPr lang="th-TH" sz="5400" b="1" u="sng" dirty="0">
                <a:solidFill>
                  <a:schemeClr val="accent6">
                    <a:lumMod val="75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5400" b="1" u="sng" dirty="0">
                <a:solidFill>
                  <a:srgbClr val="C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สตรี</a:t>
            </a:r>
            <a:r>
              <a:rPr lang="th-TH" sz="5400" b="1" u="sng" dirty="0">
                <a:solidFill>
                  <a:schemeClr val="accent6">
                    <a:lumMod val="75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5400" b="1" u="sng" dirty="0">
                <a:solidFill>
                  <a:srgbClr val="9900CC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ผู้สูงอายุ</a:t>
            </a:r>
            <a:r>
              <a:rPr lang="th-TH" sz="5400" b="1" u="sng" dirty="0">
                <a:solidFill>
                  <a:schemeClr val="accent6">
                    <a:lumMod val="75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5400" b="1" u="sng" dirty="0">
                <a:solidFill>
                  <a:srgbClr val="FF33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คนพิการ </a:t>
            </a:r>
            <a:r>
              <a:rPr lang="th-TH" sz="5400" b="1" u="sng" dirty="0">
                <a:solidFill>
                  <a:srgbClr val="FFC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ผู้ยากไร้ </a:t>
            </a:r>
            <a:r>
              <a:rPr lang="th-TH" sz="5400" b="1" u="sng" dirty="0">
                <a:solidFill>
                  <a:schemeClr val="accent6">
                    <a:lumMod val="75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และผู้ด้อยโอกาส</a:t>
            </a:r>
            <a:r>
              <a:rPr lang="th-TH" sz="5400" b="1" u="sng" dirty="0">
                <a:solidFill>
                  <a:srgbClr val="C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</a:p>
          <a:p>
            <a:pPr marL="0" indent="0" algn="ctr">
              <a:buNone/>
            </a:pPr>
            <a:r>
              <a:rPr lang="th-TH" sz="5400" b="1" i="1" dirty="0">
                <a:solidFill>
                  <a:srgbClr val="00206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จากการถูกใช้ความรุนแรงและการปฏิบัติไม่เป็นธรรมรวมทั้งมีหน้าที่ </a:t>
            </a:r>
            <a:r>
              <a:rPr lang="th-TH" sz="5400" b="1" i="1" dirty="0">
                <a:solidFill>
                  <a:srgbClr val="C0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ในการบำบัด ฟื้นฟู และเยียวยา ผู้ถูกกระทำความรุนแรง</a:t>
            </a:r>
          </a:p>
        </p:txBody>
      </p:sp>
    </p:spTree>
    <p:extLst>
      <p:ext uri="{BB962C8B-B14F-4D97-AF65-F5344CB8AC3E}">
        <p14:creationId xmlns:p14="http://schemas.microsoft.com/office/powerpoint/2010/main" val="3460992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622066" y="332655"/>
            <a:ext cx="10336696" cy="6449807"/>
          </a:xfrm>
        </p:spPr>
        <p:txBody>
          <a:bodyPr>
            <a:noAutofit/>
          </a:bodyPr>
          <a:lstStyle/>
          <a:p>
            <a:r>
              <a:rPr lang="th-TH" sz="2800" b="1" dirty="0">
                <a:latin typeface="AngsanaUPC" pitchFamily="18" charset="-34"/>
                <a:cs typeface="AngsanaUPC" pitchFamily="18" charset="-34"/>
              </a:rPr>
              <a:t>มาตรา ๒๗ </a:t>
            </a:r>
            <a:r>
              <a:rPr lang="th-TH" sz="28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บุคคลย่อมเสมอกันในกฎหมาย มีสิทธิและเสรีภาพและได้รับความคุ้มครองตามกฎหมายเท่าเทียมกัน</a:t>
            </a:r>
          </a:p>
          <a:p>
            <a:r>
              <a:rPr lang="th-TH" sz="2800" b="1" u="sng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ชายและหญิงมีสิทธิเท่าเทียมกัน</a:t>
            </a:r>
          </a:p>
          <a:p>
            <a:r>
              <a:rPr lang="th-TH" sz="2800" b="1" u="sng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การเลือกปฏิบัติโดยไม่เป็นธรรมต่อบุคคล </a:t>
            </a:r>
            <a:r>
              <a:rPr lang="th-TH" sz="2800" b="1" dirty="0">
                <a:latin typeface="AngsanaUPC" pitchFamily="18" charset="-34"/>
                <a:cs typeface="AngsanaUPC" pitchFamily="18" charset="-34"/>
              </a:rPr>
              <a:t>ไม่ว่าด้วยเหตุความแตกต่างในเรื่องถิ่นกำเนิด เชื้อชาติ ภาษา เพศ อายุ ความพิการ สภาพทางกายหรือสุขภาพ สถานะของบุคคล ฐานะทางเศรษฐกิจหรือสังคมความเชื่อทางศาสนา การศึกษาอบรม หรือความคิดเห็นทางการเมืองอันไม่ขัดต่อบทบัญญัติแห่งรัฐธรรมนูญหรือเหตุอื่นใด </a:t>
            </a:r>
            <a:r>
              <a:rPr lang="th-TH" sz="2800" b="1" u="sng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จะกระทำมิได้</a:t>
            </a:r>
          </a:p>
          <a:p>
            <a:r>
              <a:rPr lang="th-TH" sz="2800" b="1" u="sng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มาตรการที่รัฐกำหนดขึ้นเพื่อขจัดอุปสรรคหรือส่งเสริมให้บุคคลสามารถใช้สิทธิหรือเสรีภาพ</a:t>
            </a:r>
          </a:p>
          <a:p>
            <a:r>
              <a:rPr lang="th-TH" sz="2800" b="1" u="sng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ได้เช่นเดียวกับบุคคลอื่น หรือเพื่อคุ้มครองหรืออำนวยความสะดวกให้แก่เด็ก สตรี ผู้สูงอายุ คนพิการ หรือผู้ด้อยโอกาส</a:t>
            </a:r>
            <a:r>
              <a:rPr lang="th-TH" sz="2800" b="1" u="sng" dirty="0"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2800" b="1" u="sng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ย่อมไม่ถือว่าเป็นการเลือกปฏิบัติ</a:t>
            </a:r>
            <a:r>
              <a:rPr lang="th-TH" sz="2800" b="1" dirty="0">
                <a:latin typeface="AngsanaUPC" pitchFamily="18" charset="-34"/>
                <a:cs typeface="AngsanaUPC" pitchFamily="18" charset="-34"/>
              </a:rPr>
              <a:t>โดยไม่เป็นธรรมตามวรรคสาม</a:t>
            </a:r>
          </a:p>
          <a:p>
            <a:r>
              <a:rPr lang="th-TH" sz="2800" b="1" dirty="0">
                <a:latin typeface="AngsanaUPC" pitchFamily="18" charset="-34"/>
                <a:cs typeface="AngsanaUPC" pitchFamily="18" charset="-34"/>
              </a:rPr>
              <a:t>บุคคลผู้เป็นทหาร ตำรวจ ข้าราชการ เจ้าหน้าที่อื่นของรัฐ และพนักงานหรือลูกจ้างขององค์กร</a:t>
            </a:r>
          </a:p>
          <a:p>
            <a:r>
              <a:rPr lang="th-TH" sz="2800" b="1" dirty="0">
                <a:latin typeface="AngsanaUPC" pitchFamily="18" charset="-34"/>
                <a:cs typeface="AngsanaUPC" pitchFamily="18" charset="-34"/>
              </a:rPr>
              <a:t>ของรัฐย่อมมีสิทธิและเสรีภาพเช่นเดียวกับบุคคลทั่วไป เว้นแต่ที่จำกัดไว้ในกฎหมายเฉพาะในส่วนที่ เกี่ยวกับการเมือง สมรรถภาพ วินัย หรือจริยธรรม</a:t>
            </a:r>
          </a:p>
        </p:txBody>
      </p:sp>
    </p:spTree>
    <p:extLst>
      <p:ext uri="{BB962C8B-B14F-4D97-AF65-F5344CB8AC3E}">
        <p14:creationId xmlns:p14="http://schemas.microsoft.com/office/powerpoint/2010/main" val="1996786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1111</TotalTime>
  <Words>3294</Words>
  <Application>Microsoft Office PowerPoint</Application>
  <PresentationFormat>Widescreen</PresentationFormat>
  <Paragraphs>334</Paragraphs>
  <Slides>68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9" baseType="lpstr">
      <vt:lpstr>Angsana New</vt:lpstr>
      <vt:lpstr>AngsanaUPC</vt:lpstr>
      <vt:lpstr>Arial</vt:lpstr>
      <vt:lpstr>Arial Rounded MT Bold</vt:lpstr>
      <vt:lpstr>Calibri</vt:lpstr>
      <vt:lpstr>Century Gothic</vt:lpstr>
      <vt:lpstr>Comic Sans MS</vt:lpstr>
      <vt:lpstr>Corbel</vt:lpstr>
      <vt:lpstr>Cordia New</vt:lpstr>
      <vt:lpstr>CordiaUPC</vt:lpstr>
      <vt:lpstr>FreesiaUPC</vt:lpstr>
      <vt:lpstr>Gill Sans MT</vt:lpstr>
      <vt:lpstr>IrisUPC</vt:lpstr>
      <vt:lpstr>Segoe UI Symbol</vt:lpstr>
      <vt:lpstr>Symbol</vt:lpstr>
      <vt:lpstr>Tahoma</vt:lpstr>
      <vt:lpstr>TH SarabunPSK</vt:lpstr>
      <vt:lpstr>Tw Cen MT</vt:lpstr>
      <vt:lpstr>Wingdings</vt:lpstr>
      <vt:lpstr>Parallax</vt:lpstr>
      <vt:lpstr>Packager Shell Object</vt:lpstr>
      <vt:lpstr>  การทำงานด้านความรุนแรง           ศูนย์พึ่งได้ (OSCC)กระทรวงสาธารณสุข </vt:lpstr>
      <vt:lpstr>ทิศทางการทำงาน นโยบาย  และการพัฒนาระบบบริการในการปฏิบัติงาน ศูนย์ OSCC ช่วยเหลือคุ้มครอง เด็ก สตรี  ผู้ประสบปัญหา ความรุนแรง  ของกระทรวงสาธารณสุข</vt:lpstr>
      <vt:lpstr>ศูนย์ OSCC จัดตั้งเพื่อรองรับกฎหมายที่เกี่ยวข้องกับ สธ</vt:lpstr>
      <vt:lpstr>PowerPoint Presentation</vt:lpstr>
      <vt:lpstr>PowerPoint Presentation</vt:lpstr>
      <vt:lpstr>นโยบาย มาตรการแนวทางปฏิบัติที่เกี่ยวข้องกับระบบงานคุ้มครองเด็ก สตรี และครอบครัวในปัจจุบัน</vt:lpstr>
      <vt:lpstr>กฎหมายที่เกี่ยวข้องกับการปฏิบัติงาน</vt:lpstr>
      <vt:lpstr>รัฐธรรมนูญแห่งราชอาณาจักรไทย พ.ศ. 2560</vt:lpstr>
      <vt:lpstr>PowerPoint Presentation</vt:lpstr>
      <vt:lpstr>PowerPoint Presentation</vt:lpstr>
      <vt:lpstr>กฏหมายที่เกี่ยวข้องกับกระทรวงสาธารณสุข</vt:lpstr>
      <vt:lpstr>ประเทศไทยเข้าเป็นภาคีอนุสัญญาว่าด้วยการขจัด การเลือกปฏิบัติต่อสตรีในทุกรูปแบบ</vt:lpstr>
      <vt:lpstr>ผลจากการที่ประเทศไทยลงนามให้สัตยาบัน</vt:lpstr>
      <vt:lpstr>โครงสร้าง กฎหมายที่เกียวข้องกับสาธารณสุข</vt:lpstr>
      <vt:lpstr>PowerPoint Presentation</vt:lpstr>
      <vt:lpstr>PowerPoint Presentation</vt:lpstr>
      <vt:lpstr>ปัญหาการทำร้ายและการ ทารุณกรรมเด็ก Child Abuse or Child  Maltreatment</vt:lpstr>
      <vt:lpstr>การพัฒนาระบบการคุ้มครองเด็ก สธ</vt:lpstr>
      <vt:lpstr>ประเภทของการทำร้ายเด็ก (Child Maltreatment)</vt:lpstr>
      <vt:lpstr>ประเภทของการทำร้ายเด็ก  (Child Maltreatment)</vt:lpstr>
      <vt:lpstr>ปรับกลุ่มเป้าหมาย</vt:lpstr>
      <vt:lpstr>การดำเนินงาน</vt:lpstr>
      <vt:lpstr>PowerPoint Presentation</vt:lpstr>
      <vt:lpstr>พัฒนาการระบบข้อมูลของศูนย์พึ่งได้</vt:lpstr>
      <vt:lpstr>ความจำเป็นในการรายงานระบบ OSCC</vt:lpstr>
      <vt:lpstr>การใช้ประโยชน์จากระบบข้อมูล</vt:lpstr>
      <vt:lpstr>   4 main areas of assistance</vt:lpstr>
      <vt:lpstr>PowerPoint Presentation</vt:lpstr>
      <vt:lpstr>ขั้นตอน/กลไกการช่วยเหลือ</vt:lpstr>
      <vt:lpstr>การติดสารเสพติดกับความรุนแรงต่อเด็ก สตรี และบุคคลในครอบครัว</vt:lpstr>
      <vt:lpstr>PowerPoint Presentation</vt:lpstr>
      <vt:lpstr>One Stop Crisis Center (OSCC)</vt:lpstr>
      <vt:lpstr>PowerPoint Presentation</vt:lpstr>
      <vt:lpstr>สรุปรายงานการให้บริการผู้ที่ถูกกระทำรุนแรง ปี 2561 – 2563 (ม.ค.-พ.ค.)</vt:lpstr>
      <vt:lpstr>ปัญหาการใช้สารเสพติดในปัจจุบัน</vt:lpstr>
      <vt:lpstr>ผลกระทบต่อครอบครัว</vt:lpstr>
      <vt:lpstr>ตั้งครรภ์แล้วใช้สารเสพติด</vt:lpstr>
      <vt:lpstr>PowerPoint Presentation</vt:lpstr>
      <vt:lpstr>ความรุนแรงที่พบร่วมกับมารดาใช้สารเสพติด</vt:lpstr>
      <vt:lpstr>การดำเนินงานกับแม่ที่ตั้งครรภ์และใช้สารเสพติด ในส่วนของศูนย์ OSCC ร่วมกับแผนกรักษา</vt:lpstr>
      <vt:lpstr> การดำเนินงานกับแม่ที่ใช้สารเสพติดและมีความรุนแรง ก้าวร้าว ในส่วนของศูนย์ OSCC ร่วมกับทีมสหวิชาชีพ</vt:lpstr>
      <vt:lpstr>สถิติมารดาที่ใช้สารเสพติดในขณะตั้งครรภ์ โรงพยาบาลปทุมธานี</vt:lpstr>
      <vt:lpstr>หลักเกณฑ์ที่ใช้ในการตรวจสารเสพติดในมารดาที่ตั้งครรภ์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ผลกระทบของสารAmphetamine ต่อทารก</vt:lpstr>
      <vt:lpstr>PowerPoint Presentation</vt:lpstr>
      <vt:lpstr>การทำงานแบบสหวิชาชีพและ การประชุม Case Conference</vt:lpstr>
      <vt:lpstr>PowerPoint Presentation</vt:lpstr>
      <vt:lpstr>บิดา-มารดา เลิกร้างกัน ถูกบิดาลงโทษรุนแรงตีเด็ก ชักไข้ขึ้นสูง</vt:lpstr>
      <vt:lpstr>การทำบันทึกข้อตกลงก่อนนำออกจากโรงพยาบาล/ปรึกษาอัยการ</vt:lpstr>
      <vt:lpstr>การเลี้ยงดูจากแม่ใช้สารเสพติด เป็นไข้สูง ชักเกร็ง สมองตาย</vt:lpstr>
      <vt:lpstr>การประชุมผู้เชี่ยวชาญเพื่อ  ออกคำสั่งคุ้มครอง </vt:lpstr>
      <vt:lpstr> กรณีศึกษา แม่ท้องที่ 4 เสพยาทุกวันขณะตั้งครรภ์</vt:lpstr>
      <vt:lpstr>       แม่อายุ 13 ปี มีความก้าวร้าว รุนแรง ทำผิดบันทึกข้อตกลง</vt:lpstr>
      <vt:lpstr>สามีติดสารแอมเฟตามีน ทำร้ายร่างกายภรรยาและลูก</vt:lpstr>
      <vt:lpstr>เด็กถูกเพื่อนในโรงเรียนปาดคอ</vt:lpstr>
      <vt:lpstr>PowerPoint Presentation</vt:lpstr>
      <vt:lpstr>สรุปขั้นตอนการช่วยเหลือของ ศูนย์ OSCC</vt:lpstr>
      <vt:lpstr>การช่วยเด็กที่ได้รับความรุนแรงในครอบครัวที่ใช้ยาเสพติด</vt:lpstr>
      <vt:lpstr>เด็กทุกคนที่เกิดมาล้วนบริสุทธิ ขึ้นอยู่กับ ครอบครัว และสังคมจะดูแลเขาอย่างไร</vt:lpstr>
      <vt:lpstr>แลกเปลี่ยนปัญหาอุปสรรคในการดำเนินงาน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โรงพยาบาลปทุมธานี  ยินดีต้อนรับ คณะกรรมาธิการ การพัฒนาสังคมฯ วุฒิสภา</dc:title>
  <dc:creator>woraphat</dc:creator>
  <cp:lastModifiedBy>woraphat</cp:lastModifiedBy>
  <cp:revision>57</cp:revision>
  <dcterms:created xsi:type="dcterms:W3CDTF">2020-06-15T06:51:02Z</dcterms:created>
  <dcterms:modified xsi:type="dcterms:W3CDTF">2020-08-18T14:28:26Z</dcterms:modified>
</cp:coreProperties>
</file>